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315" r:id="rId3"/>
    <p:sldId id="309" r:id="rId4"/>
    <p:sldId id="310" r:id="rId5"/>
    <p:sldId id="311" r:id="rId6"/>
    <p:sldId id="308" r:id="rId7"/>
    <p:sldId id="278" r:id="rId8"/>
    <p:sldId id="276" r:id="rId9"/>
    <p:sldId id="312" r:id="rId10"/>
    <p:sldId id="267" r:id="rId11"/>
    <p:sldId id="268" r:id="rId12"/>
    <p:sldId id="270" r:id="rId13"/>
    <p:sldId id="305" r:id="rId14"/>
    <p:sldId id="294" r:id="rId15"/>
    <p:sldId id="281" r:id="rId16"/>
    <p:sldId id="313" r:id="rId17"/>
    <p:sldId id="296" r:id="rId18"/>
    <p:sldId id="271" r:id="rId19"/>
    <p:sldId id="314" r:id="rId20"/>
    <p:sldId id="27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63C1"/>
    <a:srgbClr val="0066FF"/>
    <a:srgbClr val="3883CE"/>
    <a:srgbClr val="318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07"/>
    <p:restoredTop sz="88208" autoAdjust="0"/>
  </p:normalViewPr>
  <p:slideViewPr>
    <p:cSldViewPr>
      <p:cViewPr varScale="1">
        <p:scale>
          <a:sx n="81" d="100"/>
          <a:sy n="81" d="100"/>
        </p:scale>
        <p:origin x="464" y="192"/>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BDC4CC-5598-45D7-9C52-64DD7A22A826}" type="datetimeFigureOut">
              <a:rPr lang="en-US" smtClean="0"/>
              <a:pPr/>
              <a:t>1/31/23</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56F5D6-0DF6-412B-B267-D618297C2601}" type="slidenum">
              <a:rPr lang="en-GB" smtClean="0"/>
              <a:pPr/>
              <a:t>‹#›</a:t>
            </a:fld>
            <a:endParaRPr lang="en-GB"/>
          </a:p>
        </p:txBody>
      </p:sp>
    </p:spTree>
    <p:extLst>
      <p:ext uri="{BB962C8B-B14F-4D97-AF65-F5344CB8AC3E}">
        <p14:creationId xmlns:p14="http://schemas.microsoft.com/office/powerpoint/2010/main" val="42663963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panose="020B0604020202020204" pitchFamily="34" charset="0"/>
                <a:cs typeface="Arial" panose="020B0604020202020204" pitchFamily="34" charset="0"/>
              </a:rPr>
              <a:t>LIMS: Laboratory Information Management System</a:t>
            </a:r>
            <a:endParaRPr lang="en-US" dirty="0"/>
          </a:p>
        </p:txBody>
      </p:sp>
      <p:sp>
        <p:nvSpPr>
          <p:cNvPr id="4" name="Slide Number Placeholder 3"/>
          <p:cNvSpPr>
            <a:spLocks noGrp="1"/>
          </p:cNvSpPr>
          <p:nvPr>
            <p:ph type="sldNum" sz="quarter" idx="5"/>
          </p:nvPr>
        </p:nvSpPr>
        <p:spPr/>
        <p:txBody>
          <a:bodyPr/>
          <a:lstStyle/>
          <a:p>
            <a:fld id="{D156F5D6-0DF6-412B-B267-D618297C2601}" type="slidenum">
              <a:rPr lang="en-GB" smtClean="0"/>
              <a:pPr/>
              <a:t>12</a:t>
            </a:fld>
            <a:endParaRPr lang="en-GB"/>
          </a:p>
        </p:txBody>
      </p:sp>
    </p:spTree>
    <p:extLst>
      <p:ext uri="{BB962C8B-B14F-4D97-AF65-F5344CB8AC3E}">
        <p14:creationId xmlns:p14="http://schemas.microsoft.com/office/powerpoint/2010/main" val="36400951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DD2E8-BF26-42B8-BAF4-C7058104BFA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F350415-D4FA-47F0-BB21-A3A9C28570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01C1D8C-7067-44E8-864D-CB85A4DF6DAD}"/>
              </a:ext>
            </a:extLst>
          </p:cNvPr>
          <p:cNvSpPr>
            <a:spLocks noGrp="1"/>
          </p:cNvSpPr>
          <p:nvPr>
            <p:ph type="dt" sz="half" idx="10"/>
          </p:nvPr>
        </p:nvSpPr>
        <p:spPr/>
        <p:txBody>
          <a:bodyPr/>
          <a:lstStyle/>
          <a:p>
            <a:fld id="{45DFD628-5645-42F3-BF01-F7A36A0B8603}" type="datetimeFigureOut">
              <a:rPr lang="en-US" smtClean="0"/>
              <a:pPr/>
              <a:t>1/31/23</a:t>
            </a:fld>
            <a:endParaRPr lang="en-GB"/>
          </a:p>
        </p:txBody>
      </p:sp>
      <p:sp>
        <p:nvSpPr>
          <p:cNvPr id="5" name="Footer Placeholder 4">
            <a:extLst>
              <a:ext uri="{FF2B5EF4-FFF2-40B4-BE49-F238E27FC236}">
                <a16:creationId xmlns:a16="http://schemas.microsoft.com/office/drawing/2014/main" id="{D977B0F8-A196-4470-83F1-54D59440C51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F0E5463-CFE1-4C31-B430-98E6A7603D46}"/>
              </a:ext>
            </a:extLst>
          </p:cNvPr>
          <p:cNvSpPr>
            <a:spLocks noGrp="1"/>
          </p:cNvSpPr>
          <p:nvPr>
            <p:ph type="sldNum" sz="quarter" idx="12"/>
          </p:nvPr>
        </p:nvSpPr>
        <p:spPr/>
        <p:txBody>
          <a:bodyPr/>
          <a:lstStyle/>
          <a:p>
            <a:fld id="{5E6BAB8B-550F-4104-A301-49203613556C}" type="slidenum">
              <a:rPr lang="en-GB" smtClean="0"/>
              <a:pPr/>
              <a:t>‹#›</a:t>
            </a:fld>
            <a:endParaRPr lang="en-GB"/>
          </a:p>
        </p:txBody>
      </p:sp>
    </p:spTree>
    <p:extLst>
      <p:ext uri="{BB962C8B-B14F-4D97-AF65-F5344CB8AC3E}">
        <p14:creationId xmlns:p14="http://schemas.microsoft.com/office/powerpoint/2010/main" val="26005674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A9142-C033-4AA7-9BB2-B5C1F8C4FF2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87E9159-3E91-4294-9872-3729F437846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61F675D-8EFD-491C-A191-350E86FCA033}"/>
              </a:ext>
            </a:extLst>
          </p:cNvPr>
          <p:cNvSpPr>
            <a:spLocks noGrp="1"/>
          </p:cNvSpPr>
          <p:nvPr>
            <p:ph type="dt" sz="half" idx="10"/>
          </p:nvPr>
        </p:nvSpPr>
        <p:spPr/>
        <p:txBody>
          <a:bodyPr/>
          <a:lstStyle/>
          <a:p>
            <a:fld id="{45DFD628-5645-42F3-BF01-F7A36A0B8603}" type="datetimeFigureOut">
              <a:rPr lang="en-US" smtClean="0"/>
              <a:pPr/>
              <a:t>1/31/23</a:t>
            </a:fld>
            <a:endParaRPr lang="en-GB"/>
          </a:p>
        </p:txBody>
      </p:sp>
      <p:sp>
        <p:nvSpPr>
          <p:cNvPr id="5" name="Footer Placeholder 4">
            <a:extLst>
              <a:ext uri="{FF2B5EF4-FFF2-40B4-BE49-F238E27FC236}">
                <a16:creationId xmlns:a16="http://schemas.microsoft.com/office/drawing/2014/main" id="{75379D1E-B14A-4C6D-AA9D-0211F351D62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513FE09-3AA4-461D-A39C-E9CF8C9B3714}"/>
              </a:ext>
            </a:extLst>
          </p:cNvPr>
          <p:cNvSpPr>
            <a:spLocks noGrp="1"/>
          </p:cNvSpPr>
          <p:nvPr>
            <p:ph type="sldNum" sz="quarter" idx="12"/>
          </p:nvPr>
        </p:nvSpPr>
        <p:spPr/>
        <p:txBody>
          <a:bodyPr/>
          <a:lstStyle/>
          <a:p>
            <a:fld id="{5E6BAB8B-550F-4104-A301-49203613556C}" type="slidenum">
              <a:rPr lang="en-GB" smtClean="0"/>
              <a:pPr/>
              <a:t>‹#›</a:t>
            </a:fld>
            <a:endParaRPr lang="en-GB"/>
          </a:p>
        </p:txBody>
      </p:sp>
    </p:spTree>
    <p:extLst>
      <p:ext uri="{BB962C8B-B14F-4D97-AF65-F5344CB8AC3E}">
        <p14:creationId xmlns:p14="http://schemas.microsoft.com/office/powerpoint/2010/main" val="898004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ACCB0B-F504-40C2-8116-96CF35F5A14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AE1ECA6-104B-47F7-AC82-42FF81CBECF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EF25336-599C-475C-9B83-65F01CE762FC}"/>
              </a:ext>
            </a:extLst>
          </p:cNvPr>
          <p:cNvSpPr>
            <a:spLocks noGrp="1"/>
          </p:cNvSpPr>
          <p:nvPr>
            <p:ph type="dt" sz="half" idx="10"/>
          </p:nvPr>
        </p:nvSpPr>
        <p:spPr/>
        <p:txBody>
          <a:bodyPr/>
          <a:lstStyle/>
          <a:p>
            <a:fld id="{45DFD628-5645-42F3-BF01-F7A36A0B8603}" type="datetimeFigureOut">
              <a:rPr lang="en-US" smtClean="0"/>
              <a:pPr/>
              <a:t>1/31/23</a:t>
            </a:fld>
            <a:endParaRPr lang="en-GB"/>
          </a:p>
        </p:txBody>
      </p:sp>
      <p:sp>
        <p:nvSpPr>
          <p:cNvPr id="5" name="Footer Placeholder 4">
            <a:extLst>
              <a:ext uri="{FF2B5EF4-FFF2-40B4-BE49-F238E27FC236}">
                <a16:creationId xmlns:a16="http://schemas.microsoft.com/office/drawing/2014/main" id="{B0B61F12-2E8B-443E-9139-0C5C3978CD7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CBCD5B5-BD77-41DC-9136-3429DE525B16}"/>
              </a:ext>
            </a:extLst>
          </p:cNvPr>
          <p:cNvSpPr>
            <a:spLocks noGrp="1"/>
          </p:cNvSpPr>
          <p:nvPr>
            <p:ph type="sldNum" sz="quarter" idx="12"/>
          </p:nvPr>
        </p:nvSpPr>
        <p:spPr/>
        <p:txBody>
          <a:bodyPr/>
          <a:lstStyle/>
          <a:p>
            <a:fld id="{5E6BAB8B-550F-4104-A301-49203613556C}" type="slidenum">
              <a:rPr lang="en-GB" smtClean="0"/>
              <a:pPr/>
              <a:t>‹#›</a:t>
            </a:fld>
            <a:endParaRPr lang="en-GB"/>
          </a:p>
        </p:txBody>
      </p:sp>
    </p:spTree>
    <p:extLst>
      <p:ext uri="{BB962C8B-B14F-4D97-AF65-F5344CB8AC3E}">
        <p14:creationId xmlns:p14="http://schemas.microsoft.com/office/powerpoint/2010/main" val="537461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CB943-9DE4-4FA0-8F72-DC4527FC321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3661047-88E0-4A71-B81D-50DC8103865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B1C5D6F-372A-4428-96E3-1B2FB9084C82}"/>
              </a:ext>
            </a:extLst>
          </p:cNvPr>
          <p:cNvSpPr>
            <a:spLocks noGrp="1"/>
          </p:cNvSpPr>
          <p:nvPr>
            <p:ph type="dt" sz="half" idx="10"/>
          </p:nvPr>
        </p:nvSpPr>
        <p:spPr/>
        <p:txBody>
          <a:bodyPr/>
          <a:lstStyle/>
          <a:p>
            <a:fld id="{45DFD628-5645-42F3-BF01-F7A36A0B8603}" type="datetimeFigureOut">
              <a:rPr lang="en-US" smtClean="0"/>
              <a:pPr/>
              <a:t>1/31/23</a:t>
            </a:fld>
            <a:endParaRPr lang="en-GB"/>
          </a:p>
        </p:txBody>
      </p:sp>
      <p:sp>
        <p:nvSpPr>
          <p:cNvPr id="5" name="Footer Placeholder 4">
            <a:extLst>
              <a:ext uri="{FF2B5EF4-FFF2-40B4-BE49-F238E27FC236}">
                <a16:creationId xmlns:a16="http://schemas.microsoft.com/office/drawing/2014/main" id="{F1E45567-C2DE-48F9-B51E-CA9028C9C7D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5C31C2E-D9F9-485F-B9B8-D23D7C0ABE6F}"/>
              </a:ext>
            </a:extLst>
          </p:cNvPr>
          <p:cNvSpPr>
            <a:spLocks noGrp="1"/>
          </p:cNvSpPr>
          <p:nvPr>
            <p:ph type="sldNum" sz="quarter" idx="12"/>
          </p:nvPr>
        </p:nvSpPr>
        <p:spPr/>
        <p:txBody>
          <a:bodyPr/>
          <a:lstStyle/>
          <a:p>
            <a:fld id="{5E6BAB8B-550F-4104-A301-49203613556C}" type="slidenum">
              <a:rPr lang="en-GB" smtClean="0"/>
              <a:pPr/>
              <a:t>‹#›</a:t>
            </a:fld>
            <a:endParaRPr lang="en-GB"/>
          </a:p>
        </p:txBody>
      </p:sp>
    </p:spTree>
    <p:extLst>
      <p:ext uri="{BB962C8B-B14F-4D97-AF65-F5344CB8AC3E}">
        <p14:creationId xmlns:p14="http://schemas.microsoft.com/office/powerpoint/2010/main" val="3596334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E85B8-DB31-4A58-8298-1FF42D284D2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5DBF55F-5AC9-40E3-A161-85A996577F4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294944A-3A3E-4FAF-9DC6-8D83FBC604CE}"/>
              </a:ext>
            </a:extLst>
          </p:cNvPr>
          <p:cNvSpPr>
            <a:spLocks noGrp="1"/>
          </p:cNvSpPr>
          <p:nvPr>
            <p:ph type="dt" sz="half" idx="10"/>
          </p:nvPr>
        </p:nvSpPr>
        <p:spPr/>
        <p:txBody>
          <a:bodyPr/>
          <a:lstStyle/>
          <a:p>
            <a:fld id="{45DFD628-5645-42F3-BF01-F7A36A0B8603}" type="datetimeFigureOut">
              <a:rPr lang="en-US" smtClean="0"/>
              <a:pPr/>
              <a:t>1/31/23</a:t>
            </a:fld>
            <a:endParaRPr lang="en-GB"/>
          </a:p>
        </p:txBody>
      </p:sp>
      <p:sp>
        <p:nvSpPr>
          <p:cNvPr id="5" name="Footer Placeholder 4">
            <a:extLst>
              <a:ext uri="{FF2B5EF4-FFF2-40B4-BE49-F238E27FC236}">
                <a16:creationId xmlns:a16="http://schemas.microsoft.com/office/drawing/2014/main" id="{BE1BD303-8466-42FD-BCC0-BC17AC568AC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7E3BA59-BCAD-462E-89AE-23EEA83AFEC0}"/>
              </a:ext>
            </a:extLst>
          </p:cNvPr>
          <p:cNvSpPr>
            <a:spLocks noGrp="1"/>
          </p:cNvSpPr>
          <p:nvPr>
            <p:ph type="sldNum" sz="quarter" idx="12"/>
          </p:nvPr>
        </p:nvSpPr>
        <p:spPr/>
        <p:txBody>
          <a:bodyPr/>
          <a:lstStyle/>
          <a:p>
            <a:fld id="{5E6BAB8B-550F-4104-A301-49203613556C}" type="slidenum">
              <a:rPr lang="en-GB" smtClean="0"/>
              <a:pPr/>
              <a:t>‹#›</a:t>
            </a:fld>
            <a:endParaRPr lang="en-GB"/>
          </a:p>
        </p:txBody>
      </p:sp>
    </p:spTree>
    <p:extLst>
      <p:ext uri="{BB962C8B-B14F-4D97-AF65-F5344CB8AC3E}">
        <p14:creationId xmlns:p14="http://schemas.microsoft.com/office/powerpoint/2010/main" val="1657345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4CC46-5DE0-40A9-B7A1-68A0F5F4133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9AB3249-3148-444B-8E90-A9391D1C27E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6DD522F-F21E-404E-8C5C-EBF085EC6E0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8C033CA-B658-4B8C-B90F-744B48F0846F}"/>
              </a:ext>
            </a:extLst>
          </p:cNvPr>
          <p:cNvSpPr>
            <a:spLocks noGrp="1"/>
          </p:cNvSpPr>
          <p:nvPr>
            <p:ph type="dt" sz="half" idx="10"/>
          </p:nvPr>
        </p:nvSpPr>
        <p:spPr/>
        <p:txBody>
          <a:bodyPr/>
          <a:lstStyle/>
          <a:p>
            <a:fld id="{45DFD628-5645-42F3-BF01-F7A36A0B8603}" type="datetimeFigureOut">
              <a:rPr lang="en-US" smtClean="0"/>
              <a:pPr/>
              <a:t>1/31/23</a:t>
            </a:fld>
            <a:endParaRPr lang="en-GB"/>
          </a:p>
        </p:txBody>
      </p:sp>
      <p:sp>
        <p:nvSpPr>
          <p:cNvPr id="6" name="Footer Placeholder 5">
            <a:extLst>
              <a:ext uri="{FF2B5EF4-FFF2-40B4-BE49-F238E27FC236}">
                <a16:creationId xmlns:a16="http://schemas.microsoft.com/office/drawing/2014/main" id="{4A7D12A2-CDB2-4CED-9C15-EED5B10025C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2F8D0FA-8A7E-4DBC-93D4-301CCD89622A}"/>
              </a:ext>
            </a:extLst>
          </p:cNvPr>
          <p:cNvSpPr>
            <a:spLocks noGrp="1"/>
          </p:cNvSpPr>
          <p:nvPr>
            <p:ph type="sldNum" sz="quarter" idx="12"/>
          </p:nvPr>
        </p:nvSpPr>
        <p:spPr/>
        <p:txBody>
          <a:bodyPr/>
          <a:lstStyle/>
          <a:p>
            <a:fld id="{5E6BAB8B-550F-4104-A301-49203613556C}" type="slidenum">
              <a:rPr lang="en-GB" smtClean="0"/>
              <a:pPr/>
              <a:t>‹#›</a:t>
            </a:fld>
            <a:endParaRPr lang="en-GB"/>
          </a:p>
        </p:txBody>
      </p:sp>
    </p:spTree>
    <p:extLst>
      <p:ext uri="{BB962C8B-B14F-4D97-AF65-F5344CB8AC3E}">
        <p14:creationId xmlns:p14="http://schemas.microsoft.com/office/powerpoint/2010/main" val="2919253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41A34-4AF0-45DE-BDD0-72AE3EE2AB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2C13B92-ECE6-4DB7-8A1B-8BF065F9AA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A4A5D9A-72B7-4845-A74B-1809B8CE8A7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BBE0AD8-D287-41B0-BE30-BEE17502538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D83887F-E77E-4808-8277-253372A7D9C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C0A1BE4-61BC-450E-96BC-E2F40B974C61}"/>
              </a:ext>
            </a:extLst>
          </p:cNvPr>
          <p:cNvSpPr>
            <a:spLocks noGrp="1"/>
          </p:cNvSpPr>
          <p:nvPr>
            <p:ph type="dt" sz="half" idx="10"/>
          </p:nvPr>
        </p:nvSpPr>
        <p:spPr/>
        <p:txBody>
          <a:bodyPr/>
          <a:lstStyle/>
          <a:p>
            <a:fld id="{45DFD628-5645-42F3-BF01-F7A36A0B8603}" type="datetimeFigureOut">
              <a:rPr lang="en-US" smtClean="0"/>
              <a:pPr/>
              <a:t>1/31/23</a:t>
            </a:fld>
            <a:endParaRPr lang="en-GB"/>
          </a:p>
        </p:txBody>
      </p:sp>
      <p:sp>
        <p:nvSpPr>
          <p:cNvPr id="8" name="Footer Placeholder 7">
            <a:extLst>
              <a:ext uri="{FF2B5EF4-FFF2-40B4-BE49-F238E27FC236}">
                <a16:creationId xmlns:a16="http://schemas.microsoft.com/office/drawing/2014/main" id="{2FC32B6D-0AA3-41FD-BDD0-1E3B621BA49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C0DA56E-31BE-4346-AA32-09A8FA94AF34}"/>
              </a:ext>
            </a:extLst>
          </p:cNvPr>
          <p:cNvSpPr>
            <a:spLocks noGrp="1"/>
          </p:cNvSpPr>
          <p:nvPr>
            <p:ph type="sldNum" sz="quarter" idx="12"/>
          </p:nvPr>
        </p:nvSpPr>
        <p:spPr/>
        <p:txBody>
          <a:bodyPr/>
          <a:lstStyle/>
          <a:p>
            <a:fld id="{5E6BAB8B-550F-4104-A301-49203613556C}" type="slidenum">
              <a:rPr lang="en-GB" smtClean="0"/>
              <a:pPr/>
              <a:t>‹#›</a:t>
            </a:fld>
            <a:endParaRPr lang="en-GB"/>
          </a:p>
        </p:txBody>
      </p:sp>
    </p:spTree>
    <p:extLst>
      <p:ext uri="{BB962C8B-B14F-4D97-AF65-F5344CB8AC3E}">
        <p14:creationId xmlns:p14="http://schemas.microsoft.com/office/powerpoint/2010/main" val="1522230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1534F-A5AA-4D9A-AABF-2653F9FE86A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DFA0C56-2673-47B1-B7DD-76EBB08A32B9}"/>
              </a:ext>
            </a:extLst>
          </p:cNvPr>
          <p:cNvSpPr>
            <a:spLocks noGrp="1"/>
          </p:cNvSpPr>
          <p:nvPr>
            <p:ph type="dt" sz="half" idx="10"/>
          </p:nvPr>
        </p:nvSpPr>
        <p:spPr/>
        <p:txBody>
          <a:bodyPr/>
          <a:lstStyle/>
          <a:p>
            <a:fld id="{45DFD628-5645-42F3-BF01-F7A36A0B8603}" type="datetimeFigureOut">
              <a:rPr lang="en-US" smtClean="0"/>
              <a:pPr/>
              <a:t>1/31/23</a:t>
            </a:fld>
            <a:endParaRPr lang="en-GB"/>
          </a:p>
        </p:txBody>
      </p:sp>
      <p:sp>
        <p:nvSpPr>
          <p:cNvPr id="4" name="Footer Placeholder 3">
            <a:extLst>
              <a:ext uri="{FF2B5EF4-FFF2-40B4-BE49-F238E27FC236}">
                <a16:creationId xmlns:a16="http://schemas.microsoft.com/office/drawing/2014/main" id="{D4AFE37C-3015-4F8C-8FFD-C30E41CF91B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0226A39-67B2-4BD4-BB8C-8EB13D3BAE21}"/>
              </a:ext>
            </a:extLst>
          </p:cNvPr>
          <p:cNvSpPr>
            <a:spLocks noGrp="1"/>
          </p:cNvSpPr>
          <p:nvPr>
            <p:ph type="sldNum" sz="quarter" idx="12"/>
          </p:nvPr>
        </p:nvSpPr>
        <p:spPr/>
        <p:txBody>
          <a:bodyPr/>
          <a:lstStyle/>
          <a:p>
            <a:fld id="{5E6BAB8B-550F-4104-A301-49203613556C}" type="slidenum">
              <a:rPr lang="en-GB" smtClean="0"/>
              <a:pPr/>
              <a:t>‹#›</a:t>
            </a:fld>
            <a:endParaRPr lang="en-GB"/>
          </a:p>
        </p:txBody>
      </p:sp>
    </p:spTree>
    <p:extLst>
      <p:ext uri="{BB962C8B-B14F-4D97-AF65-F5344CB8AC3E}">
        <p14:creationId xmlns:p14="http://schemas.microsoft.com/office/powerpoint/2010/main" val="3127474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A51DC5-E440-4E27-BA44-3EEB6904519E}"/>
              </a:ext>
            </a:extLst>
          </p:cNvPr>
          <p:cNvSpPr>
            <a:spLocks noGrp="1"/>
          </p:cNvSpPr>
          <p:nvPr>
            <p:ph type="dt" sz="half" idx="10"/>
          </p:nvPr>
        </p:nvSpPr>
        <p:spPr/>
        <p:txBody>
          <a:bodyPr/>
          <a:lstStyle/>
          <a:p>
            <a:fld id="{45DFD628-5645-42F3-BF01-F7A36A0B8603}" type="datetimeFigureOut">
              <a:rPr lang="en-US" smtClean="0"/>
              <a:pPr/>
              <a:t>1/31/23</a:t>
            </a:fld>
            <a:endParaRPr lang="en-GB"/>
          </a:p>
        </p:txBody>
      </p:sp>
      <p:sp>
        <p:nvSpPr>
          <p:cNvPr id="3" name="Footer Placeholder 2">
            <a:extLst>
              <a:ext uri="{FF2B5EF4-FFF2-40B4-BE49-F238E27FC236}">
                <a16:creationId xmlns:a16="http://schemas.microsoft.com/office/drawing/2014/main" id="{F3F85747-AA38-42A0-B5AF-6FE4C11B6E0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51ED4D7-8308-4BC5-BAB4-844E5F826C2F}"/>
              </a:ext>
            </a:extLst>
          </p:cNvPr>
          <p:cNvSpPr>
            <a:spLocks noGrp="1"/>
          </p:cNvSpPr>
          <p:nvPr>
            <p:ph type="sldNum" sz="quarter" idx="12"/>
          </p:nvPr>
        </p:nvSpPr>
        <p:spPr/>
        <p:txBody>
          <a:bodyPr/>
          <a:lstStyle/>
          <a:p>
            <a:fld id="{5E6BAB8B-550F-4104-A301-49203613556C}" type="slidenum">
              <a:rPr lang="en-GB" smtClean="0"/>
              <a:pPr/>
              <a:t>‹#›</a:t>
            </a:fld>
            <a:endParaRPr lang="en-GB"/>
          </a:p>
        </p:txBody>
      </p:sp>
    </p:spTree>
    <p:extLst>
      <p:ext uri="{BB962C8B-B14F-4D97-AF65-F5344CB8AC3E}">
        <p14:creationId xmlns:p14="http://schemas.microsoft.com/office/powerpoint/2010/main" val="3078961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AE7AC-9B8F-4C2C-80E3-5ED4FF16A3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09266B7-F9E6-4184-BDF5-5607B6E3E0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BC5625F-A20B-48A7-94E0-0AAD751D77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BFD30FE-FFAF-49F8-92D8-F119CE25AF1A}"/>
              </a:ext>
            </a:extLst>
          </p:cNvPr>
          <p:cNvSpPr>
            <a:spLocks noGrp="1"/>
          </p:cNvSpPr>
          <p:nvPr>
            <p:ph type="dt" sz="half" idx="10"/>
          </p:nvPr>
        </p:nvSpPr>
        <p:spPr/>
        <p:txBody>
          <a:bodyPr/>
          <a:lstStyle/>
          <a:p>
            <a:fld id="{45DFD628-5645-42F3-BF01-F7A36A0B8603}" type="datetimeFigureOut">
              <a:rPr lang="en-US" smtClean="0"/>
              <a:pPr/>
              <a:t>1/31/23</a:t>
            </a:fld>
            <a:endParaRPr lang="en-GB"/>
          </a:p>
        </p:txBody>
      </p:sp>
      <p:sp>
        <p:nvSpPr>
          <p:cNvPr id="6" name="Footer Placeholder 5">
            <a:extLst>
              <a:ext uri="{FF2B5EF4-FFF2-40B4-BE49-F238E27FC236}">
                <a16:creationId xmlns:a16="http://schemas.microsoft.com/office/drawing/2014/main" id="{B8460451-70DA-4E0E-A40E-C6C117B6AE3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044F835-9C75-4A50-88EF-83A25E39978A}"/>
              </a:ext>
            </a:extLst>
          </p:cNvPr>
          <p:cNvSpPr>
            <a:spLocks noGrp="1"/>
          </p:cNvSpPr>
          <p:nvPr>
            <p:ph type="sldNum" sz="quarter" idx="12"/>
          </p:nvPr>
        </p:nvSpPr>
        <p:spPr/>
        <p:txBody>
          <a:bodyPr/>
          <a:lstStyle/>
          <a:p>
            <a:fld id="{5E6BAB8B-550F-4104-A301-49203613556C}" type="slidenum">
              <a:rPr lang="en-GB" smtClean="0"/>
              <a:pPr/>
              <a:t>‹#›</a:t>
            </a:fld>
            <a:endParaRPr lang="en-GB"/>
          </a:p>
        </p:txBody>
      </p:sp>
    </p:spTree>
    <p:extLst>
      <p:ext uri="{BB962C8B-B14F-4D97-AF65-F5344CB8AC3E}">
        <p14:creationId xmlns:p14="http://schemas.microsoft.com/office/powerpoint/2010/main" val="955787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536EF-0FF3-4B72-870A-C85021E229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6402F10-F0E7-4237-A045-C6B490CC514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CBABEBB-9AD8-471B-9053-087E7B381C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25C01C1-E2F6-4286-919A-F59051AEE437}"/>
              </a:ext>
            </a:extLst>
          </p:cNvPr>
          <p:cNvSpPr>
            <a:spLocks noGrp="1"/>
          </p:cNvSpPr>
          <p:nvPr>
            <p:ph type="dt" sz="half" idx="10"/>
          </p:nvPr>
        </p:nvSpPr>
        <p:spPr/>
        <p:txBody>
          <a:bodyPr/>
          <a:lstStyle/>
          <a:p>
            <a:fld id="{45DFD628-5645-42F3-BF01-F7A36A0B8603}" type="datetimeFigureOut">
              <a:rPr lang="en-US" smtClean="0"/>
              <a:pPr/>
              <a:t>1/31/23</a:t>
            </a:fld>
            <a:endParaRPr lang="en-GB"/>
          </a:p>
        </p:txBody>
      </p:sp>
      <p:sp>
        <p:nvSpPr>
          <p:cNvPr id="6" name="Footer Placeholder 5">
            <a:extLst>
              <a:ext uri="{FF2B5EF4-FFF2-40B4-BE49-F238E27FC236}">
                <a16:creationId xmlns:a16="http://schemas.microsoft.com/office/drawing/2014/main" id="{838F77DB-4510-4782-A0A2-975899E1D71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558A031-955E-4AD5-9D3D-F7F67B7E1929}"/>
              </a:ext>
            </a:extLst>
          </p:cNvPr>
          <p:cNvSpPr>
            <a:spLocks noGrp="1"/>
          </p:cNvSpPr>
          <p:nvPr>
            <p:ph type="sldNum" sz="quarter" idx="12"/>
          </p:nvPr>
        </p:nvSpPr>
        <p:spPr/>
        <p:txBody>
          <a:bodyPr/>
          <a:lstStyle/>
          <a:p>
            <a:fld id="{5E6BAB8B-550F-4104-A301-49203613556C}" type="slidenum">
              <a:rPr lang="en-GB" smtClean="0"/>
              <a:pPr/>
              <a:t>‹#›</a:t>
            </a:fld>
            <a:endParaRPr lang="en-GB"/>
          </a:p>
        </p:txBody>
      </p:sp>
    </p:spTree>
    <p:extLst>
      <p:ext uri="{BB962C8B-B14F-4D97-AF65-F5344CB8AC3E}">
        <p14:creationId xmlns:p14="http://schemas.microsoft.com/office/powerpoint/2010/main" val="2819802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B20DAB-1CDF-4B2B-972D-C71008E7B6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29EBF28-00D8-4088-98EF-E6189212A9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63398AF-025D-43E1-ACA8-4F799C5B1C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DFD628-5645-42F3-BF01-F7A36A0B8603}" type="datetimeFigureOut">
              <a:rPr lang="en-US" smtClean="0"/>
              <a:pPr/>
              <a:t>1/31/23</a:t>
            </a:fld>
            <a:endParaRPr lang="en-GB"/>
          </a:p>
        </p:txBody>
      </p:sp>
      <p:sp>
        <p:nvSpPr>
          <p:cNvPr id="5" name="Footer Placeholder 4">
            <a:extLst>
              <a:ext uri="{FF2B5EF4-FFF2-40B4-BE49-F238E27FC236}">
                <a16:creationId xmlns:a16="http://schemas.microsoft.com/office/drawing/2014/main" id="{15E02F7A-FF87-4618-823E-40A88CA4C9A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1031569-48AF-42A9-ABBA-94F99F378F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6BAB8B-550F-4104-A301-49203613556C}" type="slidenum">
              <a:rPr lang="en-GB" smtClean="0"/>
              <a:pPr/>
              <a:t>‹#›</a:t>
            </a:fld>
            <a:endParaRPr lang="en-GB"/>
          </a:p>
        </p:txBody>
      </p:sp>
    </p:spTree>
    <p:extLst>
      <p:ext uri="{BB962C8B-B14F-4D97-AF65-F5344CB8AC3E}">
        <p14:creationId xmlns:p14="http://schemas.microsoft.com/office/powerpoint/2010/main" val="3095182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ispyb.diamond.ac.uk/"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diamond.ac.uk/Beamlines/Mx.html" TargetMode="External"/><Relationship Id="rId2" Type="http://schemas.openxmlformats.org/officeDocument/2006/relationships/hyperlink" Target="http://www.diamond.ac.uk/Beamlines/Mx/Common/Common-Manual/Using-New-GDA.html"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diamond.ac.uk/Instruments/Mx/I03/I03-Manual/Unattended-Data-Collections.html"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diamond.ac.uk/Instruments/Mx/I03/I03-Manual/Unattended-Data-Collections.html"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ispyb.diamond.ac.uk/" TargetMode="External"/><Relationship Id="rId2" Type="http://schemas.openxmlformats.org/officeDocument/2006/relationships/hyperlink" Target="http://ispyb.diamond.ac.uk/dc/visit/mx10627-4/s/HCV"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diamond.ac.uk/Home/ForUsers/academics/UserGuide/Before-you-Arrive/Registration-Process.html"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91222" y="836712"/>
            <a:ext cx="9041282" cy="3774281"/>
          </a:xfrm>
        </p:spPr>
        <p:txBody>
          <a:bodyPr>
            <a:noAutofit/>
          </a:bodyPr>
          <a:lstStyle/>
          <a:p>
            <a:r>
              <a:rPr lang="en-GB" sz="4000" b="1" dirty="0">
                <a:latin typeface="Arial" panose="020B0604020202020204" pitchFamily="34" charset="0"/>
                <a:cs typeface="Arial" panose="020B0604020202020204" pitchFamily="34" charset="0"/>
              </a:rPr>
              <a:t>STRUBI Facilities Talks 2023 -</a:t>
            </a:r>
            <a:br>
              <a:rPr lang="en-GB" sz="4000" b="1" dirty="0">
                <a:latin typeface="Arial" panose="020B0604020202020204" pitchFamily="34" charset="0"/>
                <a:cs typeface="Arial" panose="020B0604020202020204" pitchFamily="34" charset="0"/>
              </a:rPr>
            </a:br>
            <a:r>
              <a:rPr lang="en-GB" sz="4000" b="1" dirty="0">
                <a:latin typeface="Arial" panose="020B0604020202020204" pitchFamily="34" charset="0"/>
                <a:cs typeface="Arial" panose="020B0604020202020204" pitchFamily="34" charset="0"/>
              </a:rPr>
              <a:t>Diamond and </a:t>
            </a:r>
            <a:r>
              <a:rPr lang="en-GB" sz="4000" b="1" dirty="0" err="1">
                <a:latin typeface="Arial" panose="020B0604020202020204" pitchFamily="34" charset="0"/>
                <a:cs typeface="Arial" panose="020B0604020202020204" pitchFamily="34" charset="0"/>
              </a:rPr>
              <a:t>eBIC</a:t>
            </a:r>
            <a:br>
              <a:rPr lang="en-GB" sz="4000" b="1" dirty="0">
                <a:latin typeface="Arial" panose="020B0604020202020204" pitchFamily="34" charset="0"/>
                <a:cs typeface="Arial" panose="020B0604020202020204" pitchFamily="34" charset="0"/>
              </a:rPr>
            </a:br>
            <a:br>
              <a:rPr lang="en-GB" sz="4000" b="1" dirty="0">
                <a:latin typeface="Arial" panose="020B0604020202020204" pitchFamily="34" charset="0"/>
                <a:cs typeface="Arial" panose="020B0604020202020204" pitchFamily="34" charset="0"/>
              </a:rPr>
            </a:br>
            <a:r>
              <a:rPr lang="en-GB" sz="4000" dirty="0">
                <a:latin typeface="Arial" panose="020B0604020202020204" pitchFamily="34" charset="0"/>
                <a:cs typeface="Arial" panose="020B0604020202020204" pitchFamily="34" charset="0"/>
              </a:rPr>
              <a:t>Christian Siebold</a:t>
            </a:r>
            <a:br>
              <a:rPr lang="en-GB" sz="4000" b="1" dirty="0">
                <a:latin typeface="Arial" panose="020B0604020202020204" pitchFamily="34" charset="0"/>
                <a:cs typeface="Arial" panose="020B0604020202020204" pitchFamily="34" charset="0"/>
              </a:rPr>
            </a:br>
            <a:endParaRPr lang="en-GB" sz="4000"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2"/>
          <a:stretch>
            <a:fillRect/>
          </a:stretch>
        </p:blipFill>
        <p:spPr>
          <a:xfrm>
            <a:off x="1932012" y="5166196"/>
            <a:ext cx="2987824" cy="923946"/>
          </a:xfrm>
          <a:prstGeom prst="rect">
            <a:avLst/>
          </a:prstGeom>
        </p:spPr>
      </p:pic>
      <p:pic>
        <p:nvPicPr>
          <p:cNvPr id="7" name="Picture 6"/>
          <p:cNvPicPr>
            <a:picLocks noChangeAspect="1"/>
          </p:cNvPicPr>
          <p:nvPr/>
        </p:nvPicPr>
        <p:blipFill>
          <a:blip r:embed="rId3"/>
          <a:stretch>
            <a:fillRect/>
          </a:stretch>
        </p:blipFill>
        <p:spPr>
          <a:xfrm>
            <a:off x="8526636" y="5142530"/>
            <a:ext cx="1673820" cy="947613"/>
          </a:xfrm>
          <a:prstGeom prst="rect">
            <a:avLst/>
          </a:prstGeom>
        </p:spPr>
      </p:pic>
      <p:pic>
        <p:nvPicPr>
          <p:cNvPr id="8" name="Picture 7"/>
          <p:cNvPicPr>
            <a:picLocks noChangeAspect="1"/>
          </p:cNvPicPr>
          <p:nvPr/>
        </p:nvPicPr>
        <p:blipFill>
          <a:blip r:embed="rId4"/>
          <a:stretch>
            <a:fillRect/>
          </a:stretch>
        </p:blipFill>
        <p:spPr>
          <a:xfrm>
            <a:off x="4919836" y="5166196"/>
            <a:ext cx="3606800" cy="9271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5400" y="1253331"/>
            <a:ext cx="10801200" cy="4351338"/>
          </a:xfrm>
        </p:spPr>
        <p:txBody>
          <a:bodyPr>
            <a:normAutofit lnSpcReduction="10000"/>
          </a:bodyPr>
          <a:lstStyle/>
          <a:p>
            <a:r>
              <a:rPr lang="en-GB" dirty="0">
                <a:latin typeface="Arial" panose="020B0604020202020204" pitchFamily="34" charset="0"/>
                <a:cs typeface="Arial" panose="020B0604020202020204" pitchFamily="34" charset="0"/>
              </a:rPr>
              <a:t>Telling your supervisor is a good idea</a:t>
            </a:r>
          </a:p>
          <a:p>
            <a:pPr marL="0" indent="0">
              <a:buNone/>
            </a:pPr>
            <a:endParaRPr lang="en-GB" sz="1100"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Please email </a:t>
            </a:r>
            <a:r>
              <a:rPr lang="en-GB" b="1" i="1" dirty="0">
                <a:latin typeface="Arial" panose="020B0604020202020204" pitchFamily="34" charset="0"/>
                <a:cs typeface="Arial" panose="020B0604020202020204" pitchFamily="34" charset="0"/>
              </a:rPr>
              <a:t>christian@strubi.ox.ac.uk </a:t>
            </a:r>
            <a:r>
              <a:rPr lang="en-GB" dirty="0">
                <a:latin typeface="Arial" panose="020B0604020202020204" pitchFamily="34" charset="0"/>
                <a:cs typeface="Arial" panose="020B0604020202020204" pitchFamily="34" charset="0"/>
              </a:rPr>
              <a:t>and provide information on sample details:</a:t>
            </a:r>
          </a:p>
          <a:p>
            <a:pPr lvl="1"/>
            <a:r>
              <a:rPr lang="en-GB" sz="2800" dirty="0">
                <a:latin typeface="Arial" panose="020B0604020202020204" pitchFamily="34" charset="0"/>
                <a:cs typeface="Arial" panose="020B0604020202020204" pitchFamily="34" charset="0"/>
              </a:rPr>
              <a:t>What is the protein?</a:t>
            </a:r>
          </a:p>
          <a:p>
            <a:pPr lvl="1"/>
            <a:r>
              <a:rPr lang="en-GB" sz="2800" dirty="0">
                <a:latin typeface="Arial" panose="020B0604020202020204" pitchFamily="34" charset="0"/>
                <a:cs typeface="Arial" panose="020B0604020202020204" pitchFamily="34" charset="0"/>
              </a:rPr>
              <a:t>Number of crystals </a:t>
            </a:r>
          </a:p>
          <a:p>
            <a:pPr lvl="1"/>
            <a:r>
              <a:rPr lang="en-GB" sz="2800" dirty="0">
                <a:latin typeface="Arial" panose="020B0604020202020204" pitchFamily="34" charset="0"/>
                <a:cs typeface="Arial" panose="020B0604020202020204" pitchFamily="34" charset="0"/>
              </a:rPr>
              <a:t>Crystal size</a:t>
            </a:r>
          </a:p>
          <a:p>
            <a:pPr lvl="1"/>
            <a:r>
              <a:rPr lang="en-GB" sz="2800" dirty="0">
                <a:latin typeface="Arial" panose="020B0604020202020204" pitchFamily="34" charset="0"/>
                <a:cs typeface="Arial" panose="020B0604020202020204" pitchFamily="34" charset="0"/>
              </a:rPr>
              <a:t>Previous data??</a:t>
            </a:r>
          </a:p>
          <a:p>
            <a:pPr lvl="1"/>
            <a:r>
              <a:rPr lang="en-GB" sz="2800" dirty="0">
                <a:latin typeface="Arial" panose="020B0604020202020204" pitchFamily="34" charset="0"/>
                <a:cs typeface="Arial" panose="020B0604020202020204" pitchFamily="34" charset="0"/>
              </a:rPr>
              <a:t>What do you want to achieve!</a:t>
            </a:r>
          </a:p>
          <a:p>
            <a:pPr marL="457200" lvl="1" indent="0">
              <a:buNone/>
            </a:pPr>
            <a:endParaRPr lang="en-GB" sz="1100"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This will help us plan how you can best do your experiment</a:t>
            </a:r>
          </a:p>
          <a:p>
            <a:pPr marL="457200" lvl="1" indent="0">
              <a:buNone/>
            </a:pPr>
            <a:endParaRPr lang="en-GB" sz="2800" dirty="0">
              <a:latin typeface="Arial" panose="020B0604020202020204" pitchFamily="34" charset="0"/>
              <a:cs typeface="Arial" panose="020B0604020202020204" pitchFamily="34" charset="0"/>
            </a:endParaRPr>
          </a:p>
        </p:txBody>
      </p:sp>
      <p:sp>
        <p:nvSpPr>
          <p:cNvPr id="4" name="Title 5">
            <a:extLst>
              <a:ext uri="{FF2B5EF4-FFF2-40B4-BE49-F238E27FC236}">
                <a16:creationId xmlns:a16="http://schemas.microsoft.com/office/drawing/2014/main" id="{115873C9-C579-40FF-BA08-815A846371A2}"/>
              </a:ext>
            </a:extLst>
          </p:cNvPr>
          <p:cNvSpPr txBox="1">
            <a:spLocks/>
          </p:cNvSpPr>
          <p:nvPr/>
        </p:nvSpPr>
        <p:spPr>
          <a:xfrm>
            <a:off x="839416" y="260648"/>
            <a:ext cx="10515600" cy="55144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200" b="1" dirty="0">
                <a:latin typeface="Arial" panose="020B0604020202020204" pitchFamily="34" charset="0"/>
                <a:cs typeface="Arial" panose="020B0604020202020204" pitchFamily="34" charset="0"/>
              </a:rPr>
              <a:t>If you have crystals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4128" y="1628800"/>
            <a:ext cx="10782472" cy="4351338"/>
          </a:xfrm>
        </p:spPr>
        <p:txBody>
          <a:bodyPr>
            <a:normAutofit/>
          </a:bodyPr>
          <a:lstStyle/>
          <a:p>
            <a:r>
              <a:rPr lang="en-GB" dirty="0">
                <a:latin typeface="Arial" panose="020B0604020202020204" pitchFamily="34" charset="0"/>
                <a:cs typeface="Arial" panose="020B0604020202020204" pitchFamily="34" charset="0"/>
              </a:rPr>
              <a:t>Local access – control experiment at </a:t>
            </a:r>
            <a:r>
              <a:rPr lang="en-GB" dirty="0" err="1">
                <a:latin typeface="Arial" panose="020B0604020202020204" pitchFamily="34" charset="0"/>
                <a:cs typeface="Arial" panose="020B0604020202020204" pitchFamily="34" charset="0"/>
              </a:rPr>
              <a:t>beamline</a:t>
            </a:r>
            <a:endParaRPr lang="en-GB" dirty="0">
              <a:latin typeface="Arial" panose="020B0604020202020204" pitchFamily="34" charset="0"/>
              <a:cs typeface="Arial" panose="020B0604020202020204" pitchFamily="34" charset="0"/>
            </a:endParaRPr>
          </a:p>
          <a:p>
            <a:pPr marL="0" lvl="1" indent="0">
              <a:buNone/>
            </a:pPr>
            <a:endParaRPr lang="en-GB" sz="2800" dirty="0">
              <a:latin typeface="Arial" panose="020B0604020202020204" pitchFamily="34" charset="0"/>
              <a:cs typeface="Arial" panose="020B0604020202020204" pitchFamily="34" charset="0"/>
            </a:endParaRPr>
          </a:p>
          <a:p>
            <a:pPr marL="342000" lvl="1" indent="-342000">
              <a:buFont typeface="Arial" pitchFamily="34" charset="0"/>
              <a:buChar char="•"/>
            </a:pPr>
            <a:r>
              <a:rPr lang="en-GB" sz="2800" dirty="0">
                <a:latin typeface="Arial" panose="020B0604020202020204" pitchFamily="34" charset="0"/>
                <a:cs typeface="Arial" panose="020B0604020202020204" pitchFamily="34" charset="0"/>
              </a:rPr>
              <a:t>Remote access – control experiment from STRUBI or Unattended Data collection (UDC)</a:t>
            </a:r>
          </a:p>
          <a:p>
            <a:pPr marL="342000" lvl="1" indent="-342000">
              <a:buFont typeface="Arial" pitchFamily="34" charset="0"/>
              <a:buChar char="•"/>
            </a:pPr>
            <a:endParaRPr lang="en-GB" sz="2800" dirty="0">
              <a:latin typeface="Arial" panose="020B0604020202020204" pitchFamily="34" charset="0"/>
              <a:cs typeface="Arial" panose="020B0604020202020204" pitchFamily="34" charset="0"/>
            </a:endParaRPr>
          </a:p>
          <a:p>
            <a:pPr marL="342000" lvl="1" indent="-342000">
              <a:buFont typeface="Arial" pitchFamily="34" charset="0"/>
              <a:buChar char="•"/>
            </a:pPr>
            <a:r>
              <a:rPr lang="en-GB" sz="2800" dirty="0">
                <a:latin typeface="Arial" panose="020B0604020202020204" pitchFamily="34" charset="0"/>
                <a:cs typeface="Arial" panose="020B0604020202020204" pitchFamily="34" charset="0"/>
              </a:rPr>
              <a:t>Contact me, Karl or Guido if you require time (christian@strubi.ox.ac.uk)</a:t>
            </a:r>
          </a:p>
        </p:txBody>
      </p:sp>
      <p:sp>
        <p:nvSpPr>
          <p:cNvPr id="4" name="Title 5">
            <a:extLst>
              <a:ext uri="{FF2B5EF4-FFF2-40B4-BE49-F238E27FC236}">
                <a16:creationId xmlns:a16="http://schemas.microsoft.com/office/drawing/2014/main" id="{C0DDFACD-D32D-4B5D-A894-EE6632EFB193}"/>
              </a:ext>
            </a:extLst>
          </p:cNvPr>
          <p:cNvSpPr txBox="1">
            <a:spLocks/>
          </p:cNvSpPr>
          <p:nvPr/>
        </p:nvSpPr>
        <p:spPr>
          <a:xfrm>
            <a:off x="839416" y="260648"/>
            <a:ext cx="10515600" cy="55144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200" b="1" dirty="0">
                <a:latin typeface="Arial" panose="020B0604020202020204" pitchFamily="34" charset="0"/>
                <a:cs typeface="Arial" panose="020B0604020202020204" pitchFamily="34" charset="0"/>
              </a:rPr>
              <a:t>MX Access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7368" y="1124744"/>
            <a:ext cx="11305256" cy="5472608"/>
          </a:xfrm>
        </p:spPr>
        <p:txBody>
          <a:bodyPr>
            <a:noAutofit/>
          </a:bodyPr>
          <a:lstStyle/>
          <a:p>
            <a:r>
              <a:rPr lang="en-GB" dirty="0" err="1">
                <a:latin typeface="Arial" panose="020B0604020202020204" pitchFamily="34" charset="0"/>
                <a:cs typeface="Arial" panose="020B0604020202020204" pitchFamily="34" charset="0"/>
              </a:rPr>
              <a:t>ISPyB</a:t>
            </a:r>
            <a:r>
              <a:rPr lang="en-GB" dirty="0">
                <a:latin typeface="Arial" panose="020B0604020202020204" pitchFamily="34" charset="0"/>
                <a:cs typeface="Arial" panose="020B0604020202020204" pitchFamily="34" charset="0"/>
              </a:rPr>
              <a:t> is a LIMS combining sample tracking and experiment reporting at synchrotron beamlines.</a:t>
            </a:r>
          </a:p>
          <a:p>
            <a:endParaRPr lang="en-GB" sz="600"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Management of Shipments, Sample, Crystal and Protein information</a:t>
            </a:r>
          </a:p>
          <a:p>
            <a:endParaRPr lang="en-GB" sz="600"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Real time monitoring of your data collections (Diffraction images and Crystal snapshots, harvesting of output from data reduction programs...)</a:t>
            </a:r>
          </a:p>
          <a:p>
            <a:pPr marL="0" indent="0">
              <a:buNone/>
            </a:pPr>
            <a:endParaRPr lang="en-GB" sz="600"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View experiment related information and export your experiments' meta-data back to your home lab</a:t>
            </a:r>
          </a:p>
          <a:p>
            <a:pPr marL="0" indent="0">
              <a:buNone/>
            </a:pPr>
            <a:endParaRPr lang="en-GB" sz="600" dirty="0">
              <a:latin typeface="Arial" panose="020B0604020202020204" pitchFamily="34" charset="0"/>
              <a:cs typeface="Arial" panose="020B0604020202020204" pitchFamily="34" charset="0"/>
            </a:endParaRPr>
          </a:p>
          <a:p>
            <a:r>
              <a:rPr lang="en-GB" dirty="0" err="1">
                <a:latin typeface="Arial" panose="020B0604020202020204" pitchFamily="34" charset="0"/>
                <a:cs typeface="Arial" panose="020B0604020202020204" pitchFamily="34" charset="0"/>
              </a:rPr>
              <a:t>ISPyB</a:t>
            </a:r>
            <a:r>
              <a:rPr lang="en-GB" dirty="0">
                <a:latin typeface="Arial" panose="020B0604020202020204" pitchFamily="34" charset="0"/>
                <a:cs typeface="Arial" panose="020B0604020202020204" pitchFamily="34" charset="0"/>
              </a:rPr>
              <a:t> can be found at </a:t>
            </a:r>
            <a:r>
              <a:rPr lang="en-GB" dirty="0">
                <a:latin typeface="Arial" panose="020B0604020202020204" pitchFamily="34" charset="0"/>
                <a:cs typeface="Arial" panose="020B0604020202020204" pitchFamily="34" charset="0"/>
                <a:hlinkClick r:id="rId3"/>
              </a:rPr>
              <a:t>https://ispyb.diamond.ac.uk</a:t>
            </a:r>
            <a:r>
              <a:rPr lang="en-GB" dirty="0">
                <a:latin typeface="Arial" panose="020B0604020202020204" pitchFamily="34" charset="0"/>
                <a:cs typeface="Arial" panose="020B0604020202020204" pitchFamily="34" charset="0"/>
              </a:rPr>
              <a:t>. (DLS username)</a:t>
            </a:r>
          </a:p>
          <a:p>
            <a:pPr marL="0" indent="0">
              <a:buNone/>
            </a:pPr>
            <a:endParaRPr lang="en-GB" b="1" dirty="0">
              <a:latin typeface="Arial" panose="020B0604020202020204" pitchFamily="34" charset="0"/>
              <a:cs typeface="Arial" panose="020B0604020202020204" pitchFamily="34" charset="0"/>
            </a:endParaRPr>
          </a:p>
        </p:txBody>
      </p:sp>
      <p:sp>
        <p:nvSpPr>
          <p:cNvPr id="4" name="Title 5">
            <a:extLst>
              <a:ext uri="{FF2B5EF4-FFF2-40B4-BE49-F238E27FC236}">
                <a16:creationId xmlns:a16="http://schemas.microsoft.com/office/drawing/2014/main" id="{281958A3-9BDE-4AEE-9C89-2454369F350A}"/>
              </a:ext>
            </a:extLst>
          </p:cNvPr>
          <p:cNvSpPr txBox="1">
            <a:spLocks/>
          </p:cNvSpPr>
          <p:nvPr/>
        </p:nvSpPr>
        <p:spPr>
          <a:xfrm>
            <a:off x="839416" y="260648"/>
            <a:ext cx="10515600" cy="55144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200" b="1" dirty="0">
                <a:latin typeface="Arial" panose="020B0604020202020204" pitchFamily="34" charset="0"/>
                <a:cs typeface="Arial" panose="020B0604020202020204" pitchFamily="34" charset="0"/>
              </a:rPr>
              <a:t>ISPYB – Overview of features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6192" y="1268760"/>
            <a:ext cx="10659616" cy="4320480"/>
          </a:xfrm>
        </p:spPr>
        <p:txBody>
          <a:bodyPr>
            <a:normAutofit lnSpcReduction="10000"/>
          </a:bodyPr>
          <a:lstStyle/>
          <a:p>
            <a:r>
              <a:rPr lang="en-GB" dirty="0">
                <a:latin typeface="Arial" panose="020B0604020202020204" pitchFamily="34" charset="0"/>
                <a:cs typeface="Arial" panose="020B0604020202020204" pitchFamily="34" charset="0"/>
              </a:rPr>
              <a:t>Dewar shipments need to be prepared using the online registration forms (Guido/Karl will normally do this)</a:t>
            </a:r>
          </a:p>
          <a:p>
            <a:endParaRPr lang="en-GB" sz="1100"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A shipment needs to be created – this enables Diamond staff to track where our DEWARS are.</a:t>
            </a:r>
          </a:p>
          <a:p>
            <a:endParaRPr lang="en-GB" sz="1100"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Enter puck details on ISPYB as soon as the shipment is created. Guido or Karl can advise. This will then write your sample info into the latest instance of the puck.  </a:t>
            </a:r>
          </a:p>
          <a:p>
            <a:endParaRPr lang="en-GB" sz="1100"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THIS IS IMPORTANT especially for UDC</a:t>
            </a:r>
          </a:p>
        </p:txBody>
      </p:sp>
      <p:sp>
        <p:nvSpPr>
          <p:cNvPr id="4" name="Title 5">
            <a:extLst>
              <a:ext uri="{FF2B5EF4-FFF2-40B4-BE49-F238E27FC236}">
                <a16:creationId xmlns:a16="http://schemas.microsoft.com/office/drawing/2014/main" id="{8F380EAB-DFA4-4880-ADBB-22F99C78F514}"/>
              </a:ext>
            </a:extLst>
          </p:cNvPr>
          <p:cNvSpPr txBox="1">
            <a:spLocks/>
          </p:cNvSpPr>
          <p:nvPr/>
        </p:nvSpPr>
        <p:spPr>
          <a:xfrm>
            <a:off x="839416" y="260648"/>
            <a:ext cx="10515600" cy="55144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200" b="1" dirty="0">
                <a:latin typeface="Arial" panose="020B0604020202020204" pitchFamily="34" charset="0"/>
                <a:cs typeface="Arial" panose="020B0604020202020204" pitchFamily="34" charset="0"/>
              </a:rPr>
              <a:t>ISPYB – What we need to do</a:t>
            </a:r>
          </a:p>
        </p:txBody>
      </p:sp>
    </p:spTree>
    <p:extLst>
      <p:ext uri="{BB962C8B-B14F-4D97-AF65-F5344CB8AC3E}">
        <p14:creationId xmlns:p14="http://schemas.microsoft.com/office/powerpoint/2010/main" val="36156983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9416" y="1772816"/>
            <a:ext cx="10515600" cy="4351338"/>
          </a:xfrm>
        </p:spPr>
        <p:txBody>
          <a:bodyPr>
            <a:normAutofit/>
          </a:bodyPr>
          <a:lstStyle/>
          <a:p>
            <a:r>
              <a:rPr lang="en-US" dirty="0">
                <a:latin typeface="Arial" panose="020B0604020202020204" pitchFamily="34" charset="0"/>
                <a:cs typeface="Arial" panose="020B0604020202020204" pitchFamily="34" charset="0"/>
              </a:rPr>
              <a:t>Samples need to be registered in ISPYB</a:t>
            </a:r>
          </a:p>
          <a:p>
            <a:endParaRPr lang="en-US" dirty="0">
              <a:latin typeface="Arial" panose="020B0604020202020204" pitchFamily="34" charset="0"/>
              <a:cs typeface="Arial" panose="020B0604020202020204" pitchFamily="34" charset="0"/>
            </a:endParaRPr>
          </a:p>
          <a:p>
            <a:pPr lvl="1" indent="-457200">
              <a:buFont typeface="Arial"/>
              <a:buChar char="•"/>
            </a:pPr>
            <a:r>
              <a:rPr lang="en-GB" sz="2800" b="1" dirty="0">
                <a:latin typeface="Arial" panose="020B0604020202020204" pitchFamily="34" charset="0"/>
                <a:cs typeface="Arial" panose="020B0604020202020204" pitchFamily="34" charset="0"/>
              </a:rPr>
              <a:t>LOOK AT MX webpages for </a:t>
            </a:r>
            <a:r>
              <a:rPr lang="en-GB" sz="2800" b="1" dirty="0">
                <a:solidFill>
                  <a:srgbClr val="FF0000"/>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online manual</a:t>
            </a:r>
            <a:r>
              <a:rPr lang="en-GB" sz="2800" b="1" dirty="0">
                <a:solidFill>
                  <a:srgbClr val="FF0000"/>
                </a:solidFill>
                <a:latin typeface="Arial" panose="020B0604020202020204" pitchFamily="34" charset="0"/>
                <a:cs typeface="Arial" panose="020B0604020202020204" pitchFamily="34" charset="0"/>
              </a:rPr>
              <a:t> </a:t>
            </a:r>
            <a:r>
              <a:rPr lang="en-GB" sz="2800" b="1" dirty="0">
                <a:latin typeface="Arial" panose="020B0604020202020204" pitchFamily="34" charset="0"/>
                <a:cs typeface="Arial" panose="020B0604020202020204" pitchFamily="34" charset="0"/>
              </a:rPr>
              <a:t>and videos</a:t>
            </a:r>
          </a:p>
          <a:p>
            <a:pPr lvl="1" indent="-457200">
              <a:buFont typeface="Arial"/>
              <a:buChar char="•"/>
            </a:pPr>
            <a:endParaRPr lang="en-GB" sz="2800" b="1" dirty="0">
              <a:latin typeface="Arial" panose="020B0604020202020204" pitchFamily="34" charset="0"/>
              <a:cs typeface="Arial" panose="020B0604020202020204" pitchFamily="34" charset="0"/>
            </a:endParaRPr>
          </a:p>
          <a:p>
            <a:pPr marL="0" lvl="1" indent="0">
              <a:buNone/>
            </a:pPr>
            <a:r>
              <a:rPr lang="en-GB" sz="2800" dirty="0">
                <a:latin typeface="Arial" panose="020B0604020202020204" pitchFamily="34" charset="0"/>
                <a:cs typeface="Arial" panose="020B0604020202020204" pitchFamily="34" charset="0"/>
              </a:rPr>
              <a:t>	</a:t>
            </a:r>
            <a:r>
              <a:rPr lang="en-GB" sz="2800" dirty="0">
                <a:latin typeface="Arial" panose="020B0604020202020204" pitchFamily="34" charset="0"/>
                <a:cs typeface="Arial" panose="020B0604020202020204" pitchFamily="34" charset="0"/>
                <a:hlinkClick r:id="rId3"/>
              </a:rPr>
              <a:t>http://www.diamond.ac.uk/Beamlines/Mx.html</a:t>
            </a:r>
            <a:endParaRPr lang="en-GB" sz="2800"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5" name="Title 5">
            <a:extLst>
              <a:ext uri="{FF2B5EF4-FFF2-40B4-BE49-F238E27FC236}">
                <a16:creationId xmlns:a16="http://schemas.microsoft.com/office/drawing/2014/main" id="{306C3219-110B-4832-906C-B62B66C7F9E4}"/>
              </a:ext>
            </a:extLst>
          </p:cNvPr>
          <p:cNvSpPr txBox="1">
            <a:spLocks/>
          </p:cNvSpPr>
          <p:nvPr/>
        </p:nvSpPr>
        <p:spPr>
          <a:xfrm>
            <a:off x="839416" y="260648"/>
            <a:ext cx="10515600" cy="55144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200" b="1" dirty="0">
                <a:latin typeface="Arial" panose="020B0604020202020204" pitchFamily="34" charset="0"/>
                <a:cs typeface="Arial" panose="020B0604020202020204" pitchFamily="34" charset="0"/>
              </a:rPr>
              <a:t>MX-GDA – Collecting your data</a:t>
            </a:r>
          </a:p>
        </p:txBody>
      </p:sp>
    </p:spTree>
    <p:extLst>
      <p:ext uri="{BB962C8B-B14F-4D97-AF65-F5344CB8AC3E}">
        <p14:creationId xmlns:p14="http://schemas.microsoft.com/office/powerpoint/2010/main" val="11964066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B49F6E6-F240-0A4E-88E8-CDBD21E2B4DB}"/>
              </a:ext>
            </a:extLst>
          </p:cNvPr>
          <p:cNvSpPr txBox="1"/>
          <p:nvPr/>
        </p:nvSpPr>
        <p:spPr>
          <a:xfrm>
            <a:off x="983432" y="1389544"/>
            <a:ext cx="10227568" cy="2831544"/>
          </a:xfrm>
          <a:prstGeom prst="rect">
            <a:avLst/>
          </a:prstGeom>
          <a:noFill/>
        </p:spPr>
        <p:txBody>
          <a:bodyPr wrap="square" rtlCol="0">
            <a:spAutoFit/>
          </a:bodyPr>
          <a:lstStyle/>
          <a:p>
            <a:pPr marL="285750" indent="-285750">
              <a:buFont typeface="Arial" panose="020B0604020202020204" pitchFamily="34" charset="0"/>
              <a:buChar char="•"/>
            </a:pPr>
            <a:r>
              <a:rPr lang="en-GB" sz="2800" dirty="0">
                <a:latin typeface="Arial" panose="020B0604020202020204" pitchFamily="34" charset="0"/>
                <a:cs typeface="Arial" panose="020B0604020202020204" pitchFamily="34" charset="0"/>
              </a:rPr>
              <a:t>Rapid scheduling</a:t>
            </a:r>
          </a:p>
          <a:p>
            <a:pPr marL="285750" indent="-285750">
              <a:buFont typeface="Arial" panose="020B0604020202020204" pitchFamily="34" charset="0"/>
              <a:buChar char="•"/>
            </a:pPr>
            <a:endParaRPr lang="en-GB" sz="1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800" dirty="0">
                <a:latin typeface="Arial" panose="020B0604020202020204" pitchFamily="34" charset="0"/>
                <a:cs typeface="Arial" panose="020B0604020202020204" pitchFamily="34" charset="0"/>
              </a:rPr>
              <a:t>No user input required during the beamtime - ship and forget until you get your results back</a:t>
            </a:r>
          </a:p>
          <a:p>
            <a:pPr marL="285750" indent="-285750">
              <a:buFont typeface="Arial" panose="020B0604020202020204" pitchFamily="34" charset="0"/>
              <a:buChar char="•"/>
            </a:pPr>
            <a:endParaRPr lang="en-GB" sz="1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800" dirty="0">
                <a:latin typeface="Arial" panose="020B0604020202020204" pitchFamily="34" charset="0"/>
                <a:cs typeface="Arial" panose="020B0604020202020204" pitchFamily="34" charset="0"/>
              </a:rPr>
              <a:t>Uses standardised data collection protocols which have been optimised for each Diamond beamline</a:t>
            </a:r>
          </a:p>
          <a:p>
            <a:endParaRPr lang="en-US"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0897D56A-1BFC-364E-8C8E-CA6AB0211752}"/>
              </a:ext>
            </a:extLst>
          </p:cNvPr>
          <p:cNvSpPr/>
          <p:nvPr/>
        </p:nvSpPr>
        <p:spPr>
          <a:xfrm>
            <a:off x="2063552" y="4995173"/>
            <a:ext cx="8208912" cy="954107"/>
          </a:xfrm>
          <a:prstGeom prst="rect">
            <a:avLst/>
          </a:prstGeom>
        </p:spPr>
        <p:txBody>
          <a:bodyPr wrap="square">
            <a:spAutoFit/>
          </a:bodyPr>
          <a:lstStyle/>
          <a:p>
            <a:r>
              <a:rPr lang="en-GB" sz="2800" dirty="0">
                <a:latin typeface="Arial" panose="020B0604020202020204" pitchFamily="34" charset="0"/>
                <a:cs typeface="Arial" panose="020B0604020202020204" pitchFamily="34" charset="0"/>
                <a:hlinkClick r:id="rId2"/>
              </a:rPr>
              <a:t>https://www.diamond.ac.uk/Instruments/Mx/I03/I03-Manual/Unattended-Data-Collections.html</a:t>
            </a:r>
            <a:endParaRPr lang="en-US" sz="2800" dirty="0">
              <a:latin typeface="Arial" panose="020B0604020202020204" pitchFamily="34" charset="0"/>
              <a:cs typeface="Arial" panose="020B0604020202020204" pitchFamily="34" charset="0"/>
            </a:endParaRPr>
          </a:p>
        </p:txBody>
      </p:sp>
      <p:sp>
        <p:nvSpPr>
          <p:cNvPr id="7" name="Title 5">
            <a:extLst>
              <a:ext uri="{FF2B5EF4-FFF2-40B4-BE49-F238E27FC236}">
                <a16:creationId xmlns:a16="http://schemas.microsoft.com/office/drawing/2014/main" id="{8EB2538A-8237-4ACE-A7DA-033867B2DF91}"/>
              </a:ext>
            </a:extLst>
          </p:cNvPr>
          <p:cNvSpPr txBox="1">
            <a:spLocks/>
          </p:cNvSpPr>
          <p:nvPr/>
        </p:nvSpPr>
        <p:spPr>
          <a:xfrm>
            <a:off x="839416" y="260648"/>
            <a:ext cx="10515600" cy="55144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200" b="1" dirty="0">
                <a:latin typeface="Arial" panose="020B0604020202020204" pitchFamily="34" charset="0"/>
                <a:cs typeface="Arial" panose="020B0604020202020204" pitchFamily="34" charset="0"/>
              </a:rPr>
              <a:t>Unattended Data Collection (UDC)</a:t>
            </a:r>
          </a:p>
        </p:txBody>
      </p:sp>
    </p:spTree>
    <p:extLst>
      <p:ext uri="{BB962C8B-B14F-4D97-AF65-F5344CB8AC3E}">
        <p14:creationId xmlns:p14="http://schemas.microsoft.com/office/powerpoint/2010/main" val="37287502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B49F6E6-F240-0A4E-88E8-CDBD21E2B4DB}"/>
              </a:ext>
            </a:extLst>
          </p:cNvPr>
          <p:cNvSpPr txBox="1"/>
          <p:nvPr/>
        </p:nvSpPr>
        <p:spPr>
          <a:xfrm>
            <a:off x="1487488" y="1268760"/>
            <a:ext cx="9145016" cy="3816429"/>
          </a:xfrm>
          <a:prstGeom prst="rect">
            <a:avLst/>
          </a:prstGeom>
          <a:noFill/>
        </p:spPr>
        <p:txBody>
          <a:bodyPr wrap="square" rtlCol="0">
            <a:spAutoFit/>
          </a:bodyPr>
          <a:lstStyle/>
          <a:p>
            <a:pPr marL="285750" indent="-285750">
              <a:buFont typeface="Arial" panose="020B0604020202020204" pitchFamily="34" charset="0"/>
              <a:buChar char="•"/>
            </a:pPr>
            <a:r>
              <a:rPr lang="en-GB" sz="2800" dirty="0">
                <a:latin typeface="Arial" panose="020B0604020202020204" pitchFamily="34" charset="0"/>
                <a:cs typeface="Arial" panose="020B0604020202020204" pitchFamily="34" charset="0"/>
              </a:rPr>
              <a:t>Use with single crystals</a:t>
            </a:r>
          </a:p>
          <a:p>
            <a:pPr marL="742950" lvl="1" indent="-285750">
              <a:buFont typeface="Arial" panose="020B0604020202020204" pitchFamily="34" charset="0"/>
              <a:buChar char="•"/>
            </a:pPr>
            <a:r>
              <a:rPr lang="en-GB" sz="2800" dirty="0">
                <a:latin typeface="Arial" panose="020B0604020202020204" pitchFamily="34" charset="0"/>
                <a:cs typeface="Arial" panose="020B0604020202020204" pitchFamily="34" charset="0"/>
              </a:rPr>
              <a:t>Best diffracting crystal ?</a:t>
            </a:r>
          </a:p>
          <a:p>
            <a:pPr marL="742950" lvl="1" indent="-285750">
              <a:buFont typeface="Arial" panose="020B0604020202020204" pitchFamily="34" charset="0"/>
              <a:buChar char="•"/>
            </a:pPr>
            <a:r>
              <a:rPr lang="en-GB" sz="2800" dirty="0">
                <a:latin typeface="Arial" panose="020B0604020202020204" pitchFamily="34" charset="0"/>
                <a:cs typeface="Arial" panose="020B0604020202020204" pitchFamily="34" charset="0"/>
              </a:rPr>
              <a:t>Ligand studies ?</a:t>
            </a:r>
          </a:p>
          <a:p>
            <a:pPr marL="742950" lvl="1" indent="-285750">
              <a:buFont typeface="Arial" panose="020B0604020202020204" pitchFamily="34" charset="0"/>
              <a:buChar char="•"/>
            </a:pPr>
            <a:r>
              <a:rPr lang="en-GB" sz="2800" dirty="0">
                <a:latin typeface="Arial" panose="020B0604020202020204" pitchFamily="34" charset="0"/>
                <a:cs typeface="Arial" panose="020B0604020202020204" pitchFamily="34" charset="0"/>
              </a:rPr>
              <a:t>Standard phasing with sufficient number of crystals</a:t>
            </a:r>
          </a:p>
          <a:p>
            <a:endParaRPr lang="en-GB" sz="2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800" dirty="0">
                <a:latin typeface="Arial" panose="020B0604020202020204" pitchFamily="34" charset="0"/>
                <a:cs typeface="Arial" panose="020B0604020202020204" pitchFamily="34" charset="0"/>
              </a:rPr>
              <a:t>DON’T use when manual input required</a:t>
            </a:r>
          </a:p>
          <a:p>
            <a:pPr marL="742950" lvl="1" indent="-285750">
              <a:buFont typeface="Arial" panose="020B0604020202020204" pitchFamily="34" charset="0"/>
              <a:buChar char="•"/>
            </a:pPr>
            <a:r>
              <a:rPr lang="en-GB" sz="2800" dirty="0">
                <a:latin typeface="Arial" panose="020B0604020202020204" pitchFamily="34" charset="0"/>
                <a:cs typeface="Arial" panose="020B0604020202020204" pitchFamily="34" charset="0"/>
              </a:rPr>
              <a:t>Split or multiple crystals </a:t>
            </a:r>
          </a:p>
          <a:p>
            <a:pPr marL="742950" lvl="1" indent="-285750">
              <a:buFont typeface="Arial" panose="020B0604020202020204" pitchFamily="34" charset="0"/>
              <a:buChar char="•"/>
            </a:pPr>
            <a:r>
              <a:rPr lang="en-GB" sz="2800" dirty="0">
                <a:latin typeface="Arial" panose="020B0604020202020204" pitchFamily="34" charset="0"/>
                <a:cs typeface="Arial" panose="020B0604020202020204" pitchFamily="34" charset="0"/>
              </a:rPr>
              <a:t>Line scans etc</a:t>
            </a:r>
          </a:p>
          <a:p>
            <a:endParaRPr lang="en-US"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0897D56A-1BFC-364E-8C8E-CA6AB0211752}"/>
              </a:ext>
            </a:extLst>
          </p:cNvPr>
          <p:cNvSpPr/>
          <p:nvPr/>
        </p:nvSpPr>
        <p:spPr>
          <a:xfrm>
            <a:off x="1991544" y="5427221"/>
            <a:ext cx="8208912" cy="954107"/>
          </a:xfrm>
          <a:prstGeom prst="rect">
            <a:avLst/>
          </a:prstGeom>
        </p:spPr>
        <p:txBody>
          <a:bodyPr wrap="square">
            <a:spAutoFit/>
          </a:bodyPr>
          <a:lstStyle/>
          <a:p>
            <a:r>
              <a:rPr lang="en-GB" sz="2800" dirty="0">
                <a:latin typeface="Arial" panose="020B0604020202020204" pitchFamily="34" charset="0"/>
                <a:cs typeface="Arial" panose="020B0604020202020204" pitchFamily="34" charset="0"/>
                <a:hlinkClick r:id="rId2"/>
              </a:rPr>
              <a:t>https://www.diamond.ac.uk/Instruments/Mx/I03/I03-Manual/Unattended-Data-Collections.html</a:t>
            </a:r>
            <a:endParaRPr lang="en-US" sz="2800" dirty="0">
              <a:latin typeface="Arial" panose="020B0604020202020204" pitchFamily="34" charset="0"/>
              <a:cs typeface="Arial" panose="020B0604020202020204" pitchFamily="34" charset="0"/>
            </a:endParaRPr>
          </a:p>
        </p:txBody>
      </p:sp>
      <p:sp>
        <p:nvSpPr>
          <p:cNvPr id="7" name="Title 5">
            <a:extLst>
              <a:ext uri="{FF2B5EF4-FFF2-40B4-BE49-F238E27FC236}">
                <a16:creationId xmlns:a16="http://schemas.microsoft.com/office/drawing/2014/main" id="{82E499B7-D305-4985-B38B-77C6AEB1CD86}"/>
              </a:ext>
            </a:extLst>
          </p:cNvPr>
          <p:cNvSpPr txBox="1">
            <a:spLocks/>
          </p:cNvSpPr>
          <p:nvPr/>
        </p:nvSpPr>
        <p:spPr>
          <a:xfrm>
            <a:off x="839416" y="260648"/>
            <a:ext cx="10515600" cy="55144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200" b="1" dirty="0">
                <a:latin typeface="Arial" panose="020B0604020202020204" pitchFamily="34" charset="0"/>
                <a:cs typeface="Arial" panose="020B0604020202020204" pitchFamily="34" charset="0"/>
              </a:rPr>
              <a:t>Unattended Data Collection (UDC) – when to use</a:t>
            </a:r>
          </a:p>
        </p:txBody>
      </p:sp>
    </p:spTree>
    <p:extLst>
      <p:ext uri="{BB962C8B-B14F-4D97-AF65-F5344CB8AC3E}">
        <p14:creationId xmlns:p14="http://schemas.microsoft.com/office/powerpoint/2010/main" val="41592912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7448" y="919261"/>
            <a:ext cx="10009112" cy="5246043"/>
          </a:xfrm>
        </p:spPr>
        <p:txBody>
          <a:bodyPr>
            <a:noAutofit/>
          </a:bodyPr>
          <a:lstStyle/>
          <a:p>
            <a:r>
              <a:rPr lang="en-GB" dirty="0">
                <a:latin typeface="Arial" panose="020B0604020202020204" pitchFamily="34" charset="0"/>
                <a:cs typeface="Arial" panose="020B0604020202020204" pitchFamily="34" charset="0"/>
              </a:rPr>
              <a:t>Real time monitoring of your data collections (Diffraction images and Crystal snapshots, harvesting of output from data reduction programs...)</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View experiment related </a:t>
            </a:r>
            <a:r>
              <a:rPr lang="en-GB" dirty="0">
                <a:latin typeface="Arial" panose="020B0604020202020204" pitchFamily="34" charset="0"/>
                <a:cs typeface="Arial" panose="020B0604020202020204" pitchFamily="34" charset="0"/>
                <a:hlinkClick r:id="rId2"/>
              </a:rPr>
              <a:t>information</a:t>
            </a:r>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dirty="0" err="1">
                <a:latin typeface="Arial" panose="020B0604020202020204" pitchFamily="34" charset="0"/>
                <a:cs typeface="Arial" panose="020B0604020202020204" pitchFamily="34" charset="0"/>
              </a:rPr>
              <a:t>ISPyB</a:t>
            </a:r>
            <a:r>
              <a:rPr lang="en-GB" dirty="0">
                <a:latin typeface="Arial" panose="020B0604020202020204" pitchFamily="34" charset="0"/>
                <a:cs typeface="Arial" panose="020B0604020202020204" pitchFamily="34" charset="0"/>
              </a:rPr>
              <a:t> can be found at </a:t>
            </a:r>
            <a:r>
              <a:rPr lang="en-GB" dirty="0">
                <a:latin typeface="Arial" panose="020B0604020202020204" pitchFamily="34" charset="0"/>
                <a:cs typeface="Arial" panose="020B0604020202020204" pitchFamily="34" charset="0"/>
                <a:hlinkClick r:id="rId3"/>
              </a:rPr>
              <a:t>https://ispyb.diamond.ac.uk</a:t>
            </a:r>
            <a:r>
              <a:rPr lang="en-GB" dirty="0">
                <a:latin typeface="Arial" panose="020B0604020202020204" pitchFamily="34" charset="0"/>
                <a:cs typeface="Arial" panose="020B0604020202020204" pitchFamily="34" charset="0"/>
              </a:rPr>
              <a:t>.</a:t>
            </a:r>
          </a:p>
          <a:p>
            <a:endParaRPr lang="en-GB" dirty="0">
              <a:latin typeface="Arial" panose="020B0604020202020204" pitchFamily="34" charset="0"/>
              <a:cs typeface="Arial" panose="020B0604020202020204" pitchFamily="34" charset="0"/>
            </a:endParaRPr>
          </a:p>
          <a:p>
            <a:r>
              <a:rPr lang="en-GB" u="sng" dirty="0">
                <a:latin typeface="Arial" panose="020B0604020202020204" pitchFamily="34" charset="0"/>
                <a:cs typeface="Arial" panose="020B0604020202020204" pitchFamily="34" charset="0"/>
              </a:rPr>
              <a:t>h</a:t>
            </a:r>
            <a:r>
              <a:rPr lang="en-GB" u="sng" dirty="0">
                <a:solidFill>
                  <a:srgbClr val="3883CE"/>
                </a:solidFill>
                <a:latin typeface="Arial" panose="020B0604020202020204" pitchFamily="34" charset="0"/>
                <a:cs typeface="Arial" panose="020B0604020202020204" pitchFamily="34" charset="0"/>
              </a:rPr>
              <a:t>ttp://diamondlightsource.github.io/SynchWeb</a:t>
            </a:r>
            <a:r>
              <a:rPr lang="en-GB" b="1" dirty="0">
                <a:latin typeface="Arial" panose="020B0604020202020204" pitchFamily="34" charset="0"/>
                <a:cs typeface="Arial" panose="020B0604020202020204" pitchFamily="34" charset="0"/>
              </a:rPr>
              <a:t>/</a:t>
            </a:r>
          </a:p>
          <a:p>
            <a:pPr marL="0" indent="0">
              <a:buNone/>
            </a:pPr>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Log on using your DIAMOND username</a:t>
            </a:r>
          </a:p>
          <a:p>
            <a:endParaRPr lang="en-GB" dirty="0">
              <a:latin typeface="Arial" panose="020B0604020202020204" pitchFamily="34" charset="0"/>
              <a:cs typeface="Arial" panose="020B0604020202020204" pitchFamily="34" charset="0"/>
            </a:endParaRPr>
          </a:p>
        </p:txBody>
      </p:sp>
      <p:sp>
        <p:nvSpPr>
          <p:cNvPr id="4" name="Title 5">
            <a:extLst>
              <a:ext uri="{FF2B5EF4-FFF2-40B4-BE49-F238E27FC236}">
                <a16:creationId xmlns:a16="http://schemas.microsoft.com/office/drawing/2014/main" id="{C7657122-3D52-4027-A804-3D6660CA8A48}"/>
              </a:ext>
            </a:extLst>
          </p:cNvPr>
          <p:cNvSpPr txBox="1">
            <a:spLocks/>
          </p:cNvSpPr>
          <p:nvPr/>
        </p:nvSpPr>
        <p:spPr>
          <a:xfrm>
            <a:off x="839416" y="260648"/>
            <a:ext cx="10515600" cy="55144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200" b="1" dirty="0">
                <a:latin typeface="Arial" panose="020B0604020202020204" pitchFamily="34" charset="0"/>
                <a:cs typeface="Arial" panose="020B0604020202020204" pitchFamily="34" charset="0"/>
              </a:rPr>
              <a:t>Monitoring data collections - ISPYB</a:t>
            </a:r>
          </a:p>
        </p:txBody>
      </p:sp>
    </p:spTree>
    <p:extLst>
      <p:ext uri="{BB962C8B-B14F-4D97-AF65-F5344CB8AC3E}">
        <p14:creationId xmlns:p14="http://schemas.microsoft.com/office/powerpoint/2010/main" val="36415970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872" y="1268760"/>
            <a:ext cx="9476656" cy="5141168"/>
          </a:xfrm>
        </p:spPr>
        <p:txBody>
          <a:bodyPr>
            <a:normAutofit/>
          </a:bodyPr>
          <a:lstStyle/>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If you are collecting at DIAMOND</a:t>
            </a:r>
          </a:p>
          <a:p>
            <a:pPr marL="0" indent="0">
              <a:buNone/>
            </a:pPr>
            <a:endParaRPr lang="en-GB" sz="1000" dirty="0">
              <a:latin typeface="Arial" panose="020B0604020202020204" pitchFamily="34" charset="0"/>
              <a:cs typeface="Arial" panose="020B0604020202020204" pitchFamily="34" charset="0"/>
            </a:endParaRPr>
          </a:p>
          <a:p>
            <a:pPr lvl="1"/>
            <a:r>
              <a:rPr lang="en-GB" sz="2800" dirty="0">
                <a:latin typeface="Arial" panose="020B0604020202020204" pitchFamily="34" charset="0"/>
                <a:cs typeface="Arial" panose="020B0604020202020204" pitchFamily="34" charset="0"/>
              </a:rPr>
              <a:t>Your data will automatically be processed by FASTDP and XIA2/DIALS/AUTOPROC (within 2 mins you should get a scaled data set). </a:t>
            </a:r>
          </a:p>
          <a:p>
            <a:pPr marL="457200" lvl="1" indent="0">
              <a:buNone/>
            </a:pPr>
            <a:endParaRPr lang="en-GB" sz="1000" dirty="0">
              <a:latin typeface="Arial" panose="020B0604020202020204" pitchFamily="34" charset="0"/>
              <a:cs typeface="Arial" panose="020B0604020202020204" pitchFamily="34" charset="0"/>
            </a:endParaRPr>
          </a:p>
          <a:p>
            <a:pPr lvl="1"/>
            <a:r>
              <a:rPr lang="en-GB" sz="2800" dirty="0">
                <a:latin typeface="Arial" panose="020B0604020202020204" pitchFamily="34" charset="0"/>
                <a:cs typeface="Arial" panose="020B0604020202020204" pitchFamily="34" charset="0"/>
              </a:rPr>
              <a:t>For the beamlines to run optimally the automatic data processing is required</a:t>
            </a:r>
          </a:p>
        </p:txBody>
      </p:sp>
      <p:sp>
        <p:nvSpPr>
          <p:cNvPr id="4" name="Title 5">
            <a:extLst>
              <a:ext uri="{FF2B5EF4-FFF2-40B4-BE49-F238E27FC236}">
                <a16:creationId xmlns:a16="http://schemas.microsoft.com/office/drawing/2014/main" id="{ED9A827D-1324-4D64-8CF2-3CFC4A8BB0C7}"/>
              </a:ext>
            </a:extLst>
          </p:cNvPr>
          <p:cNvSpPr txBox="1">
            <a:spLocks/>
          </p:cNvSpPr>
          <p:nvPr/>
        </p:nvSpPr>
        <p:spPr>
          <a:xfrm>
            <a:off x="839416" y="260648"/>
            <a:ext cx="10515600" cy="55144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200" b="1" dirty="0">
                <a:latin typeface="Arial" panose="020B0604020202020204" pitchFamily="34" charset="0"/>
                <a:cs typeface="Arial" panose="020B0604020202020204" pitchFamily="34" charset="0"/>
              </a:rPr>
              <a:t>Processing your data</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523CFE-3EA3-ED48-B908-0B71AFDC5CAE}"/>
              </a:ext>
            </a:extLst>
          </p:cNvPr>
          <p:cNvSpPr>
            <a:spLocks noGrp="1"/>
          </p:cNvSpPr>
          <p:nvPr>
            <p:ph idx="1"/>
          </p:nvPr>
        </p:nvSpPr>
        <p:spPr>
          <a:xfrm>
            <a:off x="839416" y="1124744"/>
            <a:ext cx="10515600" cy="5400600"/>
          </a:xfrm>
        </p:spPr>
        <p:txBody>
          <a:bodyPr>
            <a:normAutofit lnSpcReduction="10000"/>
          </a:bodyPr>
          <a:lstStyle/>
          <a:p>
            <a:r>
              <a:rPr lang="en-US" dirty="0">
                <a:latin typeface="Arial" panose="020B0604020202020204" pitchFamily="34" charset="0"/>
                <a:cs typeface="Arial" panose="020B0604020202020204" pitchFamily="34" charset="0"/>
              </a:rPr>
              <a:t>PIs - if you need EM </a:t>
            </a:r>
            <a:r>
              <a:rPr lang="en-US" dirty="0" err="1">
                <a:latin typeface="Arial" panose="020B0604020202020204" pitchFamily="34" charset="0"/>
                <a:cs typeface="Arial" panose="020B0604020202020204" pitchFamily="34" charset="0"/>
              </a:rPr>
              <a:t>ebic</a:t>
            </a:r>
            <a:r>
              <a:rPr lang="en-US" dirty="0">
                <a:latin typeface="Arial" panose="020B0604020202020204" pitchFamily="34" charset="0"/>
                <a:cs typeface="Arial" panose="020B0604020202020204" pitchFamily="34" charset="0"/>
              </a:rPr>
              <a:t> access please contact Jon Grimes (</a:t>
            </a:r>
            <a:r>
              <a:rPr lang="en-US" b="1" i="1" dirty="0">
                <a:latin typeface="Arial" panose="020B0604020202020204" pitchFamily="34" charset="0"/>
                <a:cs typeface="Arial" panose="020B0604020202020204" pitchFamily="34" charset="0"/>
              </a:rPr>
              <a:t>jonathan.grimes@strubi.ox.ac.uk</a:t>
            </a:r>
            <a:r>
              <a:rPr lang="en-US" dirty="0">
                <a:latin typeface="Arial" panose="020B0604020202020204" pitchFamily="34" charset="0"/>
                <a:cs typeface="Arial" panose="020B0604020202020204" pitchFamily="34" charset="0"/>
              </a:rPr>
              <a:t>).</a:t>
            </a:r>
          </a:p>
          <a:p>
            <a:endParaRPr lang="en-US" sz="1000" dirty="0">
              <a:latin typeface="Arial" panose="020B0604020202020204" pitchFamily="34" charset="0"/>
              <a:cs typeface="Arial" panose="020B0604020202020204" pitchFamily="34" charset="0"/>
            </a:endParaRPr>
          </a:p>
          <a:p>
            <a:r>
              <a:rPr lang="en-US" dirty="0" err="1">
                <a:latin typeface="Arial" panose="020B0604020202020204" pitchFamily="34" charset="0"/>
                <a:cs typeface="Arial" panose="020B0604020202020204" pitchFamily="34" charset="0"/>
              </a:rPr>
              <a:t>Dewars</a:t>
            </a:r>
            <a:r>
              <a:rPr lang="en-US" dirty="0">
                <a:latin typeface="Arial" panose="020B0604020202020204" pitchFamily="34" charset="0"/>
                <a:cs typeface="Arial" panose="020B0604020202020204" pitchFamily="34" charset="0"/>
              </a:rPr>
              <a:t> need to be couriered or driven down to Diamond.</a:t>
            </a:r>
          </a:p>
          <a:p>
            <a:endParaRPr lang="en-US" sz="1000"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Samples must be registered in </a:t>
            </a:r>
            <a:r>
              <a:rPr lang="en-US" dirty="0" err="1">
                <a:latin typeface="Arial" panose="020B0604020202020204" pitchFamily="34" charset="0"/>
                <a:cs typeface="Arial" panose="020B0604020202020204" pitchFamily="34" charset="0"/>
              </a:rPr>
              <a:t>iSPYB</a:t>
            </a:r>
            <a:r>
              <a:rPr lang="en-US" dirty="0">
                <a:latin typeface="Arial" panose="020B0604020202020204" pitchFamily="34" charset="0"/>
                <a:cs typeface="Arial" panose="020B0604020202020204" pitchFamily="34" charset="0"/>
              </a:rPr>
              <a:t> (similar to MX access)</a:t>
            </a:r>
          </a:p>
          <a:p>
            <a:pPr marL="0" indent="0">
              <a:buNone/>
            </a:pPr>
            <a:endParaRPr lang="en-US" sz="1000"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Samples and users will be defined in the UAS for each visit (Jon Grimes does this)</a:t>
            </a:r>
          </a:p>
          <a:p>
            <a:endParaRPr lang="en-US" sz="1000"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Local contacts will do b</a:t>
            </a:r>
            <a:r>
              <a:rPr lang="en-GB" dirty="0" err="1">
                <a:latin typeface="Arial" panose="020B0604020202020204" pitchFamily="34" charset="0"/>
                <a:cs typeface="Arial" panose="020B0604020202020204" pitchFamily="34" charset="0"/>
              </a:rPr>
              <a:t>asic</a:t>
            </a:r>
            <a:r>
              <a:rPr lang="en-GB" dirty="0">
                <a:latin typeface="Arial" panose="020B0604020202020204" pitchFamily="34" charset="0"/>
                <a:cs typeface="Arial" panose="020B0604020202020204" pitchFamily="34" charset="0"/>
              </a:rPr>
              <a:t> microscope alignments, K3 tuning and K3 gain reference collection.</a:t>
            </a:r>
          </a:p>
          <a:p>
            <a:endParaRPr lang="en-GB" sz="1000"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USERS need to know how to collect their data</a:t>
            </a:r>
          </a:p>
        </p:txBody>
      </p:sp>
      <p:sp>
        <p:nvSpPr>
          <p:cNvPr id="4" name="Title 5">
            <a:extLst>
              <a:ext uri="{FF2B5EF4-FFF2-40B4-BE49-F238E27FC236}">
                <a16:creationId xmlns:a16="http://schemas.microsoft.com/office/drawing/2014/main" id="{0B117B62-71B7-412B-918B-44C8918CD2ED}"/>
              </a:ext>
            </a:extLst>
          </p:cNvPr>
          <p:cNvSpPr txBox="1">
            <a:spLocks/>
          </p:cNvSpPr>
          <p:nvPr/>
        </p:nvSpPr>
        <p:spPr>
          <a:xfrm>
            <a:off x="839416" y="260648"/>
            <a:ext cx="10515600" cy="55144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200" b="1" dirty="0">
                <a:latin typeface="Arial" panose="020B0604020202020204" pitchFamily="34" charset="0"/>
                <a:cs typeface="Arial" panose="020B0604020202020204" pitchFamily="34" charset="0"/>
              </a:rPr>
              <a:t>EM Access</a:t>
            </a:r>
          </a:p>
        </p:txBody>
      </p:sp>
    </p:spTree>
    <p:extLst>
      <p:ext uri="{BB962C8B-B14F-4D97-AF65-F5344CB8AC3E}">
        <p14:creationId xmlns:p14="http://schemas.microsoft.com/office/powerpoint/2010/main" val="28826853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5">
            <a:extLst>
              <a:ext uri="{FF2B5EF4-FFF2-40B4-BE49-F238E27FC236}">
                <a16:creationId xmlns:a16="http://schemas.microsoft.com/office/drawing/2014/main" id="{E2C17277-368B-400F-9E6F-954F7CA3BEC1}"/>
              </a:ext>
            </a:extLst>
          </p:cNvPr>
          <p:cNvSpPr txBox="1">
            <a:spLocks/>
          </p:cNvSpPr>
          <p:nvPr/>
        </p:nvSpPr>
        <p:spPr>
          <a:xfrm>
            <a:off x="839416" y="260648"/>
            <a:ext cx="10515600" cy="55144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200" b="1" dirty="0">
                <a:latin typeface="Arial" panose="020B0604020202020204" pitchFamily="34" charset="0"/>
                <a:cs typeface="Arial" panose="020B0604020202020204" pitchFamily="34" charset="0"/>
              </a:rPr>
              <a:t>Life Sciences @ DIAMOND LIGHT SOURCE </a:t>
            </a:r>
          </a:p>
        </p:txBody>
      </p:sp>
      <p:sp>
        <p:nvSpPr>
          <p:cNvPr id="14" name="TextBox 13">
            <a:extLst>
              <a:ext uri="{FF2B5EF4-FFF2-40B4-BE49-F238E27FC236}">
                <a16:creationId xmlns:a16="http://schemas.microsoft.com/office/drawing/2014/main" id="{7EE66B76-CF13-44F8-9FBD-964557DD3002}"/>
              </a:ext>
            </a:extLst>
          </p:cNvPr>
          <p:cNvSpPr txBox="1"/>
          <p:nvPr/>
        </p:nvSpPr>
        <p:spPr>
          <a:xfrm>
            <a:off x="7108172" y="3126617"/>
            <a:ext cx="4536504" cy="1138773"/>
          </a:xfrm>
          <a:prstGeom prst="rect">
            <a:avLst/>
          </a:prstGeom>
          <a:noFill/>
        </p:spPr>
        <p:txBody>
          <a:bodyPr wrap="square" rtlCol="0">
            <a:spAutoFit/>
          </a:bodyPr>
          <a:lstStyle/>
          <a:p>
            <a:r>
              <a:rPr lang="en-GB" sz="2800" b="1" dirty="0">
                <a:latin typeface="Arial" panose="020B0604020202020204" pitchFamily="34" charset="0"/>
                <a:cs typeface="Arial" panose="020B0604020202020204" pitchFamily="34" charset="0"/>
              </a:rPr>
              <a:t>Soft Condensed Matter</a:t>
            </a:r>
          </a:p>
          <a:p>
            <a:pPr lvl="1">
              <a:buFont typeface="Arial" pitchFamily="34" charset="0"/>
              <a:buChar char="•"/>
            </a:pPr>
            <a:r>
              <a:rPr lang="en-GB" sz="2000" dirty="0">
                <a:latin typeface="Arial" panose="020B0604020202020204" pitchFamily="34" charset="0"/>
                <a:cs typeface="Arial" panose="020B0604020202020204" pitchFamily="34" charset="0"/>
              </a:rPr>
              <a:t> B21 SAXS</a:t>
            </a:r>
          </a:p>
          <a:p>
            <a:pPr lvl="1">
              <a:buFont typeface="Arial" pitchFamily="34" charset="0"/>
              <a:buChar char="•"/>
            </a:pPr>
            <a:r>
              <a:rPr lang="en-GB" sz="2000" dirty="0">
                <a:latin typeface="Arial" panose="020B0604020202020204" pitchFamily="34" charset="0"/>
                <a:cs typeface="Arial" panose="020B0604020202020204" pitchFamily="34" charset="0"/>
              </a:rPr>
              <a:t> B23 CD</a:t>
            </a:r>
            <a:r>
              <a:rPr lang="en-GB" sz="2000" dirty="0">
                <a:solidFill>
                  <a:schemeClr val="tx2"/>
                </a:solidFill>
                <a:latin typeface="Arial" panose="020B0604020202020204" pitchFamily="34" charset="0"/>
                <a:cs typeface="Arial" panose="020B0604020202020204" pitchFamily="34" charset="0"/>
              </a:rPr>
              <a:t> </a:t>
            </a:r>
            <a:endParaRPr lang="en-GB" sz="2000"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A6740BC7-EDAF-4EBB-A6D5-5A3AB2A0068B}"/>
              </a:ext>
            </a:extLst>
          </p:cNvPr>
          <p:cNvSpPr txBox="1"/>
          <p:nvPr/>
        </p:nvSpPr>
        <p:spPr>
          <a:xfrm>
            <a:off x="6023992" y="4781470"/>
            <a:ext cx="5760640" cy="1754326"/>
          </a:xfrm>
          <a:prstGeom prst="rect">
            <a:avLst/>
          </a:prstGeom>
          <a:noFill/>
        </p:spPr>
        <p:txBody>
          <a:bodyPr wrap="square" rtlCol="0">
            <a:spAutoFit/>
          </a:bodyPr>
          <a:lstStyle/>
          <a:p>
            <a:r>
              <a:rPr lang="en-GB" sz="2800" b="1" dirty="0">
                <a:latin typeface="Arial" panose="020B0604020202020204" pitchFamily="34" charset="0"/>
                <a:cs typeface="Arial" panose="020B0604020202020204" pitchFamily="34" charset="0"/>
              </a:rPr>
              <a:t>Macromolecular Crystallography</a:t>
            </a:r>
          </a:p>
          <a:p>
            <a:pPr lvl="1">
              <a:buFont typeface="Arial" pitchFamily="34" charset="0"/>
              <a:buChar char="•"/>
            </a:pPr>
            <a:r>
              <a:rPr lang="en-GB" sz="2000" dirty="0">
                <a:latin typeface="Arial" panose="020B0604020202020204" pitchFamily="34" charset="0"/>
                <a:cs typeface="Arial" panose="020B0604020202020204" pitchFamily="34" charset="0"/>
              </a:rPr>
              <a:t> The MX village</a:t>
            </a:r>
          </a:p>
          <a:p>
            <a:pPr lvl="1"/>
            <a:r>
              <a:rPr lang="en-GB" sz="2000" dirty="0">
                <a:latin typeface="Arial" panose="020B0604020202020204" pitchFamily="34" charset="0"/>
                <a:cs typeface="Arial" panose="020B0604020202020204" pitchFamily="34" charset="0"/>
              </a:rPr>
              <a:t> ( I03, I04)</a:t>
            </a:r>
          </a:p>
          <a:p>
            <a:pPr lvl="1"/>
            <a:r>
              <a:rPr lang="en-GB" sz="2000" dirty="0">
                <a:latin typeface="Arial" panose="020B0604020202020204" pitchFamily="34" charset="0"/>
                <a:cs typeface="Arial" panose="020B0604020202020204" pitchFamily="34" charset="0"/>
              </a:rPr>
              <a:t> (I24, I04-1)</a:t>
            </a:r>
          </a:p>
          <a:p>
            <a:pPr lvl="1"/>
            <a:r>
              <a:rPr lang="en-GB" sz="2000" dirty="0">
                <a:latin typeface="Arial" panose="020B0604020202020204" pitchFamily="34" charset="0"/>
                <a:cs typeface="Arial" panose="020B0604020202020204" pitchFamily="34" charset="0"/>
              </a:rPr>
              <a:t> (I23, </a:t>
            </a:r>
            <a:r>
              <a:rPr lang="en-GB" sz="2000" dirty="0" err="1">
                <a:latin typeface="Arial" panose="020B0604020202020204" pitchFamily="34" charset="0"/>
                <a:cs typeface="Arial" panose="020B0604020202020204" pitchFamily="34" charset="0"/>
              </a:rPr>
              <a:t>VMXi</a:t>
            </a:r>
            <a:r>
              <a:rPr lang="en-GB" sz="2000" dirty="0">
                <a:latin typeface="Arial" panose="020B0604020202020204" pitchFamily="34" charset="0"/>
                <a:cs typeface="Arial" panose="020B0604020202020204" pitchFamily="34" charset="0"/>
              </a:rPr>
              <a:t>/</a:t>
            </a:r>
            <a:r>
              <a:rPr lang="en-GB" sz="2000" dirty="0" err="1">
                <a:latin typeface="Arial" panose="020B0604020202020204" pitchFamily="34" charset="0"/>
                <a:cs typeface="Arial" panose="020B0604020202020204" pitchFamily="34" charset="0"/>
              </a:rPr>
              <a:t>VMXm</a:t>
            </a:r>
            <a:r>
              <a:rPr lang="en-GB" sz="2000" dirty="0">
                <a:latin typeface="Arial" panose="020B0604020202020204" pitchFamily="34" charset="0"/>
                <a:cs typeface="Arial" panose="020B0604020202020204" pitchFamily="34" charset="0"/>
              </a:rPr>
              <a:t>)</a:t>
            </a:r>
          </a:p>
        </p:txBody>
      </p:sp>
      <p:sp>
        <p:nvSpPr>
          <p:cNvPr id="16" name="TextBox 15">
            <a:extLst>
              <a:ext uri="{FF2B5EF4-FFF2-40B4-BE49-F238E27FC236}">
                <a16:creationId xmlns:a16="http://schemas.microsoft.com/office/drawing/2014/main" id="{28861B91-8D42-4B8B-8B91-60B2E965EAB7}"/>
              </a:ext>
            </a:extLst>
          </p:cNvPr>
          <p:cNvSpPr txBox="1"/>
          <p:nvPr/>
        </p:nvSpPr>
        <p:spPr>
          <a:xfrm>
            <a:off x="6023992" y="1225286"/>
            <a:ext cx="4752528" cy="1446550"/>
          </a:xfrm>
          <a:prstGeom prst="rect">
            <a:avLst/>
          </a:prstGeom>
          <a:noFill/>
        </p:spPr>
        <p:txBody>
          <a:bodyPr wrap="square" rtlCol="0">
            <a:spAutoFit/>
          </a:bodyPr>
          <a:lstStyle/>
          <a:p>
            <a:r>
              <a:rPr lang="en-GB" sz="2800" b="1" dirty="0">
                <a:latin typeface="Arial" panose="020B0604020202020204" pitchFamily="34" charset="0"/>
                <a:cs typeface="Arial" panose="020B0604020202020204" pitchFamily="34" charset="0"/>
              </a:rPr>
              <a:t>Biological Cryo-Imaging</a:t>
            </a:r>
          </a:p>
          <a:p>
            <a:pPr lvl="1">
              <a:buFont typeface="Arial" pitchFamily="34" charset="0"/>
              <a:buChar char="•"/>
            </a:pP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eBIC</a:t>
            </a:r>
            <a:r>
              <a:rPr lang="en-GB" sz="2000" dirty="0">
                <a:latin typeface="Arial" panose="020B0604020202020204" pitchFamily="34" charset="0"/>
                <a:cs typeface="Arial" panose="020B0604020202020204" pitchFamily="34" charset="0"/>
              </a:rPr>
              <a:t> – National Centre for EM </a:t>
            </a:r>
          </a:p>
          <a:p>
            <a:pPr lvl="1">
              <a:buFont typeface="Arial" pitchFamily="34" charset="0"/>
              <a:buChar char="•"/>
            </a:pPr>
            <a:r>
              <a:rPr lang="en-GB" sz="2000" dirty="0">
                <a:latin typeface="Arial" panose="020B0604020202020204" pitchFamily="34" charset="0"/>
                <a:cs typeface="Arial" panose="020B0604020202020204" pitchFamily="34" charset="0"/>
              </a:rPr>
              <a:t> B24 </a:t>
            </a:r>
            <a:r>
              <a:rPr lang="en-GB" sz="2000" dirty="0" err="1">
                <a:latin typeface="Arial" panose="020B0604020202020204" pitchFamily="34" charset="0"/>
                <a:cs typeface="Arial" panose="020B0604020202020204" pitchFamily="34" charset="0"/>
              </a:rPr>
              <a:t>Cryo</a:t>
            </a:r>
            <a:r>
              <a:rPr lang="en-GB" sz="2000" dirty="0">
                <a:latin typeface="Arial" panose="020B0604020202020204" pitchFamily="34" charset="0"/>
                <a:cs typeface="Arial" panose="020B0604020202020204" pitchFamily="34" charset="0"/>
              </a:rPr>
              <a:t> X-ray microscopy</a:t>
            </a:r>
          </a:p>
          <a:p>
            <a:endParaRPr lang="en-GB" sz="2000" dirty="0">
              <a:solidFill>
                <a:schemeClr val="accent6"/>
              </a:solidFill>
              <a:latin typeface="Arial" panose="020B0604020202020204" pitchFamily="34" charset="0"/>
              <a:cs typeface="Arial" panose="020B0604020202020204" pitchFamily="34" charset="0"/>
            </a:endParaRPr>
          </a:p>
        </p:txBody>
      </p:sp>
      <p:grpSp>
        <p:nvGrpSpPr>
          <p:cNvPr id="43" name="Group 42">
            <a:extLst>
              <a:ext uri="{FF2B5EF4-FFF2-40B4-BE49-F238E27FC236}">
                <a16:creationId xmlns:a16="http://schemas.microsoft.com/office/drawing/2014/main" id="{D520C707-6406-4178-AE53-05FC739E4A82}"/>
              </a:ext>
            </a:extLst>
          </p:cNvPr>
          <p:cNvGrpSpPr>
            <a:grpSpLocks noChangeAspect="1"/>
          </p:cNvGrpSpPr>
          <p:nvPr/>
        </p:nvGrpSpPr>
        <p:grpSpPr>
          <a:xfrm>
            <a:off x="407368" y="1039781"/>
            <a:ext cx="6142824" cy="5539589"/>
            <a:chOff x="601248" y="909909"/>
            <a:chExt cx="6286840" cy="5669462"/>
          </a:xfrm>
        </p:grpSpPr>
        <p:cxnSp>
          <p:nvCxnSpPr>
            <p:cNvPr id="34" name="Straight Connector 33">
              <a:extLst>
                <a:ext uri="{FF2B5EF4-FFF2-40B4-BE49-F238E27FC236}">
                  <a16:creationId xmlns:a16="http://schemas.microsoft.com/office/drawing/2014/main" id="{211F4DC8-EAD8-4930-9797-9EBBA27A3C62}"/>
                </a:ext>
              </a:extLst>
            </p:cNvPr>
            <p:cNvCxnSpPr>
              <a:cxnSpLocks/>
              <a:stCxn id="32" idx="7"/>
            </p:cNvCxnSpPr>
            <p:nvPr/>
          </p:nvCxnSpPr>
          <p:spPr>
            <a:xfrm flipV="1">
              <a:off x="3041118" y="2391705"/>
              <a:ext cx="678618" cy="4532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6AC7B645-0785-4F5D-869C-4B2380CF9DC1}"/>
                </a:ext>
              </a:extLst>
            </p:cNvPr>
            <p:cNvCxnSpPr>
              <a:cxnSpLocks/>
              <a:stCxn id="32" idx="6"/>
              <a:endCxn id="25" idx="2"/>
            </p:cNvCxnSpPr>
            <p:nvPr/>
          </p:nvCxnSpPr>
          <p:spPr>
            <a:xfrm flipV="1">
              <a:off x="3449704" y="3704062"/>
              <a:ext cx="630072" cy="1272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AD1D444-0448-4A49-9104-95EF9C8246A4}"/>
                </a:ext>
              </a:extLst>
            </p:cNvPr>
            <p:cNvCxnSpPr>
              <a:stCxn id="32" idx="5"/>
            </p:cNvCxnSpPr>
            <p:nvPr/>
          </p:nvCxnSpPr>
          <p:spPr>
            <a:xfrm>
              <a:off x="3041118" y="4817745"/>
              <a:ext cx="581129" cy="26743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94960087-2495-41F0-811E-4A5C568A31E9}"/>
                </a:ext>
              </a:extLst>
            </p:cNvPr>
            <p:cNvSpPr>
              <a:spLocks noChangeAspect="1"/>
            </p:cNvSpPr>
            <p:nvPr/>
          </p:nvSpPr>
          <p:spPr>
            <a:xfrm>
              <a:off x="601248" y="2391705"/>
              <a:ext cx="2907467" cy="2907467"/>
            </a:xfrm>
            <a:prstGeom prst="ellipse">
              <a:avLst/>
            </a:prstGeom>
            <a:blipFill rotWithShape="0">
              <a:blip r:embed="rId2"/>
              <a:stretch>
                <a:fillRect/>
              </a:stretch>
            </a:blipFill>
            <a:ln>
              <a:noFill/>
            </a:ln>
          </p:spPr>
          <p:style>
            <a:lnRef idx="3">
              <a:schemeClr val="lt1">
                <a:hueOff val="0"/>
                <a:satOff val="0"/>
                <a:lumOff val="0"/>
                <a:alphaOff val="0"/>
              </a:schemeClr>
            </a:lnRef>
            <a:fillRef idx="1">
              <a:scrgbClr r="0" g="0" b="0"/>
            </a:fillRef>
            <a:effectRef idx="1">
              <a:schemeClr val="accent2">
                <a:hueOff val="0"/>
                <a:satOff val="0"/>
                <a:lumOff val="0"/>
                <a:alphaOff val="0"/>
              </a:schemeClr>
            </a:effectRef>
            <a:fontRef idx="minor">
              <a:schemeClr val="lt1"/>
            </a:fontRef>
          </p:style>
        </p:sp>
        <p:sp>
          <p:nvSpPr>
            <p:cNvPr id="22" name="Freeform: Shape 21">
              <a:extLst>
                <a:ext uri="{FF2B5EF4-FFF2-40B4-BE49-F238E27FC236}">
                  <a16:creationId xmlns:a16="http://schemas.microsoft.com/office/drawing/2014/main" id="{842ED45A-500B-4035-80B9-12A46CE590BB}"/>
                </a:ext>
              </a:extLst>
            </p:cNvPr>
            <p:cNvSpPr/>
            <p:nvPr/>
          </p:nvSpPr>
          <p:spPr>
            <a:xfrm>
              <a:off x="3502281" y="909909"/>
              <a:ext cx="1980000" cy="1980000"/>
            </a:xfrm>
            <a:custGeom>
              <a:avLst/>
              <a:gdLst>
                <a:gd name="connsiteX0" fmla="*/ 0 w 1888926"/>
                <a:gd name="connsiteY0" fmla="*/ 996765 h 1993530"/>
                <a:gd name="connsiteX1" fmla="*/ 944463 w 1888926"/>
                <a:gd name="connsiteY1" fmla="*/ 0 h 1993530"/>
                <a:gd name="connsiteX2" fmla="*/ 1888926 w 1888926"/>
                <a:gd name="connsiteY2" fmla="*/ 996765 h 1993530"/>
                <a:gd name="connsiteX3" fmla="*/ 944463 w 1888926"/>
                <a:gd name="connsiteY3" fmla="*/ 1993530 h 1993530"/>
                <a:gd name="connsiteX4" fmla="*/ 0 w 1888926"/>
                <a:gd name="connsiteY4" fmla="*/ 996765 h 1993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8926" h="1993530">
                  <a:moveTo>
                    <a:pt x="0" y="996765"/>
                  </a:moveTo>
                  <a:cubicBezTo>
                    <a:pt x="0" y="446267"/>
                    <a:pt x="422850" y="0"/>
                    <a:pt x="944463" y="0"/>
                  </a:cubicBezTo>
                  <a:cubicBezTo>
                    <a:pt x="1466076" y="0"/>
                    <a:pt x="1888926" y="446267"/>
                    <a:pt x="1888926" y="996765"/>
                  </a:cubicBezTo>
                  <a:cubicBezTo>
                    <a:pt x="1888926" y="1547263"/>
                    <a:pt x="1466076" y="1993530"/>
                    <a:pt x="944463" y="1993530"/>
                  </a:cubicBezTo>
                  <a:cubicBezTo>
                    <a:pt x="422850" y="1993530"/>
                    <a:pt x="0" y="1547263"/>
                    <a:pt x="0" y="996765"/>
                  </a:cubicBezTo>
                  <a:close/>
                </a:path>
              </a:pathLst>
            </a:custGeom>
            <a:blipFill rotWithShape="0">
              <a:blip r:embed="rId3"/>
              <a:stretch>
                <a:fillRect/>
              </a:stretch>
            </a:blipFill>
            <a:ln>
              <a:solidFill>
                <a:schemeClr val="tx1"/>
              </a:solidFill>
            </a:ln>
          </p:spPr>
          <p:style>
            <a:lnRef idx="3">
              <a:schemeClr val="lt1">
                <a:hueOff val="0"/>
                <a:satOff val="0"/>
                <a:lumOff val="0"/>
                <a:alphaOff val="0"/>
              </a:schemeClr>
            </a:lnRef>
            <a:fillRef idx="1">
              <a:scrgbClr r="0" g="0" b="0"/>
            </a:fillRef>
            <a:effectRef idx="1">
              <a:schemeClr val="accent2">
                <a:hueOff val="-485121"/>
                <a:satOff val="-27976"/>
                <a:lumOff val="2876"/>
                <a:alphaOff val="0"/>
              </a:schemeClr>
            </a:effectRef>
            <a:fontRef idx="minor">
              <a:schemeClr val="lt1"/>
            </a:fontRef>
          </p:style>
          <p:txBody>
            <a:bodyPr spcFirstLastPara="0" vert="horz" wrap="square" lIns="304567" tIns="319886" rIns="304567" bIns="319886" numCol="1" spcCol="1270" anchor="ctr" anchorCtr="0">
              <a:noAutofit/>
            </a:bodyPr>
            <a:lstStyle/>
            <a:p>
              <a:pPr marL="0" lvl="0" indent="0" algn="ctr" defTabSz="1955800">
                <a:lnSpc>
                  <a:spcPct val="90000"/>
                </a:lnSpc>
                <a:spcBef>
                  <a:spcPct val="0"/>
                </a:spcBef>
                <a:spcAft>
                  <a:spcPct val="35000"/>
                </a:spcAft>
                <a:buNone/>
              </a:pPr>
              <a:endParaRPr lang="en-GB" sz="4400" kern="1200" dirty="0"/>
            </a:p>
          </p:txBody>
        </p:sp>
        <p:sp>
          <p:nvSpPr>
            <p:cNvPr id="24" name="Freeform: Shape 23">
              <a:extLst>
                <a:ext uri="{FF2B5EF4-FFF2-40B4-BE49-F238E27FC236}">
                  <a16:creationId xmlns:a16="http://schemas.microsoft.com/office/drawing/2014/main" id="{395166C4-92DF-4A9E-AAD1-756A7D1C1F4D}"/>
                </a:ext>
              </a:extLst>
            </p:cNvPr>
            <p:cNvSpPr/>
            <p:nvPr/>
          </p:nvSpPr>
          <p:spPr>
            <a:xfrm>
              <a:off x="3502281" y="4599371"/>
              <a:ext cx="1980000" cy="1980000"/>
            </a:xfrm>
            <a:custGeom>
              <a:avLst/>
              <a:gdLst>
                <a:gd name="connsiteX0" fmla="*/ 0 w 1672889"/>
                <a:gd name="connsiteY0" fmla="*/ 810132 h 1620263"/>
                <a:gd name="connsiteX1" fmla="*/ 836445 w 1672889"/>
                <a:gd name="connsiteY1" fmla="*/ 0 h 1620263"/>
                <a:gd name="connsiteX2" fmla="*/ 1672890 w 1672889"/>
                <a:gd name="connsiteY2" fmla="*/ 810132 h 1620263"/>
                <a:gd name="connsiteX3" fmla="*/ 836445 w 1672889"/>
                <a:gd name="connsiteY3" fmla="*/ 1620264 h 1620263"/>
                <a:gd name="connsiteX4" fmla="*/ 0 w 1672889"/>
                <a:gd name="connsiteY4" fmla="*/ 810132 h 1620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889" h="1620263">
                  <a:moveTo>
                    <a:pt x="0" y="810132"/>
                  </a:moveTo>
                  <a:cubicBezTo>
                    <a:pt x="0" y="362708"/>
                    <a:pt x="374489" y="0"/>
                    <a:pt x="836445" y="0"/>
                  </a:cubicBezTo>
                  <a:cubicBezTo>
                    <a:pt x="1298401" y="0"/>
                    <a:pt x="1672890" y="362708"/>
                    <a:pt x="1672890" y="810132"/>
                  </a:cubicBezTo>
                  <a:cubicBezTo>
                    <a:pt x="1672890" y="1257556"/>
                    <a:pt x="1298401" y="1620264"/>
                    <a:pt x="836445" y="1620264"/>
                  </a:cubicBezTo>
                  <a:cubicBezTo>
                    <a:pt x="374489" y="1620264"/>
                    <a:pt x="0" y="1257556"/>
                    <a:pt x="0" y="810132"/>
                  </a:cubicBezTo>
                  <a:close/>
                </a:path>
              </a:pathLst>
            </a:custGeom>
            <a:blipFill rotWithShape="0">
              <a:blip r:embed="rId4"/>
              <a:stretch>
                <a:fillRect/>
              </a:stretch>
            </a:blipFill>
            <a:ln>
              <a:solidFill>
                <a:schemeClr val="tx1"/>
              </a:solidFill>
            </a:ln>
          </p:spPr>
          <p:style>
            <a:lnRef idx="3">
              <a:schemeClr val="lt1">
                <a:hueOff val="0"/>
                <a:satOff val="0"/>
                <a:lumOff val="0"/>
                <a:alphaOff val="0"/>
              </a:schemeClr>
            </a:lnRef>
            <a:fillRef idx="1">
              <a:scrgbClr r="0" g="0" b="0"/>
            </a:fillRef>
            <a:effectRef idx="1">
              <a:schemeClr val="accent2">
                <a:hueOff val="-1455363"/>
                <a:satOff val="-83928"/>
                <a:lumOff val="8628"/>
                <a:alphaOff val="0"/>
              </a:schemeClr>
            </a:effectRef>
            <a:fontRef idx="minor">
              <a:schemeClr val="lt1"/>
            </a:fontRef>
          </p:style>
          <p:txBody>
            <a:bodyPr spcFirstLastPara="0" vert="horz" wrap="square" lIns="269754" tIns="262047" rIns="269754" bIns="262047" numCol="1" spcCol="1270" anchor="ctr" anchorCtr="0">
              <a:noAutofit/>
            </a:bodyPr>
            <a:lstStyle/>
            <a:p>
              <a:pPr marL="0" lvl="0" indent="0" algn="ctr" defTabSz="1733550">
                <a:lnSpc>
                  <a:spcPct val="90000"/>
                </a:lnSpc>
                <a:spcBef>
                  <a:spcPct val="0"/>
                </a:spcBef>
                <a:spcAft>
                  <a:spcPct val="35000"/>
                </a:spcAft>
                <a:buNone/>
              </a:pPr>
              <a:endParaRPr lang="en-GB" sz="3900" kern="1200" dirty="0"/>
            </a:p>
          </p:txBody>
        </p:sp>
        <p:sp>
          <p:nvSpPr>
            <p:cNvPr id="23" name="Freeform: Shape 22">
              <a:extLst>
                <a:ext uri="{FF2B5EF4-FFF2-40B4-BE49-F238E27FC236}">
                  <a16:creationId xmlns:a16="http://schemas.microsoft.com/office/drawing/2014/main" id="{47C0211A-42FD-412A-B334-121A8CD424DC}"/>
                </a:ext>
              </a:extLst>
            </p:cNvPr>
            <p:cNvSpPr>
              <a:spLocks noChangeAspect="1"/>
            </p:cNvSpPr>
            <p:nvPr/>
          </p:nvSpPr>
          <p:spPr>
            <a:xfrm>
              <a:off x="4193308" y="2564904"/>
              <a:ext cx="2406748" cy="1879811"/>
            </a:xfrm>
            <a:custGeom>
              <a:avLst/>
              <a:gdLst>
                <a:gd name="connsiteX0" fmla="*/ 0 w 2739446"/>
                <a:gd name="connsiteY0" fmla="*/ 1069834 h 2139668"/>
                <a:gd name="connsiteX1" fmla="*/ 1369723 w 2739446"/>
                <a:gd name="connsiteY1" fmla="*/ 0 h 2139668"/>
                <a:gd name="connsiteX2" fmla="*/ 2739446 w 2739446"/>
                <a:gd name="connsiteY2" fmla="*/ 1069834 h 2139668"/>
                <a:gd name="connsiteX3" fmla="*/ 1369723 w 2739446"/>
                <a:gd name="connsiteY3" fmla="*/ 2139668 h 2139668"/>
                <a:gd name="connsiteX4" fmla="*/ 0 w 2739446"/>
                <a:gd name="connsiteY4" fmla="*/ 1069834 h 2139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9446" h="2139668">
                  <a:moveTo>
                    <a:pt x="0" y="1069834"/>
                  </a:moveTo>
                  <a:cubicBezTo>
                    <a:pt x="0" y="478981"/>
                    <a:pt x="613246" y="0"/>
                    <a:pt x="1369723" y="0"/>
                  </a:cubicBezTo>
                  <a:cubicBezTo>
                    <a:pt x="2126200" y="0"/>
                    <a:pt x="2739446" y="478981"/>
                    <a:pt x="2739446" y="1069834"/>
                  </a:cubicBezTo>
                  <a:cubicBezTo>
                    <a:pt x="2739446" y="1660687"/>
                    <a:pt x="2126200" y="2139668"/>
                    <a:pt x="1369723" y="2139668"/>
                  </a:cubicBezTo>
                  <a:cubicBezTo>
                    <a:pt x="613246" y="2139668"/>
                    <a:pt x="0" y="1660687"/>
                    <a:pt x="0" y="1069834"/>
                  </a:cubicBezTo>
                  <a:close/>
                </a:path>
              </a:pathLst>
            </a:custGeom>
            <a:blipFill rotWithShape="0">
              <a:blip r:embed="rId5"/>
              <a:stretch>
                <a:fillRect/>
              </a:stretch>
            </a:blipFill>
            <a:ln>
              <a:noFill/>
            </a:ln>
          </p:spPr>
          <p:style>
            <a:lnRef idx="3">
              <a:schemeClr val="lt1">
                <a:hueOff val="0"/>
                <a:satOff val="0"/>
                <a:lumOff val="0"/>
                <a:alphaOff val="0"/>
              </a:schemeClr>
            </a:lnRef>
            <a:fillRef idx="1">
              <a:scrgbClr r="0" g="0" b="0"/>
            </a:fillRef>
            <a:effectRef idx="1">
              <a:schemeClr val="accent2">
                <a:hueOff val="-970242"/>
                <a:satOff val="-55952"/>
                <a:lumOff val="5752"/>
                <a:alphaOff val="0"/>
              </a:schemeClr>
            </a:effectRef>
            <a:fontRef idx="minor">
              <a:schemeClr val="lt1"/>
            </a:fontRef>
          </p:style>
          <p:txBody>
            <a:bodyPr spcFirstLastPara="0" vert="horz" wrap="square" lIns="441823" tIns="353987" rIns="441823" bIns="353987" numCol="1" spcCol="1270" anchor="ctr" anchorCtr="0">
              <a:noAutofit/>
            </a:bodyPr>
            <a:lstStyle/>
            <a:p>
              <a:pPr marL="0" lvl="0" indent="0" algn="ctr" defTabSz="2844800">
                <a:lnSpc>
                  <a:spcPct val="90000"/>
                </a:lnSpc>
                <a:spcBef>
                  <a:spcPct val="0"/>
                </a:spcBef>
                <a:spcAft>
                  <a:spcPct val="35000"/>
                </a:spcAft>
                <a:buNone/>
              </a:pPr>
              <a:endParaRPr lang="en-GB" sz="6400" kern="1200" dirty="0"/>
            </a:p>
          </p:txBody>
        </p:sp>
        <p:sp>
          <p:nvSpPr>
            <p:cNvPr id="25" name="Oval 24">
              <a:extLst>
                <a:ext uri="{FF2B5EF4-FFF2-40B4-BE49-F238E27FC236}">
                  <a16:creationId xmlns:a16="http://schemas.microsoft.com/office/drawing/2014/main" id="{2F010955-9ABB-40C5-A4A6-163435CDA95E}"/>
                </a:ext>
              </a:extLst>
            </p:cNvPr>
            <p:cNvSpPr/>
            <p:nvPr/>
          </p:nvSpPr>
          <p:spPr>
            <a:xfrm>
              <a:off x="4079776" y="2881113"/>
              <a:ext cx="2808312" cy="1645897"/>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5F627A27-BBF7-4BDB-846B-2BBED953ED83}"/>
                </a:ext>
              </a:extLst>
            </p:cNvPr>
            <p:cNvSpPr>
              <a:spLocks noChangeAspect="1"/>
            </p:cNvSpPr>
            <p:nvPr/>
          </p:nvSpPr>
          <p:spPr>
            <a:xfrm>
              <a:off x="659704" y="2436331"/>
              <a:ext cx="2790000" cy="27900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1829667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9416" y="1412776"/>
            <a:ext cx="10515600" cy="3960440"/>
          </a:xfrm>
        </p:spPr>
        <p:txBody>
          <a:bodyPr>
            <a:normAutofit/>
          </a:bodyPr>
          <a:lstStyle/>
          <a:p>
            <a:r>
              <a:rPr lang="en-GB" dirty="0">
                <a:latin typeface="Arial" panose="020B0604020202020204" pitchFamily="34" charset="0"/>
                <a:cs typeface="Arial" panose="020B0604020202020204" pitchFamily="34" charset="0"/>
              </a:rPr>
              <a:t>Feel free to email Jon, Guido, Karl or myself if you have any questions </a:t>
            </a:r>
          </a:p>
          <a:p>
            <a:pPr marL="0" indent="0">
              <a:buNone/>
            </a:pPr>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MX Bag training is three times a year …Karl has just sent an email about this.</a:t>
            </a:r>
          </a:p>
          <a:p>
            <a:pPr marL="0" indent="0">
              <a:buNone/>
            </a:pPr>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Training and courses for on-site and remote EM SPA and tomography data collection are available.</a:t>
            </a:r>
          </a:p>
          <a:p>
            <a:endParaRPr lang="en-GB" dirty="0">
              <a:latin typeface="Arial" panose="020B0604020202020204" pitchFamily="34" charset="0"/>
              <a:cs typeface="Arial" panose="020B0604020202020204" pitchFamily="34" charset="0"/>
            </a:endParaRPr>
          </a:p>
          <a:p>
            <a:pPr marL="0" indent="0">
              <a:buNone/>
            </a:pPr>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
        <p:nvSpPr>
          <p:cNvPr id="6" name="Title 5">
            <a:extLst>
              <a:ext uri="{FF2B5EF4-FFF2-40B4-BE49-F238E27FC236}">
                <a16:creationId xmlns:a16="http://schemas.microsoft.com/office/drawing/2014/main" id="{412FC205-8A2C-40F4-B32F-BDD344D947D3}"/>
              </a:ext>
            </a:extLst>
          </p:cNvPr>
          <p:cNvSpPr txBox="1">
            <a:spLocks/>
          </p:cNvSpPr>
          <p:nvPr/>
        </p:nvSpPr>
        <p:spPr>
          <a:xfrm>
            <a:off x="839416" y="260648"/>
            <a:ext cx="10515600" cy="55144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200" b="1" dirty="0">
                <a:latin typeface="Arial" panose="020B0604020202020204" pitchFamily="34" charset="0"/>
                <a:cs typeface="Arial" panose="020B0604020202020204" pitchFamily="34" charset="0"/>
              </a:rPr>
              <a:t>Any questions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898C49-93F1-6744-BB50-B653DD3F60A9}"/>
              </a:ext>
            </a:extLst>
          </p:cNvPr>
          <p:cNvSpPr>
            <a:spLocks noGrp="1"/>
          </p:cNvSpPr>
          <p:nvPr>
            <p:ph idx="1"/>
          </p:nvPr>
        </p:nvSpPr>
        <p:spPr>
          <a:xfrm>
            <a:off x="1127448" y="1022002"/>
            <a:ext cx="10009112" cy="5575350"/>
          </a:xfrm>
        </p:spPr>
        <p:txBody>
          <a:bodyPr>
            <a:normAutofit/>
          </a:bodyPr>
          <a:lstStyle/>
          <a:p>
            <a:r>
              <a:rPr lang="en-US" b="1" dirty="0" err="1">
                <a:latin typeface="Arial" panose="020B0604020202020204" pitchFamily="34" charset="0"/>
                <a:cs typeface="Arial" panose="020B0604020202020204" pitchFamily="34" charset="0"/>
              </a:rPr>
              <a:t>eBIC</a:t>
            </a:r>
            <a:r>
              <a:rPr lang="en-US" b="1" dirty="0">
                <a:latin typeface="Arial" panose="020B0604020202020204" pitchFamily="34" charset="0"/>
                <a:cs typeface="Arial" panose="020B0604020202020204" pitchFamily="34" charset="0"/>
              </a:rPr>
              <a:t> (Electron Bio-Imaging Centre)</a:t>
            </a:r>
            <a:r>
              <a:rPr lang="en-US" dirty="0">
                <a:latin typeface="Arial" panose="020B0604020202020204" pitchFamily="34" charset="0"/>
                <a:cs typeface="Arial" panose="020B0604020202020204" pitchFamily="34" charset="0"/>
              </a:rPr>
              <a:t> </a:t>
            </a:r>
          </a:p>
          <a:p>
            <a:pPr lvl="1"/>
            <a:r>
              <a:rPr lang="pt-BR" sz="2800" dirty="0">
                <a:latin typeface="Arial" panose="020B0604020202020204" pitchFamily="34" charset="0"/>
                <a:cs typeface="Arial" panose="020B0604020202020204" pitchFamily="34" charset="0"/>
              </a:rPr>
              <a:t>Five Titan Krios microscopes, a Talos Arctica, two Glacios, a Scios and an Aquilos cryo-FIB/SEM, and a Leica CryoCLEM.</a:t>
            </a:r>
          </a:p>
          <a:p>
            <a:pPr lvl="1"/>
            <a:r>
              <a:rPr lang="en-GB" sz="2800" b="1" dirty="0">
                <a:solidFill>
                  <a:srgbClr val="0066FF"/>
                </a:solidFill>
                <a:latin typeface="Arial" panose="020B0604020202020204" pitchFamily="34" charset="0"/>
                <a:cs typeface="Arial" panose="020B0604020202020204" pitchFamily="34" charset="0"/>
              </a:rPr>
              <a:t>BAG access (more later and OPIC talk)</a:t>
            </a:r>
          </a:p>
          <a:p>
            <a:pPr marL="457200" lvl="1" indent="0">
              <a:buNone/>
            </a:pPr>
            <a:endParaRPr lang="en-GB" sz="2800" dirty="0">
              <a:latin typeface="Arial" panose="020B0604020202020204" pitchFamily="34" charset="0"/>
              <a:cs typeface="Arial" panose="020B0604020202020204" pitchFamily="34" charset="0"/>
            </a:endParaRPr>
          </a:p>
          <a:p>
            <a:pPr lvl="0"/>
            <a:r>
              <a:rPr lang="en-US" b="1" dirty="0">
                <a:solidFill>
                  <a:prstClr val="black"/>
                </a:solidFill>
                <a:latin typeface="Arial" panose="020B0604020202020204" pitchFamily="34" charset="0"/>
                <a:cs typeface="Arial" panose="020B0604020202020204" pitchFamily="34" charset="0"/>
              </a:rPr>
              <a:t>B24</a:t>
            </a:r>
            <a:r>
              <a:rPr lang="en-US" dirty="0">
                <a:solidFill>
                  <a:prstClr val="black"/>
                </a:solidFill>
                <a:latin typeface="Arial" panose="020B0604020202020204" pitchFamily="34" charset="0"/>
                <a:cs typeface="Arial" panose="020B0604020202020204" pitchFamily="34" charset="0"/>
              </a:rPr>
              <a:t> </a:t>
            </a:r>
          </a:p>
          <a:p>
            <a:pPr lvl="1"/>
            <a:r>
              <a:rPr lang="en-GB" sz="2800" dirty="0">
                <a:latin typeface="Arial" panose="020B0604020202020204" pitchFamily="34" charset="0"/>
                <a:cs typeface="Arial" panose="020B0604020202020204" pitchFamily="34" charset="0"/>
              </a:rPr>
              <a:t>Correlative 3D imaging with </a:t>
            </a:r>
            <a:r>
              <a:rPr lang="en-GB" sz="2800" b="1" dirty="0">
                <a:latin typeface="Arial" panose="020B0604020202020204" pitchFamily="34" charset="0"/>
                <a:cs typeface="Arial" panose="020B0604020202020204" pitchFamily="34" charset="0"/>
              </a:rPr>
              <a:t>soft X-ray tomography</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cryoSXT</a:t>
            </a:r>
            <a:r>
              <a:rPr lang="en-GB" sz="2800" dirty="0">
                <a:latin typeface="Arial" panose="020B0604020202020204" pitchFamily="34" charset="0"/>
                <a:cs typeface="Arial" panose="020B0604020202020204" pitchFamily="34" charset="0"/>
              </a:rPr>
              <a:t>) complemented by</a:t>
            </a:r>
            <a:r>
              <a:rPr lang="en-GB" sz="2800" b="1" dirty="0">
                <a:latin typeface="Arial" panose="020B0604020202020204" pitchFamily="34" charset="0"/>
                <a:cs typeface="Arial" panose="020B0604020202020204" pitchFamily="34" charset="0"/>
              </a:rPr>
              <a:t> super resolution fluorescence structured illumination microscopy</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cryoSIM</a:t>
            </a:r>
            <a:r>
              <a:rPr lang="en-GB" sz="2800" dirty="0">
                <a:latin typeface="Arial" panose="020B0604020202020204" pitchFamily="34" charset="0"/>
                <a:cs typeface="Arial" panose="020B0604020202020204" pitchFamily="34" charset="0"/>
              </a:rPr>
              <a:t>).</a:t>
            </a:r>
          </a:p>
          <a:p>
            <a:pPr lvl="1">
              <a:buFont typeface="Arial" panose="020B0604020202020204" pitchFamily="34" charset="0"/>
              <a:buChar char="•"/>
            </a:pPr>
            <a:r>
              <a:rPr lang="en-GB" sz="2800" b="1" dirty="0">
                <a:solidFill>
                  <a:srgbClr val="0066FF"/>
                </a:solidFill>
                <a:latin typeface="Arial" panose="020B0604020202020204" pitchFamily="34" charset="0"/>
                <a:cs typeface="Arial" panose="020B0604020202020204" pitchFamily="34" charset="0"/>
              </a:rPr>
              <a:t>Rapid or Standard Access route to beamtime </a:t>
            </a:r>
            <a:endParaRPr lang="en-US" sz="2800" b="1" dirty="0">
              <a:solidFill>
                <a:srgbClr val="0066FF"/>
              </a:solidFill>
              <a:latin typeface="Arial" panose="020B0604020202020204" pitchFamily="34" charset="0"/>
              <a:cs typeface="Arial" panose="020B0604020202020204" pitchFamily="34" charset="0"/>
            </a:endParaRPr>
          </a:p>
        </p:txBody>
      </p:sp>
      <p:sp>
        <p:nvSpPr>
          <p:cNvPr id="5" name="Title 5">
            <a:extLst>
              <a:ext uri="{FF2B5EF4-FFF2-40B4-BE49-F238E27FC236}">
                <a16:creationId xmlns:a16="http://schemas.microsoft.com/office/drawing/2014/main" id="{49F64149-0836-472C-A22C-84BA446C98DD}"/>
              </a:ext>
            </a:extLst>
          </p:cNvPr>
          <p:cNvSpPr txBox="1">
            <a:spLocks/>
          </p:cNvSpPr>
          <p:nvPr/>
        </p:nvSpPr>
        <p:spPr>
          <a:xfrm>
            <a:off x="839416" y="260648"/>
            <a:ext cx="10515600" cy="55144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200" b="1" dirty="0">
                <a:latin typeface="Arial" panose="020B0604020202020204" pitchFamily="34" charset="0"/>
                <a:cs typeface="Arial" panose="020B0604020202020204" pitchFamily="34" charset="0"/>
              </a:rPr>
              <a:t>Biological Cryo-Imaging</a:t>
            </a:r>
          </a:p>
        </p:txBody>
      </p:sp>
    </p:spTree>
    <p:extLst>
      <p:ext uri="{BB962C8B-B14F-4D97-AF65-F5344CB8AC3E}">
        <p14:creationId xmlns:p14="http://schemas.microsoft.com/office/powerpoint/2010/main" val="23592195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EE33CA-11F5-C54F-9375-8E6AB5EFCE84}"/>
              </a:ext>
            </a:extLst>
          </p:cNvPr>
          <p:cNvSpPr>
            <a:spLocks noGrp="1"/>
          </p:cNvSpPr>
          <p:nvPr>
            <p:ph idx="1"/>
          </p:nvPr>
        </p:nvSpPr>
        <p:spPr>
          <a:xfrm>
            <a:off x="1127448" y="1124744"/>
            <a:ext cx="9116077" cy="5400600"/>
          </a:xfrm>
        </p:spPr>
        <p:txBody>
          <a:bodyPr>
            <a:normAutofit/>
          </a:bodyPr>
          <a:lstStyle/>
          <a:p>
            <a:pPr lvl="1">
              <a:buFont typeface="Arial" panose="020B0604020202020204" pitchFamily="34" charset="0"/>
              <a:buChar char="•"/>
            </a:pPr>
            <a:r>
              <a:rPr lang="en-GB" sz="2800" b="1" dirty="0">
                <a:latin typeface="Arial" panose="020B0604020202020204" pitchFamily="34" charset="0"/>
                <a:cs typeface="Arial" panose="020B0604020202020204" pitchFamily="34" charset="0"/>
              </a:rPr>
              <a:t>B21 SAXS</a:t>
            </a:r>
          </a:p>
          <a:p>
            <a:pPr lvl="2"/>
            <a:r>
              <a:rPr lang="en-GB" sz="2800" dirty="0">
                <a:latin typeface="Arial" panose="020B0604020202020204" pitchFamily="34" charset="0"/>
                <a:cs typeface="Arial" panose="020B0604020202020204" pitchFamily="34" charset="0"/>
              </a:rPr>
              <a:t>SEC/MALS SAXS is provided Wyatt multi-angle light scattering instrument inline with an Agilent 1200 HPLC system</a:t>
            </a:r>
          </a:p>
          <a:p>
            <a:pPr lvl="3"/>
            <a:r>
              <a:rPr lang="en-GB" sz="2800" b="1" dirty="0">
                <a:solidFill>
                  <a:srgbClr val="0066FF"/>
                </a:solidFill>
                <a:latin typeface="Arial" panose="020B0604020202020204" pitchFamily="34" charset="0"/>
                <a:cs typeface="Arial" panose="020B0604020202020204" pitchFamily="34" charset="0"/>
              </a:rPr>
              <a:t>Access via BAG (mail-in system)</a:t>
            </a:r>
          </a:p>
          <a:p>
            <a:pPr lvl="3"/>
            <a:endParaRPr lang="en-GB" sz="2800" dirty="0">
              <a:latin typeface="Arial" panose="020B0604020202020204" pitchFamily="34" charset="0"/>
              <a:cs typeface="Arial" panose="020B0604020202020204" pitchFamily="34" charset="0"/>
            </a:endParaRPr>
          </a:p>
          <a:p>
            <a:pPr lvl="1">
              <a:buFont typeface="Arial" panose="020B0604020202020204" pitchFamily="34" charset="0"/>
              <a:buChar char="•"/>
            </a:pPr>
            <a:r>
              <a:rPr lang="en-GB" sz="2800" b="1" dirty="0">
                <a:latin typeface="Arial" panose="020B0604020202020204" pitchFamily="34" charset="0"/>
                <a:cs typeface="Arial" panose="020B0604020202020204" pitchFamily="34" charset="0"/>
              </a:rPr>
              <a:t>B23 CD</a:t>
            </a:r>
            <a:r>
              <a:rPr lang="en-GB" sz="2800" b="1" dirty="0">
                <a:solidFill>
                  <a:schemeClr val="tx2"/>
                </a:solidFill>
                <a:latin typeface="Arial" panose="020B0604020202020204" pitchFamily="34" charset="0"/>
                <a:cs typeface="Arial" panose="020B0604020202020204" pitchFamily="34" charset="0"/>
              </a:rPr>
              <a:t> </a:t>
            </a:r>
          </a:p>
          <a:p>
            <a:pPr lvl="2"/>
            <a:r>
              <a:rPr lang="en-GB" sz="2800" dirty="0">
                <a:latin typeface="Arial" panose="020B0604020202020204" pitchFamily="34" charset="0"/>
                <a:cs typeface="Arial" panose="020B0604020202020204" pitchFamily="34" charset="0"/>
              </a:rPr>
              <a:t>Circular Dichroism (CD) of proteins in solution. Improved signal to noise</a:t>
            </a:r>
          </a:p>
          <a:p>
            <a:pPr lvl="3"/>
            <a:r>
              <a:rPr lang="en-GB" sz="2800" b="1" dirty="0">
                <a:solidFill>
                  <a:srgbClr val="0066FF"/>
                </a:solidFill>
                <a:latin typeface="Arial" panose="020B0604020202020204" pitchFamily="34" charset="0"/>
                <a:cs typeface="Arial" panose="020B0604020202020204" pitchFamily="34" charset="0"/>
              </a:rPr>
              <a:t>Access via Rapid or Standard Access </a:t>
            </a:r>
            <a:endParaRPr lang="en-US" sz="2800" b="1" dirty="0">
              <a:solidFill>
                <a:srgbClr val="0066FF"/>
              </a:solidFill>
              <a:latin typeface="Arial" panose="020B0604020202020204" pitchFamily="34" charset="0"/>
              <a:cs typeface="Arial" panose="020B0604020202020204" pitchFamily="34" charset="0"/>
            </a:endParaRPr>
          </a:p>
        </p:txBody>
      </p:sp>
      <p:sp>
        <p:nvSpPr>
          <p:cNvPr id="5" name="Title 5">
            <a:extLst>
              <a:ext uri="{FF2B5EF4-FFF2-40B4-BE49-F238E27FC236}">
                <a16:creationId xmlns:a16="http://schemas.microsoft.com/office/drawing/2014/main" id="{8D90293C-9187-4BA6-8AEA-6E9407A98014}"/>
              </a:ext>
            </a:extLst>
          </p:cNvPr>
          <p:cNvSpPr txBox="1">
            <a:spLocks/>
          </p:cNvSpPr>
          <p:nvPr/>
        </p:nvSpPr>
        <p:spPr>
          <a:xfrm>
            <a:off x="839416" y="260648"/>
            <a:ext cx="10515600" cy="55144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200" b="1" dirty="0">
                <a:latin typeface="Arial" panose="020B0604020202020204" pitchFamily="34" charset="0"/>
                <a:cs typeface="Arial" panose="020B0604020202020204" pitchFamily="34" charset="0"/>
              </a:rPr>
              <a:t>Soft Condensed Matter</a:t>
            </a:r>
          </a:p>
        </p:txBody>
      </p:sp>
    </p:spTree>
    <p:extLst>
      <p:ext uri="{BB962C8B-B14F-4D97-AF65-F5344CB8AC3E}">
        <p14:creationId xmlns:p14="http://schemas.microsoft.com/office/powerpoint/2010/main" val="26511001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227A09-F66E-3246-9CE7-574D7587AFB4}"/>
              </a:ext>
            </a:extLst>
          </p:cNvPr>
          <p:cNvSpPr>
            <a:spLocks noGrp="1"/>
          </p:cNvSpPr>
          <p:nvPr>
            <p:ph idx="1"/>
          </p:nvPr>
        </p:nvSpPr>
        <p:spPr>
          <a:xfrm>
            <a:off x="623392" y="1340768"/>
            <a:ext cx="11017224" cy="3960439"/>
          </a:xfrm>
        </p:spPr>
        <p:txBody>
          <a:bodyPr wrap="square">
            <a:noAutofit/>
          </a:bodyPr>
          <a:lstStyle/>
          <a:p>
            <a:r>
              <a:rPr lang="en-US" dirty="0">
                <a:latin typeface="Arial" panose="020B0604020202020204" pitchFamily="34" charset="0"/>
                <a:cs typeface="Arial" panose="020B0604020202020204" pitchFamily="34" charset="0"/>
              </a:rPr>
              <a:t>I03 &amp; I04 – </a:t>
            </a:r>
            <a:r>
              <a:rPr lang="en-GB" dirty="0">
                <a:latin typeface="Arial" panose="020B0604020202020204" pitchFamily="34" charset="0"/>
                <a:cs typeface="Arial" panose="020B0604020202020204" pitchFamily="34" charset="0"/>
              </a:rPr>
              <a:t>Highly automated beamlines for M/SAD experiments. </a:t>
            </a:r>
            <a:endParaRPr lang="en-GB" sz="1000"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I04-1 – XCHEM experiments</a:t>
            </a:r>
          </a:p>
          <a:p>
            <a:r>
              <a:rPr lang="en-US" dirty="0">
                <a:latin typeface="Arial" panose="020B0604020202020204" pitchFamily="34" charset="0"/>
                <a:cs typeface="Arial" panose="020B0604020202020204" pitchFamily="34" charset="0"/>
              </a:rPr>
              <a:t>I23 – Long wavelength beamline for weak phasing </a:t>
            </a:r>
          </a:p>
          <a:p>
            <a:r>
              <a:rPr lang="en-US" dirty="0">
                <a:latin typeface="Arial" panose="020B0604020202020204" pitchFamily="34" charset="0"/>
                <a:cs typeface="Arial" panose="020B0604020202020204" pitchFamily="34" charset="0"/>
              </a:rPr>
              <a:t>I24 – Microfocus high flux beamlines</a:t>
            </a:r>
          </a:p>
          <a:p>
            <a:r>
              <a:rPr lang="en-US" dirty="0" err="1">
                <a:latin typeface="Arial" panose="020B0604020202020204" pitchFamily="34" charset="0"/>
                <a:cs typeface="Arial" panose="020B0604020202020204" pitchFamily="34" charset="0"/>
              </a:rPr>
              <a:t>VMXi</a:t>
            </a:r>
            <a:r>
              <a:rPr lang="en-US" dirty="0">
                <a:latin typeface="Arial" panose="020B0604020202020204" pitchFamily="34" charset="0"/>
                <a:cs typeface="Arial" panose="020B0604020202020204" pitchFamily="34" charset="0"/>
              </a:rPr>
              <a:t> - </a:t>
            </a:r>
            <a:r>
              <a:rPr lang="en-GB" i="1" dirty="0">
                <a:latin typeface="Arial" panose="020B0604020202020204" pitchFamily="34" charset="0"/>
                <a:cs typeface="Arial" panose="020B0604020202020204" pitchFamily="34" charset="0"/>
              </a:rPr>
              <a:t>in-situ</a:t>
            </a:r>
            <a:r>
              <a:rPr lang="en-GB" dirty="0">
                <a:latin typeface="Arial" panose="020B0604020202020204" pitchFamily="34" charset="0"/>
                <a:cs typeface="Arial" panose="020B0604020202020204" pitchFamily="34" charset="0"/>
              </a:rPr>
              <a:t> beamline </a:t>
            </a:r>
            <a:endParaRPr lang="en-US" dirty="0">
              <a:latin typeface="Arial" panose="020B0604020202020204" pitchFamily="34" charset="0"/>
              <a:cs typeface="Arial" panose="020B0604020202020204" pitchFamily="34" charset="0"/>
            </a:endParaRPr>
          </a:p>
          <a:p>
            <a:r>
              <a:rPr lang="en-US" dirty="0" err="1">
                <a:latin typeface="Arial" panose="020B0604020202020204" pitchFamily="34" charset="0"/>
                <a:cs typeface="Arial" panose="020B0604020202020204" pitchFamily="34" charset="0"/>
              </a:rPr>
              <a:t>VMXm</a:t>
            </a:r>
            <a:r>
              <a:rPr lang="en-US"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 micro/</a:t>
            </a:r>
            <a:r>
              <a:rPr lang="en-GB" dirty="0" err="1">
                <a:latin typeface="Arial" panose="020B0604020202020204" pitchFamily="34" charset="0"/>
                <a:cs typeface="Arial" panose="020B0604020202020204" pitchFamily="34" charset="0"/>
              </a:rPr>
              <a:t>nanofocus</a:t>
            </a:r>
            <a:r>
              <a:rPr lang="en-GB" dirty="0">
                <a:latin typeface="Arial" panose="020B0604020202020204" pitchFamily="34" charset="0"/>
                <a:cs typeface="Arial" panose="020B0604020202020204" pitchFamily="34" charset="0"/>
              </a:rPr>
              <a:t> MX beamline</a:t>
            </a:r>
          </a:p>
          <a:p>
            <a:r>
              <a:rPr lang="en-GB" sz="2600" b="1" dirty="0">
                <a:solidFill>
                  <a:srgbClr val="0066FF"/>
                </a:solidFill>
                <a:latin typeface="Arial" panose="020B0604020202020204" pitchFamily="34" charset="0"/>
                <a:cs typeface="Arial" panose="020B0604020202020204" pitchFamily="34" charset="0"/>
              </a:rPr>
              <a:t>BAG </a:t>
            </a:r>
            <a:r>
              <a:rPr lang="en-GB" sz="2400" b="1" dirty="0">
                <a:solidFill>
                  <a:srgbClr val="0066FF"/>
                </a:solidFill>
                <a:latin typeface="Arial" panose="020B0604020202020204" pitchFamily="34" charset="0"/>
                <a:cs typeface="Arial" panose="020B0604020202020204" pitchFamily="34" charset="0"/>
              </a:rPr>
              <a:t>access or standard access </a:t>
            </a:r>
            <a:endParaRPr lang="en-US" sz="2400" b="1" dirty="0">
              <a:solidFill>
                <a:srgbClr val="0066FF"/>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208A04B1-EE74-8445-931F-958F4336F22D}"/>
              </a:ext>
            </a:extLst>
          </p:cNvPr>
          <p:cNvSpPr txBox="1"/>
          <p:nvPr/>
        </p:nvSpPr>
        <p:spPr>
          <a:xfrm>
            <a:off x="695400" y="5631631"/>
            <a:ext cx="10801200" cy="461665"/>
          </a:xfrm>
          <a:prstGeom prst="rect">
            <a:avLst/>
          </a:prstGeom>
          <a:noFill/>
        </p:spPr>
        <p:txBody>
          <a:bodyPr wrap="square" rtlCol="0">
            <a:spAutoFit/>
          </a:bodyPr>
          <a:lstStyle/>
          <a:p>
            <a:r>
              <a:rPr lang="en-US" sz="2400" b="1" i="1" dirty="0">
                <a:solidFill>
                  <a:srgbClr val="C00000"/>
                </a:solidFill>
                <a:latin typeface="Arial" panose="020B0604020202020204" pitchFamily="34" charset="0"/>
                <a:cs typeface="Arial" panose="020B0604020202020204" pitchFamily="34" charset="0"/>
              </a:rPr>
              <a:t>Google Diamond MX for more details on beamline specs and detectors </a:t>
            </a:r>
          </a:p>
        </p:txBody>
      </p:sp>
      <p:sp>
        <p:nvSpPr>
          <p:cNvPr id="5" name="Title 5">
            <a:extLst>
              <a:ext uri="{FF2B5EF4-FFF2-40B4-BE49-F238E27FC236}">
                <a16:creationId xmlns:a16="http://schemas.microsoft.com/office/drawing/2014/main" id="{347476C0-3C58-4383-A9CC-E247B0216777}"/>
              </a:ext>
            </a:extLst>
          </p:cNvPr>
          <p:cNvSpPr txBox="1">
            <a:spLocks/>
          </p:cNvSpPr>
          <p:nvPr/>
        </p:nvSpPr>
        <p:spPr>
          <a:xfrm>
            <a:off x="839416" y="260648"/>
            <a:ext cx="10515600" cy="55144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200" b="1" dirty="0">
                <a:latin typeface="Arial" panose="020B0604020202020204" pitchFamily="34" charset="0"/>
                <a:cs typeface="Arial" panose="020B0604020202020204" pitchFamily="34" charset="0"/>
              </a:rPr>
              <a:t>Macromolecular Crystallography</a:t>
            </a:r>
          </a:p>
        </p:txBody>
      </p:sp>
    </p:spTree>
    <p:extLst>
      <p:ext uri="{BB962C8B-B14F-4D97-AF65-F5344CB8AC3E}">
        <p14:creationId xmlns:p14="http://schemas.microsoft.com/office/powerpoint/2010/main" val="31286420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31440" y="1196752"/>
            <a:ext cx="10005120" cy="4968552"/>
          </a:xfrm>
        </p:spPr>
        <p:txBody>
          <a:bodyPr>
            <a:noAutofit/>
          </a:bodyPr>
          <a:lstStyle/>
          <a:p>
            <a:r>
              <a:rPr lang="en-GB" dirty="0">
                <a:latin typeface="Arial" panose="020B0604020202020204" pitchFamily="34" charset="0"/>
                <a:cs typeface="Arial" panose="020B0604020202020204" pitchFamily="34" charset="0"/>
              </a:rPr>
              <a:t>We have 2 “BAG” (Block Allocation Group) at the DLS - one for MX - one for EM</a:t>
            </a:r>
          </a:p>
          <a:p>
            <a:pPr marL="0" indent="0">
              <a:buNone/>
            </a:pPr>
            <a:endParaRPr lang="en-GB" sz="1000"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This  means we get awarded time per allocation period (normally 6 months) spread over the beamlines and microscopes</a:t>
            </a:r>
          </a:p>
          <a:p>
            <a:pPr marL="0" indent="0">
              <a:buNone/>
            </a:pPr>
            <a:endParaRPr lang="en-GB" sz="1000"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For MX ~ 20 days over 6 months</a:t>
            </a:r>
            <a:endParaRPr lang="is-IS" dirty="0">
              <a:latin typeface="Arial" panose="020B0604020202020204" pitchFamily="34" charset="0"/>
              <a:cs typeface="Arial" panose="020B0604020202020204" pitchFamily="34" charset="0"/>
            </a:endParaRPr>
          </a:p>
          <a:p>
            <a:pPr marL="0" indent="0">
              <a:buNone/>
            </a:pPr>
            <a:endParaRPr lang="is-IS" sz="1000" dirty="0">
              <a:latin typeface="Arial" panose="020B0604020202020204" pitchFamily="34" charset="0"/>
              <a:cs typeface="Arial" panose="020B0604020202020204" pitchFamily="34" charset="0"/>
            </a:endParaRPr>
          </a:p>
          <a:p>
            <a:r>
              <a:rPr lang="is-IS" dirty="0">
                <a:latin typeface="Arial" panose="020B0604020202020204" pitchFamily="34" charset="0"/>
                <a:cs typeface="Arial" panose="020B0604020202020204" pitchFamily="34" charset="0"/>
              </a:rPr>
              <a:t>For  EM Bag ~40 days over 6 months </a:t>
            </a:r>
          </a:p>
          <a:p>
            <a:pPr marL="0" indent="0">
              <a:buNone/>
            </a:pPr>
            <a:endParaRPr lang="is-IS" sz="1000"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CHECK </a:t>
            </a:r>
            <a:r>
              <a:rPr lang="en-GB" i="1" dirty="0">
                <a:solidFill>
                  <a:srgbClr val="3883CE"/>
                </a:solidFill>
                <a:latin typeface="Arial" panose="020B0604020202020204" pitchFamily="34" charset="0"/>
                <a:cs typeface="Arial" panose="020B0604020202020204" pitchFamily="34" charset="0"/>
              </a:rPr>
              <a:t>ISPYB.diamond.ac.uk </a:t>
            </a:r>
            <a:r>
              <a:rPr lang="en-GB" dirty="0">
                <a:latin typeface="Arial" panose="020B0604020202020204" pitchFamily="34" charset="0"/>
                <a:cs typeface="Arial" panose="020B0604020202020204" pitchFamily="34" charset="0"/>
              </a:rPr>
              <a:t>FOR UPCOMING TIME</a:t>
            </a:r>
          </a:p>
        </p:txBody>
      </p:sp>
      <p:sp>
        <p:nvSpPr>
          <p:cNvPr id="5" name="Title 5">
            <a:extLst>
              <a:ext uri="{FF2B5EF4-FFF2-40B4-BE49-F238E27FC236}">
                <a16:creationId xmlns:a16="http://schemas.microsoft.com/office/drawing/2014/main" id="{3608E9F5-4ACD-4750-BFD1-2B53EB8E7C73}"/>
              </a:ext>
            </a:extLst>
          </p:cNvPr>
          <p:cNvSpPr txBox="1">
            <a:spLocks/>
          </p:cNvSpPr>
          <p:nvPr/>
        </p:nvSpPr>
        <p:spPr>
          <a:xfrm>
            <a:off x="839416" y="260648"/>
            <a:ext cx="10515600" cy="55144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200" b="1" dirty="0">
                <a:latin typeface="Arial" panose="020B0604020202020204" pitchFamily="34" charset="0"/>
                <a:cs typeface="Arial" panose="020B0604020202020204" pitchFamily="34" charset="0"/>
              </a:rPr>
              <a:t>How do we access</a:t>
            </a:r>
          </a:p>
        </p:txBody>
      </p:sp>
    </p:spTree>
    <p:extLst>
      <p:ext uri="{BB962C8B-B14F-4D97-AF65-F5344CB8AC3E}">
        <p14:creationId xmlns:p14="http://schemas.microsoft.com/office/powerpoint/2010/main" val="8508681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48265" y="1268760"/>
            <a:ext cx="10515600" cy="5256584"/>
          </a:xfrm>
        </p:spPr>
        <p:txBody>
          <a:bodyPr>
            <a:noAutofit/>
          </a:bodyPr>
          <a:lstStyle/>
          <a:p>
            <a:r>
              <a:rPr lang="en-GB" dirty="0">
                <a:latin typeface="Arial" panose="020B0604020202020204" pitchFamily="34" charset="0"/>
                <a:cs typeface="Arial" panose="020B0604020202020204" pitchFamily="34" charset="0"/>
              </a:rPr>
              <a:t>DIAMOND: Fill in a Registration form (use Google)</a:t>
            </a:r>
          </a:p>
          <a:p>
            <a:pPr marL="0" indent="0">
              <a:buNone/>
            </a:pPr>
            <a:r>
              <a:rPr lang="en-GB" dirty="0">
                <a:latin typeface="Arial" panose="020B0604020202020204" pitchFamily="34" charset="0"/>
                <a:cs typeface="Arial" panose="020B0604020202020204" pitchFamily="34" charset="0"/>
                <a:hlinkClick r:id="rId2"/>
              </a:rPr>
              <a:t>http://www.diamond.ac.uk/Home/ForUsers/academics/UserGuide/Before-you-Arrive/Registration-Process.html</a:t>
            </a:r>
            <a:endParaRPr lang="en-GB" dirty="0">
              <a:latin typeface="Arial" panose="020B0604020202020204" pitchFamily="34" charset="0"/>
              <a:cs typeface="Arial" panose="020B0604020202020204" pitchFamily="34" charset="0"/>
            </a:endParaRPr>
          </a:p>
          <a:p>
            <a:pPr marL="0" indent="0">
              <a:buNone/>
            </a:pPr>
            <a:endParaRPr lang="en-GB" sz="1000"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OR:  </a:t>
            </a:r>
            <a:r>
              <a:rPr lang="en-GB" dirty="0">
                <a:solidFill>
                  <a:srgbClr val="0563C1"/>
                </a:solidFill>
                <a:latin typeface="Arial" panose="020B0604020202020204" pitchFamily="34" charset="0"/>
                <a:cs typeface="Arial" panose="020B0604020202020204" pitchFamily="34" charset="0"/>
              </a:rPr>
              <a:t>http://</a:t>
            </a:r>
            <a:r>
              <a:rPr lang="en-GB" dirty="0" err="1">
                <a:solidFill>
                  <a:srgbClr val="0563C1"/>
                </a:solidFill>
                <a:latin typeface="Arial" panose="020B0604020202020204" pitchFamily="34" charset="0"/>
                <a:cs typeface="Arial" panose="020B0604020202020204" pitchFamily="34" charset="0"/>
              </a:rPr>
              <a:t>uas.diamond.ac.uk</a:t>
            </a:r>
            <a:r>
              <a:rPr lang="en-GB" dirty="0">
                <a:solidFill>
                  <a:srgbClr val="0563C1"/>
                </a:solidFill>
                <a:latin typeface="Arial" panose="020B0604020202020204" pitchFamily="34" charset="0"/>
                <a:cs typeface="Arial" panose="020B0604020202020204" pitchFamily="34" charset="0"/>
              </a:rPr>
              <a:t>/</a:t>
            </a:r>
            <a:r>
              <a:rPr lang="en-GB" dirty="0" err="1">
                <a:solidFill>
                  <a:srgbClr val="0563C1"/>
                </a:solidFill>
                <a:latin typeface="Arial" panose="020B0604020202020204" pitchFamily="34" charset="0"/>
                <a:cs typeface="Arial" panose="020B0604020202020204" pitchFamily="34" charset="0"/>
              </a:rPr>
              <a:t>uas</a:t>
            </a:r>
            <a:r>
              <a:rPr lang="en-GB" dirty="0">
                <a:solidFill>
                  <a:srgbClr val="0563C1"/>
                </a:solidFill>
                <a:latin typeface="Arial" panose="020B0604020202020204" pitchFamily="34" charset="0"/>
                <a:cs typeface="Arial" panose="020B0604020202020204" pitchFamily="34" charset="0"/>
              </a:rPr>
              <a:t>/</a:t>
            </a:r>
          </a:p>
          <a:p>
            <a:pPr lvl="1">
              <a:buNone/>
            </a:pPr>
            <a:endParaRPr lang="en-GB" sz="2800" dirty="0">
              <a:latin typeface="Arial" panose="020B0604020202020204" pitchFamily="34" charset="0"/>
              <a:cs typeface="Arial" panose="020B0604020202020204" pitchFamily="34" charset="0"/>
            </a:endParaRPr>
          </a:p>
          <a:p>
            <a:pPr lvl="1">
              <a:buNone/>
            </a:pPr>
            <a:r>
              <a:rPr lang="en-GB" sz="2800" dirty="0">
                <a:latin typeface="Arial" panose="020B0604020202020204" pitchFamily="34" charset="0"/>
                <a:cs typeface="Arial" panose="020B0604020202020204" pitchFamily="34" charset="0"/>
              </a:rPr>
              <a:t>You will then get a FED_ID username and password that allows you </a:t>
            </a:r>
          </a:p>
          <a:p>
            <a:pPr lvl="1"/>
            <a:r>
              <a:rPr lang="en-GB" sz="2800" dirty="0">
                <a:latin typeface="Arial" panose="020B0604020202020204" pitchFamily="34" charset="0"/>
                <a:cs typeface="Arial" panose="020B0604020202020204" pitchFamily="34" charset="0"/>
              </a:rPr>
              <a:t>Access to DIAMOND</a:t>
            </a:r>
          </a:p>
          <a:p>
            <a:pPr lvl="1"/>
            <a:r>
              <a:rPr lang="en-GB" sz="2800" dirty="0">
                <a:latin typeface="Arial" panose="020B0604020202020204" pitchFamily="34" charset="0"/>
                <a:cs typeface="Arial" panose="020B0604020202020204" pitchFamily="34" charset="0"/>
              </a:rPr>
              <a:t>to log on to machines</a:t>
            </a:r>
          </a:p>
        </p:txBody>
      </p:sp>
      <p:sp>
        <p:nvSpPr>
          <p:cNvPr id="4" name="Title 5">
            <a:extLst>
              <a:ext uri="{FF2B5EF4-FFF2-40B4-BE49-F238E27FC236}">
                <a16:creationId xmlns:a16="http://schemas.microsoft.com/office/drawing/2014/main" id="{6B0FB6C7-2356-4619-AF34-E40D5E5CD4F9}"/>
              </a:ext>
            </a:extLst>
          </p:cNvPr>
          <p:cNvSpPr txBox="1">
            <a:spLocks/>
          </p:cNvSpPr>
          <p:nvPr/>
        </p:nvSpPr>
        <p:spPr>
          <a:xfrm>
            <a:off x="839416" y="260648"/>
            <a:ext cx="10515600" cy="55144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200" b="1" dirty="0">
                <a:latin typeface="Arial" panose="020B0604020202020204" pitchFamily="34" charset="0"/>
                <a:cs typeface="Arial" panose="020B0604020202020204" pitchFamily="34" charset="0"/>
              </a:rPr>
              <a:t>Getting access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99456" y="1412776"/>
            <a:ext cx="9865096" cy="4525963"/>
          </a:xfrm>
        </p:spPr>
        <p:txBody>
          <a:bodyPr>
            <a:normAutofit/>
          </a:bodyPr>
          <a:lstStyle/>
          <a:p>
            <a:r>
              <a:rPr lang="en-GB" dirty="0">
                <a:latin typeface="Arial" panose="020B0604020202020204" pitchFamily="34" charset="0"/>
                <a:cs typeface="Arial" panose="020B0604020202020204" pitchFamily="34" charset="0"/>
              </a:rPr>
              <a:t>Samples need to be declared!</a:t>
            </a:r>
          </a:p>
          <a:p>
            <a:pPr lvl="1">
              <a:buNone/>
            </a:pPr>
            <a:endParaRPr lang="en-GB" sz="2800" dirty="0">
              <a:latin typeface="Arial" panose="020B0604020202020204" pitchFamily="34" charset="0"/>
              <a:cs typeface="Arial" panose="020B0604020202020204" pitchFamily="34" charset="0"/>
            </a:endParaRPr>
          </a:p>
          <a:p>
            <a:pPr marL="342000" lvl="1" indent="-342000">
              <a:buFont typeface="Arial" pitchFamily="34" charset="0"/>
              <a:buChar char="•"/>
            </a:pPr>
            <a:r>
              <a:rPr lang="en-GB" sz="2800" dirty="0">
                <a:latin typeface="Arial" panose="020B0604020202020204" pitchFamily="34" charset="0"/>
                <a:cs typeface="Arial" panose="020B0604020202020204" pitchFamily="34" charset="0"/>
              </a:rPr>
              <a:t>PIs can create samples in the User Administration system (if you have problems contact </a:t>
            </a:r>
            <a:r>
              <a:rPr lang="en-GB" sz="2800" b="1" i="1" dirty="0">
                <a:latin typeface="Arial" panose="020B0604020202020204" pitchFamily="34" charset="0"/>
                <a:cs typeface="Arial" panose="020B0604020202020204" pitchFamily="34" charset="0"/>
              </a:rPr>
              <a:t>christian@strubi.ox.ac.uk</a:t>
            </a:r>
            <a:r>
              <a:rPr lang="en-GB" sz="2800" dirty="0">
                <a:latin typeface="Arial" panose="020B0604020202020204" pitchFamily="34" charset="0"/>
                <a:cs typeface="Arial" panose="020B0604020202020204" pitchFamily="34" charset="0"/>
              </a:rPr>
              <a:t>)  </a:t>
            </a:r>
          </a:p>
          <a:p>
            <a:pPr marL="400050" lvl="2" indent="0">
              <a:buNone/>
            </a:pPr>
            <a:endParaRPr lang="en-GB" sz="2800" dirty="0">
              <a:latin typeface="Arial" panose="020B0604020202020204" pitchFamily="34" charset="0"/>
              <a:cs typeface="Arial" panose="020B0604020202020204" pitchFamily="34" charset="0"/>
            </a:endParaRPr>
          </a:p>
          <a:p>
            <a:pPr marL="400050" lvl="2" indent="0">
              <a:buNone/>
            </a:pPr>
            <a:r>
              <a:rPr lang="en-GB" sz="2800" dirty="0">
                <a:latin typeface="Arial" panose="020B0604020202020204" pitchFamily="34" charset="0"/>
                <a:cs typeface="Arial" panose="020B0604020202020204" pitchFamily="34" charset="0"/>
              </a:rPr>
              <a:t>SO get your supervisor to register samples at </a:t>
            </a:r>
            <a:r>
              <a:rPr lang="en-GB" sz="2800" dirty="0">
                <a:solidFill>
                  <a:srgbClr val="0563C1"/>
                </a:solidFill>
                <a:latin typeface="Arial" panose="020B0604020202020204" pitchFamily="34" charset="0"/>
                <a:cs typeface="Arial" panose="020B0604020202020204" pitchFamily="34" charset="0"/>
              </a:rPr>
              <a:t>http://uas.diamond.ac.uk/uas/</a:t>
            </a:r>
          </a:p>
          <a:p>
            <a:pPr marL="400050" lvl="2" indent="0">
              <a:buNone/>
            </a:pPr>
            <a:endParaRPr lang="en-GB" sz="2800" i="1" dirty="0">
              <a:solidFill>
                <a:srgbClr val="3883CE"/>
              </a:solidFill>
              <a:latin typeface="Arial" panose="020B0604020202020204" pitchFamily="34" charset="0"/>
              <a:cs typeface="Arial" panose="020B0604020202020204" pitchFamily="34" charset="0"/>
            </a:endParaRPr>
          </a:p>
          <a:p>
            <a:pPr marL="742050" lvl="2" indent="-342000"/>
            <a:endParaRPr lang="en-GB" sz="2800" dirty="0">
              <a:latin typeface="Arial" panose="020B0604020202020204" pitchFamily="34" charset="0"/>
              <a:cs typeface="Arial" panose="020B0604020202020204" pitchFamily="34" charset="0"/>
            </a:endParaRPr>
          </a:p>
        </p:txBody>
      </p:sp>
      <p:sp>
        <p:nvSpPr>
          <p:cNvPr id="4" name="Title 5">
            <a:extLst>
              <a:ext uri="{FF2B5EF4-FFF2-40B4-BE49-F238E27FC236}">
                <a16:creationId xmlns:a16="http://schemas.microsoft.com/office/drawing/2014/main" id="{1D15F462-6C60-49E4-9642-F6385E526857}"/>
              </a:ext>
            </a:extLst>
          </p:cNvPr>
          <p:cNvSpPr txBox="1">
            <a:spLocks/>
          </p:cNvSpPr>
          <p:nvPr/>
        </p:nvSpPr>
        <p:spPr>
          <a:xfrm>
            <a:off x="839416" y="260648"/>
            <a:ext cx="10515600" cy="55144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200" b="1" dirty="0">
                <a:latin typeface="Arial" panose="020B0604020202020204" pitchFamily="34" charset="0"/>
                <a:cs typeface="Arial" panose="020B0604020202020204" pitchFamily="34" charset="0"/>
              </a:rPr>
              <a:t>Samples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B5E393-0979-2742-A59D-31856CCAE1CA}"/>
              </a:ext>
            </a:extLst>
          </p:cNvPr>
          <p:cNvSpPr>
            <a:spLocks noGrp="1"/>
          </p:cNvSpPr>
          <p:nvPr>
            <p:ph idx="1"/>
          </p:nvPr>
        </p:nvSpPr>
        <p:spPr>
          <a:xfrm>
            <a:off x="1415480" y="1700808"/>
            <a:ext cx="9363472" cy="4351338"/>
          </a:xfrm>
        </p:spPr>
        <p:txBody>
          <a:bodyPr>
            <a:normAutofit/>
          </a:bodyPr>
          <a:lstStyle/>
          <a:p>
            <a:r>
              <a:rPr lang="en-US" b="1" dirty="0">
                <a:latin typeface="Arial" panose="020B0604020202020204" pitchFamily="34" charset="0"/>
                <a:cs typeface="Arial" panose="020B0604020202020204" pitchFamily="34" charset="0"/>
              </a:rPr>
              <a:t>Is it big enough to do EM ??  ~100kDa ??</a:t>
            </a:r>
          </a:p>
          <a:p>
            <a:pPr lvl="1"/>
            <a:r>
              <a:rPr lang="en-US" sz="2800" dirty="0">
                <a:latin typeface="Arial" panose="020B0604020202020204" pitchFamily="34" charset="0"/>
                <a:cs typeface="Arial" panose="020B0604020202020204" pitchFamily="34" charset="0"/>
              </a:rPr>
              <a:t>Prepare EM grids (neg stain and </a:t>
            </a:r>
            <a:r>
              <a:rPr lang="en-US" sz="2800" dirty="0" err="1">
                <a:latin typeface="Arial" panose="020B0604020202020204" pitchFamily="34" charset="0"/>
                <a:cs typeface="Arial" panose="020B0604020202020204" pitchFamily="34" charset="0"/>
              </a:rPr>
              <a:t>cryo</a:t>
            </a:r>
            <a:r>
              <a:rPr lang="en-US" sz="2800" dirty="0">
                <a:latin typeface="Arial" panose="020B0604020202020204" pitchFamily="34" charset="0"/>
                <a:cs typeface="Arial" panose="020B0604020202020204" pitchFamily="34" charset="0"/>
              </a:rPr>
              <a:t>) see </a:t>
            </a:r>
            <a:r>
              <a:rPr lang="en-US" sz="2800" dirty="0" err="1">
                <a:latin typeface="Arial" panose="020B0604020202020204" pitchFamily="34" charset="0"/>
                <a:cs typeface="Arial" panose="020B0604020202020204" pitchFamily="34" charset="0"/>
              </a:rPr>
              <a:t>Loics</a:t>
            </a:r>
            <a:r>
              <a:rPr lang="en-US" sz="2800" dirty="0">
                <a:latin typeface="Arial" panose="020B0604020202020204" pitchFamily="34" charset="0"/>
                <a:cs typeface="Arial" panose="020B0604020202020204" pitchFamily="34" charset="0"/>
              </a:rPr>
              <a:t> talk </a:t>
            </a:r>
          </a:p>
          <a:p>
            <a:pPr lvl="1"/>
            <a:endParaRPr lang="en-US" sz="2800" dirty="0">
              <a:latin typeface="Arial" panose="020B0604020202020204" pitchFamily="34" charset="0"/>
              <a:cs typeface="Arial" panose="020B0604020202020204" pitchFamily="34" charset="0"/>
            </a:endParaRPr>
          </a:p>
          <a:p>
            <a:pPr lvl="0"/>
            <a:r>
              <a:rPr lang="en-US" b="1" dirty="0">
                <a:solidFill>
                  <a:prstClr val="black"/>
                </a:solidFill>
                <a:latin typeface="Arial" panose="020B0604020202020204" pitchFamily="34" charset="0"/>
                <a:cs typeface="Arial" panose="020B0604020202020204" pitchFamily="34" charset="0"/>
              </a:rPr>
              <a:t>Is there enough to set-up </a:t>
            </a:r>
            <a:r>
              <a:rPr lang="en-US" b="1" dirty="0" err="1">
                <a:solidFill>
                  <a:prstClr val="black"/>
                </a:solidFill>
                <a:latin typeface="Arial" panose="020B0604020202020204" pitchFamily="34" charset="0"/>
                <a:cs typeface="Arial" panose="020B0604020202020204" pitchFamily="34" charset="0"/>
              </a:rPr>
              <a:t>crystallisation</a:t>
            </a:r>
            <a:endParaRPr lang="en-US" b="1" dirty="0">
              <a:solidFill>
                <a:prstClr val="black"/>
              </a:solidFill>
              <a:latin typeface="Arial" panose="020B0604020202020204" pitchFamily="34" charset="0"/>
              <a:cs typeface="Arial" panose="020B0604020202020204" pitchFamily="34" charset="0"/>
            </a:endParaRPr>
          </a:p>
          <a:p>
            <a:pPr lvl="1"/>
            <a:r>
              <a:rPr lang="en-US" sz="2800" dirty="0">
                <a:solidFill>
                  <a:prstClr val="black"/>
                </a:solidFill>
                <a:latin typeface="Arial" panose="020B0604020202020204" pitchFamily="34" charset="0"/>
                <a:cs typeface="Arial" panose="020B0604020202020204" pitchFamily="34" charset="0"/>
              </a:rPr>
              <a:t>Go and talk to Tom Walter/Karl </a:t>
            </a:r>
            <a:r>
              <a:rPr lang="en-US" sz="2800" dirty="0" err="1">
                <a:solidFill>
                  <a:prstClr val="black"/>
                </a:solidFill>
                <a:latin typeface="Arial" panose="020B0604020202020204" pitchFamily="34" charset="0"/>
                <a:cs typeface="Arial" panose="020B0604020202020204" pitchFamily="34" charset="0"/>
              </a:rPr>
              <a:t>Harlos</a:t>
            </a:r>
            <a:endParaRPr lang="en-US" sz="2800" dirty="0">
              <a:solidFill>
                <a:prstClr val="black"/>
              </a:solidFill>
              <a:latin typeface="Arial" panose="020B0604020202020204" pitchFamily="34" charset="0"/>
              <a:cs typeface="Arial" panose="020B0604020202020204" pitchFamily="34" charset="0"/>
            </a:endParaRPr>
          </a:p>
          <a:p>
            <a:pPr lvl="1"/>
            <a:endParaRPr lang="en-US" sz="2800" dirty="0">
              <a:latin typeface="Arial" panose="020B0604020202020204" pitchFamily="34" charset="0"/>
              <a:cs typeface="Arial" panose="020B0604020202020204" pitchFamily="34" charset="0"/>
            </a:endParaRPr>
          </a:p>
        </p:txBody>
      </p:sp>
      <p:sp>
        <p:nvSpPr>
          <p:cNvPr id="4" name="Title 5">
            <a:extLst>
              <a:ext uri="{FF2B5EF4-FFF2-40B4-BE49-F238E27FC236}">
                <a16:creationId xmlns:a16="http://schemas.microsoft.com/office/drawing/2014/main" id="{9E4680AC-6692-4B55-A535-81C1A0508B8C}"/>
              </a:ext>
            </a:extLst>
          </p:cNvPr>
          <p:cNvSpPr txBox="1">
            <a:spLocks/>
          </p:cNvSpPr>
          <p:nvPr/>
        </p:nvSpPr>
        <p:spPr>
          <a:xfrm>
            <a:off x="839416" y="260648"/>
            <a:ext cx="10515600" cy="55144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200" b="1" dirty="0">
                <a:latin typeface="Arial" panose="020B0604020202020204" pitchFamily="34" charset="0"/>
                <a:cs typeface="Arial" panose="020B0604020202020204" pitchFamily="34" charset="0"/>
              </a:rPr>
              <a:t>If you have purified samples</a:t>
            </a:r>
          </a:p>
        </p:txBody>
      </p:sp>
    </p:spTree>
    <p:extLst>
      <p:ext uri="{BB962C8B-B14F-4D97-AF65-F5344CB8AC3E}">
        <p14:creationId xmlns:p14="http://schemas.microsoft.com/office/powerpoint/2010/main" val="14860982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3413</TotalTime>
  <Words>1189</Words>
  <Application>Microsoft Macintosh PowerPoint</Application>
  <PresentationFormat>Widescreen</PresentationFormat>
  <Paragraphs>165</Paragraphs>
  <Slides>20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Office Theme</vt:lpstr>
      <vt:lpstr>STRUBI Facilities Talks 2023 - Diamond and eBIC  Christian Siebold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Oxford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Synchrotrons</dc:title>
  <dc:creator>jonathan grimes</dc:creator>
  <cp:lastModifiedBy>Christian Siebold</cp:lastModifiedBy>
  <cp:revision>143</cp:revision>
  <dcterms:created xsi:type="dcterms:W3CDTF">2010-02-11T10:29:33Z</dcterms:created>
  <dcterms:modified xsi:type="dcterms:W3CDTF">2023-02-01T12:17:01Z</dcterms:modified>
</cp:coreProperties>
</file>