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  <p:sldMasterId id="2147483672" r:id="rId6"/>
  </p:sldMasterIdLst>
  <p:notesMasterIdLst>
    <p:notesMasterId r:id="rId29"/>
  </p:notesMasterIdLst>
  <p:sldIdLst>
    <p:sldId id="257" r:id="rId7"/>
    <p:sldId id="268" r:id="rId8"/>
    <p:sldId id="273" r:id="rId9"/>
    <p:sldId id="274" r:id="rId10"/>
    <p:sldId id="317" r:id="rId11"/>
    <p:sldId id="258" r:id="rId12"/>
    <p:sldId id="278" r:id="rId13"/>
    <p:sldId id="281" r:id="rId14"/>
    <p:sldId id="307" r:id="rId15"/>
    <p:sldId id="309" r:id="rId16"/>
    <p:sldId id="313" r:id="rId17"/>
    <p:sldId id="310" r:id="rId18"/>
    <p:sldId id="311" r:id="rId19"/>
    <p:sldId id="314" r:id="rId20"/>
    <p:sldId id="312" r:id="rId21"/>
    <p:sldId id="259" r:id="rId22"/>
    <p:sldId id="261" r:id="rId23"/>
    <p:sldId id="264" r:id="rId24"/>
    <p:sldId id="265" r:id="rId25"/>
    <p:sldId id="315" r:id="rId26"/>
    <p:sldId id="277" r:id="rId27"/>
    <p:sldId id="31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BAE8"/>
    <a:srgbClr val="595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F11BA6-8DEE-E20A-2001-612B1291266D}" v="6" dt="2022-01-20T16:47:03.909"/>
    <p1510:client id="{8CAB33D9-3616-B624-36FB-9D75A5E0AADD}" v="1" dt="2022-01-28T09:11:08.795"/>
    <p1510:client id="{A9439E29-1E1B-D14D-A2DC-5DAA330CC196}" v="231" dt="2022-01-20T17:05:33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D7E73-42B8-604A-BE7D-082314F52EBB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DDA2E-F55D-344F-B10A-8F0B82161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12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/>
              <a:t>ARIA Is a cloud platform, providing a range of services for RIs to offer their users. A one-stop shop for users to carry out and manage access proposals, websites, facilities and so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4646C-3776-1C4C-A20F-E971889ACC4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268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Pillars, cores, tenets. NOT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4646C-3776-1C4C-A20F-E971889ACC4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857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4646C-3776-1C4C-A20F-E971889ACC4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713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0A6AC-0C4F-014E-8045-A942A99D1D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18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9554B-A711-3749-94B6-96AA12CE1C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79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9554B-A711-3749-94B6-96AA12CE1C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84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What are some top level ARIA stats? Can we get all these Year on Year?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4646C-3776-1C4C-A20F-E971889ACC4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720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7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64CFA-17AB-2A45-ADA9-7FFE7C4EE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7BD71-2F52-F841-87CE-A2F23E2B8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F2282-CC9D-CE4F-AB50-5DADDB341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23292-8A1B-3E42-B69A-B078EE82A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AE813-0F40-A94D-9C2D-70FB6F36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543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582BE0-0236-894E-AEFA-9CEC7AD0AB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AB138C-7913-E249-A612-3AF4C4D98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F4710-85BD-B949-BB6A-D4C7CD11A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DBDA5-F6A9-AE4E-9B7F-83DE11A04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C1CDC-DC9F-8442-AD0E-D52C9CDD5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447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6DAE4-A6D5-DC42-A3A8-C82F5FB0B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26393-8F97-1F43-9554-23E720C5B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C3446-564A-2E48-A7FE-569D2CFA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CCBEA-21D1-004E-9D48-5A0429EE7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75EAE-292C-0346-9982-2BCC7540E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228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A6BF-E814-F74A-9F2A-0509299B3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54932-F1A2-2A48-9C00-A2C16ED07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3168C-3FAF-924A-8B0C-12D2F864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7D215-BC72-BC4A-A051-B8EE8E37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E56FC-83E7-CE4E-B002-1C7C8FAD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646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D668-910A-1D47-B606-77687A2A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336F9-2F45-5A43-9B73-245A74873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716CF-0C45-DF42-9AEA-2161BA33F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9F17F-A0F4-0347-869A-97370F3A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F4D6D-6788-B149-85BE-C3FBAA75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48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43D9B-AAA4-5D4A-AE9E-81F96298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A7A95-D9BF-F243-96B5-39BE995C0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59050-4731-4F4A-8602-4D8E7A3E7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7654A-D5CE-6644-B882-4DC73B8C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351DF-8983-D542-9B34-CFF67101E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6A955-EADC-864A-AF85-27022D567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056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D2A1-E09C-9D4B-885D-E104FE1B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8ADE4-DAE9-124F-AEF4-B03C3A07D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9E979-0F84-2E4F-ADE9-B77DA4E0F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935A4-7607-8442-83F5-C2C8F7639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CF5B71-CAEC-DF49-A3F3-69286D8483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ED555-B3BC-314F-80BB-CB26A5C72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8556A-4FF3-3F4E-8B1B-EBF407D0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DF7C02-1DA7-C74A-80CF-271E0887C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035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37123-4380-174A-AA8B-D22BE661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EAED7-AB41-6249-A0CB-8B320D6FA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33104-58A4-0F46-807E-1A6F01B95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BD3BB-53F1-B84B-911D-F5F81AC0D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209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B79147-16C6-444D-9A5B-1DBDF2FB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2D1DA7-3FD2-1D41-9091-5BCECF052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EFB78-AD9C-3244-8367-7E5064C35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467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40E4-CD74-8549-B0F0-3E9BC2DB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021AE-0A29-5044-AD22-E5F411438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9BF45-BB5B-A043-BB83-F247B1D0C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2921C5-0042-D642-B447-0446B1DE2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09CF6-8E2E-3847-ADF8-1835E084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96E61-6F69-6148-872C-C4C6231A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62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7607-C322-6241-A18A-C93277937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10E6B-7ECA-7048-937C-F62512128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7C642-068F-0741-814F-F3831DAB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FE470-4D2F-064C-BC7D-D0C3516F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C985D-C96C-6440-8E5A-F53584EE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457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3BD18-C51A-9244-8C11-8743AA00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B67792-975E-DB43-9AF1-BCE2AB174E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1C258-3381-0649-BC58-2E0E9406F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94E68-2BEE-4D40-A2A0-7C736D423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00A70-083E-544B-B804-29818EC11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969F9-682F-1E46-BD72-3865BD73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826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A9FF-515D-BB42-827E-F7D575EC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6B56C-361D-8F4E-B84B-D02EFD671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E9D7B-AFA9-354A-ACBB-1225CE80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5E74F-1988-024D-8B92-B3B784550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6A808-D8CF-1F48-8FF0-1D9386E7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98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806FCB-6AF3-E84B-BD08-7CB035A0FC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1AB17-93AA-264D-A2BB-7295620B9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9A455-7893-3145-944B-E13636D3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EF877-13F7-4943-AED1-65553B2FD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72F5A-2B90-0744-B91F-410A06A5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50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4DE80-CDB4-124E-8F6C-3E28EED18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7F734-9040-EF4E-A60E-E342B1F83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E772D-7773-E44F-AA94-7F5E14CF1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5633A-E04E-4A47-97C5-E29253A27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6A15F-ED1A-0B48-8F19-1A623C97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8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A79CD-A7E8-0748-90D6-7903AE736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81D35-7BEA-734D-B972-D7DADF3BD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A99C9-EA24-E549-B591-894331981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6BEDE-C884-6F44-A862-59B272FD6C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49A7B-CC0E-1247-9D68-D85DCDE4F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61B60-1207-204B-96E6-E39C1141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010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634BB-9BB7-2B43-8E6B-BDAC4BDA3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3A1B5-222C-414E-B9D0-D268AD5BD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05AC-5133-2444-A3AB-CAF1355F8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8E4FCC-E9CD-124C-8D37-34BF1EE91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56BDF-4D94-7E42-892E-53513AFA19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A9CBA-698A-5C4A-9B03-E30B4CE81E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2103FF-3942-5A4F-9CAD-32FB245F1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EA3D17-2842-2848-992C-53E1E8E62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31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4788-9DA0-C44E-BCA9-3ABF2AED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B0C98-4602-A14D-94BD-BFC7E5897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0B3899-7C7D-1443-A23F-0C7FD6B7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2210C-9ECB-C049-97CA-3D81CF04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76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AEAB08-43AA-2A4B-B671-58DFFD42C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A930F2-D81C-0B46-93B7-BD3B9B92D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092C4-A133-7742-94C5-33091667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76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820AE-D2D0-7341-951A-268F46095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E2AB3-CB0D-B64F-AD3A-79FF51D4D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90D1A-06A0-2240-813A-7303160F6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CFA2C-910E-E240-A1F9-23991C836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DFA49-CE67-7448-989C-C1C5B0216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F94EC-CF89-0449-A6E4-FE615643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368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66956-57BC-D44C-B2B4-4FF62CD9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787021-C3FB-724C-9C4B-BF0B7B1C11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ED71D-88A5-2444-8548-81B293BDB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10A0B-D18B-1243-92A6-9594A33CC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32ACF-6B4A-D742-B515-5AC6C05F9DD9}" type="datetimeFigureOut">
              <a:rPr lang="en-GB" smtClean="0"/>
              <a:t>28/01/2022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7394F-3DF5-5D4B-921B-1216C9CA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BB471-0ED9-DB4D-BA22-D3FE746C5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FBC52C-2B29-6445-9974-803957AAA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34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1470E95-32D2-C147-B30E-14F853EEA7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9270" y="150908"/>
            <a:ext cx="11936895" cy="656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8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769DF73-F2DA-0042-B58A-0BA476B07B3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2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27.tiff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6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B3006D-91EB-EA45-AC90-5270B396E0C9}"/>
              </a:ext>
            </a:extLst>
          </p:cNvPr>
          <p:cNvSpPr txBox="1"/>
          <p:nvPr/>
        </p:nvSpPr>
        <p:spPr>
          <a:xfrm>
            <a:off x="8455231" y="34319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74B07-182C-1F4E-93E8-E08FEDE17979}"/>
              </a:ext>
            </a:extLst>
          </p:cNvPr>
          <p:cNvSpPr txBox="1"/>
          <p:nvPr/>
        </p:nvSpPr>
        <p:spPr>
          <a:xfrm>
            <a:off x="0" y="2480441"/>
            <a:ext cx="6001407" cy="3231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800">
              <a:solidFill>
                <a:srgbClr val="595A5C"/>
              </a:solidFill>
              <a:latin typeface="Helvetica" pitchFamily="2" charset="0"/>
            </a:endParaRPr>
          </a:p>
          <a:p>
            <a:r>
              <a:rPr lang="en-GB" sz="2800">
                <a:solidFill>
                  <a:srgbClr val="595A5C"/>
                </a:solidFill>
                <a:latin typeface="Helvetica" pitchFamily="2" charset="0"/>
              </a:rPr>
              <a:t>STRUBI Facilities Talks</a:t>
            </a:r>
          </a:p>
          <a:p>
            <a:r>
              <a:rPr lang="en-GB" sz="2000">
                <a:solidFill>
                  <a:srgbClr val="595A5C"/>
                </a:solidFill>
                <a:latin typeface="Helvetica" pitchFamily="2" charset="0"/>
              </a:rPr>
              <a:t>27/01/21</a:t>
            </a:r>
          </a:p>
          <a:p>
            <a:endParaRPr lang="en-GB" sz="2000">
              <a:solidFill>
                <a:srgbClr val="595A5C"/>
              </a:solidFill>
              <a:latin typeface="Helvetica" pitchFamily="2" charset="0"/>
            </a:endParaRPr>
          </a:p>
          <a:p>
            <a:endParaRPr lang="en-GB" sz="2000">
              <a:solidFill>
                <a:srgbClr val="595A5C"/>
              </a:solidFill>
              <a:latin typeface="Helvetica" pitchFamily="2" charset="0"/>
            </a:endParaRPr>
          </a:p>
          <a:p>
            <a:endParaRPr lang="en-GB" sz="2000">
              <a:solidFill>
                <a:srgbClr val="595A5C"/>
              </a:solidFill>
              <a:latin typeface="Helvetica" pitchFamily="2" charset="0"/>
            </a:endParaRPr>
          </a:p>
          <a:p>
            <a:r>
              <a:rPr lang="en-GB" sz="2800">
                <a:solidFill>
                  <a:srgbClr val="595A5C"/>
                </a:solidFill>
                <a:latin typeface="Helvetica" pitchFamily="2" charset="0"/>
              </a:rPr>
              <a:t>Instruct-ERIC</a:t>
            </a:r>
          </a:p>
          <a:p>
            <a:r>
              <a:rPr lang="en-GB" sz="2000">
                <a:solidFill>
                  <a:srgbClr val="595A5C"/>
                </a:solidFill>
                <a:latin typeface="Helvetica" pitchFamily="2" charset="0"/>
              </a:rPr>
              <a:t>Claudia Alen Amaro</a:t>
            </a:r>
          </a:p>
          <a:p>
            <a:r>
              <a:rPr lang="en-GB" sz="2000">
                <a:solidFill>
                  <a:srgbClr val="595A5C"/>
                </a:solidFill>
                <a:latin typeface="Helvetica" pitchFamily="2" charset="0"/>
              </a:rPr>
              <a:t>Marcus Povey</a:t>
            </a:r>
          </a:p>
        </p:txBody>
      </p:sp>
    </p:spTree>
    <p:extLst>
      <p:ext uri="{BB962C8B-B14F-4D97-AF65-F5344CB8AC3E}">
        <p14:creationId xmlns:p14="http://schemas.microsoft.com/office/powerpoint/2010/main" val="183811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F01BB6-1216-234E-BAAC-FF6D027D9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17700"/>
            <a:ext cx="4191000" cy="302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7CEE66-B084-E449-8628-8C8DC9328D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3851" r="4973" b="10728"/>
          <a:stretch/>
        </p:blipFill>
        <p:spPr>
          <a:xfrm>
            <a:off x="5257799" y="1727800"/>
            <a:ext cx="6096001" cy="3402399"/>
          </a:xfrm>
          <a:prstGeom prst="rect">
            <a:avLst/>
          </a:prstGeom>
        </p:spPr>
      </p:pic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B004F2E9-26C4-3A4B-A753-4FFAA7717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691F4A-1CF9-B74F-BFDB-6C1F0BF9D821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Automated Peer Review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7896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115D20B-7115-8B4A-A78C-2D447B456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2" r="1"/>
          <a:stretch/>
        </p:blipFill>
        <p:spPr>
          <a:xfrm>
            <a:off x="2090056" y="1808163"/>
            <a:ext cx="8050893" cy="3835400"/>
          </a:xfrm>
        </p:spPr>
      </p:pic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DFFF34DB-5B9A-3E41-9093-262AD3BEB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B728FF-1048-7240-98F0-6DC7813A7768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Integrated Messaging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98025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3D1D1-3E5E-5647-AEDF-8F8AA31AE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618"/>
            <a:ext cx="4782015" cy="4902345"/>
          </a:xfrm>
        </p:spPr>
        <p:txBody>
          <a:bodyPr/>
          <a:lstStyle/>
          <a:p>
            <a:r>
              <a:rPr lang="en-US"/>
              <a:t>Power to configure all aspects of access management:</a:t>
            </a:r>
          </a:p>
          <a:p>
            <a:pPr lvl="1"/>
            <a:r>
              <a:rPr lang="en-US"/>
              <a:t>Moderator &amp; Reviewer Lists</a:t>
            </a:r>
          </a:p>
          <a:p>
            <a:pPr lvl="1"/>
            <a:r>
              <a:rPr lang="en-US"/>
              <a:t>Participating countries</a:t>
            </a:r>
          </a:p>
          <a:p>
            <a:pPr lvl="1"/>
            <a:r>
              <a:rPr lang="en-US"/>
              <a:t>Access administrators</a:t>
            </a:r>
          </a:p>
          <a:p>
            <a:pPr lvl="1"/>
            <a:r>
              <a:rPr lang="en-US"/>
              <a:t>Submission forms</a:t>
            </a:r>
          </a:p>
          <a:p>
            <a:pPr lvl="1"/>
            <a:r>
              <a:rPr lang="en-US"/>
              <a:t>Email templates and content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3237B-AC95-5F48-A2A6-E3668E6DB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"/>
          <a:stretch/>
        </p:blipFill>
        <p:spPr>
          <a:xfrm>
            <a:off x="6096000" y="1711724"/>
            <a:ext cx="5628416" cy="4028131"/>
          </a:xfrm>
          <a:prstGeom prst="rect">
            <a:avLst/>
          </a:prstGeom>
        </p:spPr>
      </p:pic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199556-2A1A-1040-B3BC-D20ADC634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FE1682-57F5-CB4F-BA28-31E2BED0CF92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Autonomous Management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40917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B7AD5-87D3-FC4E-A81C-6BF7298A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618"/>
            <a:ext cx="5257800" cy="4902345"/>
          </a:xfrm>
        </p:spPr>
        <p:txBody>
          <a:bodyPr/>
          <a:lstStyle/>
          <a:p>
            <a:r>
              <a:rPr lang="en-US"/>
              <a:t>Access to a huge number of reporting tools and metrics</a:t>
            </a:r>
          </a:p>
          <a:p>
            <a:r>
              <a:rPr lang="en-US"/>
              <a:t>Pre-defined templates and outputs </a:t>
            </a:r>
          </a:p>
          <a:p>
            <a:r>
              <a:rPr lang="en-US"/>
              <a:t>Custom reporting with customizable criteria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D6B97-04E1-814B-B905-A488A5BD5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221" y="1801741"/>
            <a:ext cx="4687579" cy="3848097"/>
          </a:xfrm>
          <a:prstGeom prst="rect">
            <a:avLst/>
          </a:prstGeom>
        </p:spPr>
      </p:pic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3E823E78-616E-3A4C-8E50-414B036AD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46A909-A6CA-054A-8AC6-E28FAE560E56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Reporting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9896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1A8798-5491-D34F-B563-3936A6729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889" y="1013874"/>
            <a:ext cx="10007683" cy="4971320"/>
          </a:xfrm>
          <a:prstGeom prst="rect">
            <a:avLst/>
          </a:prstGeom>
        </p:spPr>
      </p:pic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8B671AC3-C5C5-AD4D-B3BA-C5C173812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C1799E-93AB-A845-A273-40C7FAF311F9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Submission Statistics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8841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4F3EB-A4D7-A147-9914-17668C77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creen Recording 2020-02-21 at 10.57.39" descr="Screen Recording 2020-02-21 at 10.57.39">
            <a:hlinkClick r:id="" action="ppaction://media"/>
            <a:extLst>
              <a:ext uri="{FF2B5EF4-FFF2-40B4-BE49-F238E27FC236}">
                <a16:creationId xmlns:a16="http://schemas.microsoft.com/office/drawing/2014/main" id="{8345BA96-0F8D-8441-8D80-5D1DB015BA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47.08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939" y="1274618"/>
            <a:ext cx="11328122" cy="4737751"/>
          </a:xfrm>
          <a:prstGeom prst="rect">
            <a:avLst/>
          </a:prstGeom>
        </p:spPr>
      </p:pic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B0127CFF-CC4B-DD49-8E75-0FA32ACCE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CC5760-8EA2-794B-8DDF-06B87B30EC64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Generating Reports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950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BE68E-D757-A24A-BD44-2E7B37F0E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External access approved through peer review</a:t>
            </a:r>
          </a:p>
          <a:p>
            <a:pPr>
              <a:lnSpc>
                <a:spcPct val="100000"/>
              </a:lnSpc>
            </a:pPr>
            <a:r>
              <a:rPr lang="en-US"/>
              <a:t>Assign multiple sessions against a single visit</a:t>
            </a:r>
          </a:p>
          <a:p>
            <a:pPr>
              <a:lnSpc>
                <a:spcPct val="100000"/>
              </a:lnSpc>
            </a:pPr>
            <a:r>
              <a:rPr lang="en-US"/>
              <a:t>Report units of access for each session</a:t>
            </a:r>
          </a:p>
          <a:p>
            <a:pPr>
              <a:lnSpc>
                <a:spcPct val="100000"/>
              </a:lnSpc>
            </a:pPr>
            <a:r>
              <a:rPr lang="en-US"/>
              <a:t>Checkpointed workflows for access sessions</a:t>
            </a:r>
          </a:p>
          <a:p>
            <a:pPr>
              <a:lnSpc>
                <a:spcPct val="100000"/>
              </a:lnSpc>
            </a:pPr>
            <a:r>
              <a:rPr lang="en-US"/>
              <a:t>Integrated scheduling system for physical visits</a:t>
            </a:r>
          </a:p>
        </p:txBody>
      </p:sp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E7A9233-9504-8141-8531-0D49A8C3A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06E54B-4A7C-EC41-BFD2-648377E83BF7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External Access Management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60329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80B76-7330-D240-ABE0-A984B3AD4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618"/>
            <a:ext cx="4964692" cy="4902345"/>
          </a:xfrm>
        </p:spPr>
        <p:txBody>
          <a:bodyPr/>
          <a:lstStyle/>
          <a:p>
            <a:r>
              <a:rPr lang="en-US"/>
              <a:t>Can be done through normal access procedures</a:t>
            </a:r>
          </a:p>
          <a:p>
            <a:r>
              <a:rPr lang="en-US"/>
              <a:t>Direct access to scheduling through booking calendar</a:t>
            </a:r>
          </a:p>
          <a:p>
            <a:r>
              <a:rPr lang="en-US"/>
              <a:t>Machine training status management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3C557-2AE9-EC4C-9E27-DF010DE824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9" t="14234" r="42737" b="27748"/>
          <a:stretch/>
        </p:blipFill>
        <p:spPr>
          <a:xfrm>
            <a:off x="6389108" y="1274618"/>
            <a:ext cx="4964692" cy="3408593"/>
          </a:xfrm>
          <a:prstGeom prst="rect">
            <a:avLst/>
          </a:prstGeom>
        </p:spPr>
      </p:pic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7C9F678F-D5B2-4443-9614-F727E5861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54053F-7F90-1E4D-95AE-C26BB273E1E7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Internal Access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0371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3B362-F259-D241-8F43-4924832B9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618"/>
            <a:ext cx="4739640" cy="4902345"/>
          </a:xfrm>
        </p:spPr>
        <p:txBody>
          <a:bodyPr>
            <a:normAutofit/>
          </a:bodyPr>
          <a:lstStyle/>
          <a:p>
            <a:r>
              <a:rPr lang="en-US"/>
              <a:t>Single unified management for remote/physical access</a:t>
            </a:r>
          </a:p>
          <a:p>
            <a:r>
              <a:rPr lang="en-US"/>
              <a:t>Integrated notebook for sessions (message thread)</a:t>
            </a:r>
          </a:p>
          <a:p>
            <a:r>
              <a:rPr lang="en-US"/>
              <a:t>Checkpoint-initiated scheduling</a:t>
            </a:r>
          </a:p>
          <a:p>
            <a:r>
              <a:rPr lang="en-US" err="1"/>
              <a:t>Customisable</a:t>
            </a:r>
            <a:r>
              <a:rPr lang="en-US"/>
              <a:t> checkpoints</a:t>
            </a:r>
          </a:p>
          <a:p>
            <a:r>
              <a:rPr lang="en-US"/>
              <a:t>Per-session feedback (facility configurable)</a:t>
            </a:r>
          </a:p>
          <a:p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42A133-8734-B245-99A2-3F1BC4AEE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763" y="2292255"/>
            <a:ext cx="6096001" cy="2273489"/>
          </a:xfrm>
          <a:prstGeom prst="rect">
            <a:avLst/>
          </a:prstGeom>
        </p:spPr>
      </p:pic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D7641085-4253-8A46-96C1-ACBABA937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18965B-AA7E-7949-A4AC-676372F7AE8E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New Unified Access Workflow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56809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8DD34-CB58-174C-A54F-E24CF0F15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618"/>
            <a:ext cx="4617720" cy="4902345"/>
          </a:xfrm>
        </p:spPr>
        <p:txBody>
          <a:bodyPr/>
          <a:lstStyle/>
          <a:p>
            <a:r>
              <a:rPr lang="en-US"/>
              <a:t>External and internal access handled through the same unified workflow</a:t>
            </a:r>
          </a:p>
          <a:p>
            <a:r>
              <a:rPr lang="en-US"/>
              <a:t>Multiple sessions per visit/experiment</a:t>
            </a:r>
          </a:p>
          <a:p>
            <a:r>
              <a:rPr lang="en-US"/>
              <a:t>Integrated cost tracking and consumable logs</a:t>
            </a:r>
          </a:p>
          <a:p>
            <a:r>
              <a:rPr lang="en-US"/>
              <a:t>All optional features that can be enabled per-machine</a:t>
            </a: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243783D-44D8-7C4A-BC3F-CC0C6CF6C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319" y="1820141"/>
            <a:ext cx="6056880" cy="3217718"/>
          </a:xfrm>
          <a:prstGeom prst="rect">
            <a:avLst/>
          </a:prstGeom>
        </p:spPr>
      </p:pic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B4054681-926A-1D4A-99EB-2A9BC8791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76142B-4D80-584B-A7CD-883749954E6A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Unified Access Workflow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76844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B3006D-91EB-EA45-AC90-5270B396E0C9}"/>
              </a:ext>
            </a:extLst>
          </p:cNvPr>
          <p:cNvSpPr txBox="1"/>
          <p:nvPr/>
        </p:nvSpPr>
        <p:spPr>
          <a:xfrm>
            <a:off x="8455231" y="34319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688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8413CD-4150-47A6-9BFF-7B3BD54D56F2}"/>
              </a:ext>
            </a:extLst>
          </p:cNvPr>
          <p:cNvSpPr/>
          <p:nvPr/>
        </p:nvSpPr>
        <p:spPr>
          <a:xfrm>
            <a:off x="-1980" y="5970318"/>
            <a:ext cx="12191999" cy="885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ABBB7-DB88-0342-B632-7076D4792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20" y="1481512"/>
            <a:ext cx="10220960" cy="5376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30F87-FA94-7B4D-8810-B8A3D0AC4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320" y="-1138"/>
            <a:ext cx="2032000" cy="12319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D785558-20D5-6A4D-8535-7F590CD42A37}"/>
              </a:ext>
            </a:extLst>
          </p:cNvPr>
          <p:cNvSpPr/>
          <p:nvPr/>
        </p:nvSpPr>
        <p:spPr>
          <a:xfrm>
            <a:off x="8442960" y="1481512"/>
            <a:ext cx="690880" cy="5606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8208E4-1B61-7945-BC35-ACCD9F40F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6370" y="1387186"/>
            <a:ext cx="1231900" cy="7493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28E47DE-13FF-1D40-8CB4-EB7F8AA5F819}"/>
              </a:ext>
            </a:extLst>
          </p:cNvPr>
          <p:cNvSpPr/>
          <p:nvPr/>
        </p:nvSpPr>
        <p:spPr>
          <a:xfrm>
            <a:off x="7569200" y="2252402"/>
            <a:ext cx="690880" cy="5606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7064CC60-77C5-904A-91C7-E57B80309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12369C-F176-9A4B-B85B-89FABFA63BD8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ARIA Help Guides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8656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81101B-C9BB-D149-83AE-099C90C7A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0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ARIA is a single-point platform, a hub for a variety of users to conduct a variety of activities</a:t>
            </a:r>
          </a:p>
          <a:p>
            <a:pPr fontAlgn="base"/>
            <a:endParaRPr lang="en-US" sz="20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base"/>
            <a:r>
              <a:rPr lang="en-US" sz="20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Streamlines the proposal submission process – a key part of RI management</a:t>
            </a:r>
          </a:p>
          <a:p>
            <a:pPr fontAlgn="base"/>
            <a:endParaRPr lang="en-US" sz="20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base"/>
            <a:r>
              <a:rPr lang="en-US" sz="20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addition to Instruct, it is used by a number of RIs and EU projects</a:t>
            </a:r>
          </a:p>
          <a:p>
            <a:pPr fontAlgn="base"/>
            <a:endParaRPr lang="en-US" sz="20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base"/>
            <a:r>
              <a:rPr lang="en-US" sz="20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an ever-increasing presence within the research community, and has the potential to raise Instruct’s profile even further as a result</a:t>
            </a:r>
          </a:p>
          <a:p>
            <a:pPr marL="0" indent="0">
              <a:buNone/>
            </a:pPr>
            <a:endParaRPr lang="en-GB" sz="20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3DA674E3-AFE6-AB40-95A2-A061E1A1D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3E39EE-5B41-FD4B-963D-D81B605AFEE9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ARIA: An Overview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06845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D33805-B9DB-F545-8B62-39BB1A52F9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8928" t="19303" r="10112" b="14640"/>
          <a:stretch/>
        </p:blipFill>
        <p:spPr>
          <a:xfrm rot="20639593">
            <a:off x="3722192" y="1646968"/>
            <a:ext cx="8508868" cy="44516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7B2850-9CB5-0749-A30D-F8DD134900B1}"/>
              </a:ext>
            </a:extLst>
          </p:cNvPr>
          <p:cNvSpPr/>
          <p:nvPr/>
        </p:nvSpPr>
        <p:spPr>
          <a:xfrm>
            <a:off x="324189" y="1688651"/>
            <a:ext cx="7976663" cy="6979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rgbClr val="FF141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To stay informed of the latest opportunities and open calls from Instruct, register for an ARIA account at: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A2E4C-18E9-3141-8ABB-7553D0C60816}"/>
              </a:ext>
            </a:extLst>
          </p:cNvPr>
          <p:cNvSpPr txBox="1"/>
          <p:nvPr/>
        </p:nvSpPr>
        <p:spPr>
          <a:xfrm>
            <a:off x="324190" y="2400410"/>
            <a:ext cx="4575291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400" b="1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instruct-eric.org/register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BEAC8D-017B-9144-8468-D6446C268FA5}"/>
              </a:ext>
            </a:extLst>
          </p:cNvPr>
          <p:cNvSpPr/>
          <p:nvPr/>
        </p:nvSpPr>
        <p:spPr>
          <a:xfrm>
            <a:off x="324191" y="314534"/>
            <a:ext cx="7228516" cy="678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For more information about funded research opportunities, visit the Instruct-ERIC website.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E2F969-81E2-F548-BBBE-5CEB4FC034AD}"/>
              </a:ext>
            </a:extLst>
          </p:cNvPr>
          <p:cNvSpPr/>
          <p:nvPr/>
        </p:nvSpPr>
        <p:spPr>
          <a:xfrm>
            <a:off x="324190" y="990394"/>
            <a:ext cx="3005951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GB" sz="2400" b="1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instruct-eric.org</a:t>
            </a:r>
            <a:endParaRPr lang="en-GB" sz="2400" b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620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08F07-6197-C944-B53E-1E4286864C11}"/>
              </a:ext>
            </a:extLst>
          </p:cNvPr>
          <p:cNvSpPr/>
          <p:nvPr/>
        </p:nvSpPr>
        <p:spPr>
          <a:xfrm>
            <a:off x="293087" y="1328575"/>
            <a:ext cx="5954536" cy="66567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Instruct-ERIC is the single point of access to technology and expertise for structural biology research.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33319C-374F-5A47-B216-64F00CBD7FCE}"/>
              </a:ext>
            </a:extLst>
          </p:cNvPr>
          <p:cNvSpPr/>
          <p:nvPr/>
        </p:nvSpPr>
        <p:spPr>
          <a:xfrm>
            <a:off x="293087" y="2343307"/>
            <a:ext cx="5954536" cy="73866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spcBef>
                <a:spcPts val="0"/>
              </a:spcBef>
            </a:pP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Instruct has 15 Members that each pay an annual subscription to allow their scientists to access the range of services that are available through Instruct.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F70496D-954C-8347-899C-E7B108F7C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9829" y="4258218"/>
            <a:ext cx="648000" cy="4320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FB06FE7-6146-2B47-8C66-4065AE12C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522" y="3320244"/>
            <a:ext cx="648000" cy="432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32C5718-0070-7C46-9546-97D9E2E052F2}"/>
              </a:ext>
            </a:extLst>
          </p:cNvPr>
          <p:cNvSpPr txBox="1"/>
          <p:nvPr/>
        </p:nvSpPr>
        <p:spPr>
          <a:xfrm>
            <a:off x="728095" y="3797421"/>
            <a:ext cx="691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Belgium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7FE553-BE32-B241-BFD3-459E1D1DB788}"/>
              </a:ext>
            </a:extLst>
          </p:cNvPr>
          <p:cNvSpPr txBox="1"/>
          <p:nvPr/>
        </p:nvSpPr>
        <p:spPr>
          <a:xfrm>
            <a:off x="1959824" y="4728206"/>
            <a:ext cx="45050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Italy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F39C8AC-7D71-C747-855B-15E012FD6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46207" y="4258218"/>
            <a:ext cx="648406" cy="432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5876A50-0C14-2D4D-8514-2E84916EB6B3}"/>
              </a:ext>
            </a:extLst>
          </p:cNvPr>
          <p:cNvSpPr txBox="1"/>
          <p:nvPr/>
        </p:nvSpPr>
        <p:spPr>
          <a:xfrm>
            <a:off x="5095707" y="4773645"/>
            <a:ext cx="95167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Netherlands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6D1BF0FD-10B7-9B40-B81E-6E4ED591E3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95812" y="3320244"/>
            <a:ext cx="648408" cy="432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B830800-1639-0745-ACE7-4A399EE6DBB6}"/>
              </a:ext>
            </a:extLst>
          </p:cNvPr>
          <p:cNvSpPr txBox="1"/>
          <p:nvPr/>
        </p:nvSpPr>
        <p:spPr>
          <a:xfrm>
            <a:off x="1661751" y="3797421"/>
            <a:ext cx="1120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Czech Republic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4EE5B66-E5B1-4D48-B800-67A0C46B88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99872" y="4258218"/>
            <a:ext cx="648000" cy="432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8DF0FB6-69E2-9B4D-8843-0065E90CE0B0}"/>
              </a:ext>
            </a:extLst>
          </p:cNvPr>
          <p:cNvSpPr txBox="1"/>
          <p:nvPr/>
        </p:nvSpPr>
        <p:spPr>
          <a:xfrm>
            <a:off x="3026272" y="4728206"/>
            <a:ext cx="550343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Latvia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A0A1EB3-63D2-7F44-A829-ADD8E0C682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09524" y="3320244"/>
            <a:ext cx="648000" cy="432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F1D2E8A-1FDD-9F47-BA67-F0AD89723B78}"/>
              </a:ext>
            </a:extLst>
          </p:cNvPr>
          <p:cNvSpPr txBox="1"/>
          <p:nvPr/>
        </p:nvSpPr>
        <p:spPr>
          <a:xfrm>
            <a:off x="4115978" y="3797421"/>
            <a:ext cx="639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Finland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D49340B-09DD-B049-B16D-0F2A9A2BA6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54498" y="5172824"/>
            <a:ext cx="610838" cy="4320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B32DDEA-61ED-6343-983B-DAC3A4267975}"/>
              </a:ext>
            </a:extLst>
          </p:cNvPr>
          <p:cNvSpPr txBox="1"/>
          <p:nvPr/>
        </p:nvSpPr>
        <p:spPr>
          <a:xfrm>
            <a:off x="2198484" y="5688251"/>
            <a:ext cx="69147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Slovakia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9A8E8C68-829B-8F41-BB0B-D11697028D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46207" y="3320244"/>
            <a:ext cx="647999" cy="432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6BB7201-D849-D54A-973B-07A4B6DEDAF9}"/>
              </a:ext>
            </a:extLst>
          </p:cNvPr>
          <p:cNvSpPr txBox="1"/>
          <p:nvPr/>
        </p:nvSpPr>
        <p:spPr>
          <a:xfrm>
            <a:off x="5261282" y="3790232"/>
            <a:ext cx="601509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France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08D3A13-B2B1-334E-BA21-9676AB7895D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714029" y="5172824"/>
            <a:ext cx="647423" cy="432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0027F21-F096-3E49-8E89-8525CB4A0AC3}"/>
              </a:ext>
            </a:extLst>
          </p:cNvPr>
          <p:cNvSpPr txBox="1"/>
          <p:nvPr/>
        </p:nvSpPr>
        <p:spPr>
          <a:xfrm>
            <a:off x="3762179" y="5688251"/>
            <a:ext cx="524503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Spain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E2135E3A-C523-3648-9670-A26C5F8559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1109" y="4258218"/>
            <a:ext cx="617031" cy="43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1523D38-7DDD-EA49-94B8-AFC3CF9288AC}"/>
              </a:ext>
            </a:extLst>
          </p:cNvPr>
          <p:cNvSpPr txBox="1"/>
          <p:nvPr/>
        </p:nvSpPr>
        <p:spPr>
          <a:xfrm>
            <a:off x="821927" y="4728206"/>
            <a:ext cx="51975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Israel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2F68D-9904-8941-930A-4D76D574847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210146" y="5172824"/>
            <a:ext cx="727579" cy="432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3C8437F-6C1A-6343-9C2B-1076DFB43C6F}"/>
              </a:ext>
            </a:extLst>
          </p:cNvPr>
          <p:cNvSpPr txBox="1"/>
          <p:nvPr/>
        </p:nvSpPr>
        <p:spPr>
          <a:xfrm>
            <a:off x="5391834" y="5688251"/>
            <a:ext cx="364202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UK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00DC7D1-FBD6-164C-8FBF-F8F662373FE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57806" y="5172824"/>
            <a:ext cx="647999" cy="4320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63032DE-C6D3-0B49-BD0C-B1E97503F089}"/>
              </a:ext>
            </a:extLst>
          </p:cNvPr>
          <p:cNvSpPr txBox="1"/>
          <p:nvPr/>
        </p:nvSpPr>
        <p:spPr>
          <a:xfrm>
            <a:off x="726578" y="5688251"/>
            <a:ext cx="70609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Portugal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7FBA55-AA68-4647-8D1E-0DD7B0B6BF2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921463" y="3377280"/>
            <a:ext cx="817937" cy="346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8FB0C42-B838-B141-A455-3CE885442877}"/>
              </a:ext>
            </a:extLst>
          </p:cNvPr>
          <p:cNvSpPr txBox="1"/>
          <p:nvPr/>
        </p:nvSpPr>
        <p:spPr>
          <a:xfrm>
            <a:off x="3031055" y="3797421"/>
            <a:ext cx="538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EMBL</a:t>
            </a:r>
          </a:p>
        </p:txBody>
      </p:sp>
      <p:pic>
        <p:nvPicPr>
          <p:cNvPr id="26" name="Picture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F4CE46-7EFE-1E45-8C2B-F2B06BC375F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103548" y="4254493"/>
            <a:ext cx="648000" cy="4320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63A80C8-EF8B-6D46-A9CA-9E8397852EA6}"/>
              </a:ext>
            </a:extLst>
          </p:cNvPr>
          <p:cNvSpPr txBox="1"/>
          <p:nvPr/>
        </p:nvSpPr>
        <p:spPr>
          <a:xfrm>
            <a:off x="4024431" y="4728206"/>
            <a:ext cx="758542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rgbClr val="00B2A9"/>
                </a:solidFill>
                <a:latin typeface="+mj-lt"/>
                <a:ea typeface="Roboto" panose="02000000000000000000" pitchFamily="2" charset="0"/>
              </a:rPr>
              <a:t>Lithuania</a:t>
            </a:r>
          </a:p>
        </p:txBody>
      </p:sp>
      <p:pic>
        <p:nvPicPr>
          <p:cNvPr id="51" name="Picture 4" descr="Icon&#10;&#10;Description automatically generated">
            <a:extLst>
              <a:ext uri="{FF2B5EF4-FFF2-40B4-BE49-F238E27FC236}">
                <a16:creationId xmlns:a16="http://schemas.microsoft.com/office/drawing/2014/main" id="{81262085-6F39-FA43-9819-12998DEC583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F5A15576-5ABE-D14B-B5A1-667AA7CB0581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What is Instruct-ERIC?</a:t>
            </a: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</a:rPr>
              <a:t>    Members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1E40D4E-8A07-D347-B1AA-2545E1A0223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373726" y="203019"/>
            <a:ext cx="5762231" cy="57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5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08F07-6197-C944-B53E-1E4286864C11}"/>
              </a:ext>
            </a:extLst>
          </p:cNvPr>
          <p:cNvSpPr/>
          <p:nvPr/>
        </p:nvSpPr>
        <p:spPr>
          <a:xfrm>
            <a:off x="278098" y="1466121"/>
            <a:ext cx="8146374" cy="66567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Instruct-ERIC is the single point of access to technology and expertise for structural biology research.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A99787-0E95-A940-9444-3290B2973366}"/>
              </a:ext>
            </a:extLst>
          </p:cNvPr>
          <p:cNvSpPr/>
          <p:nvPr/>
        </p:nvSpPr>
        <p:spPr>
          <a:xfrm>
            <a:off x="278098" y="2201248"/>
            <a:ext cx="5637242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</a:pP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The Instruct consortium comprises </a:t>
            </a:r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eleven Instruct Centres </a:t>
            </a: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that offer access to </a:t>
            </a:r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26 facilities </a:t>
            </a: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across Europe.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9CB124-D471-1246-AA3A-0A886C43933D}"/>
              </a:ext>
            </a:extLst>
          </p:cNvPr>
          <p:cNvSpPr txBox="1"/>
          <p:nvPr/>
        </p:nvSpPr>
        <p:spPr>
          <a:xfrm>
            <a:off x="278098" y="2786023"/>
            <a:ext cx="6122702" cy="329814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BE	Nanobodies4Instruct, </a:t>
            </a:r>
            <a:r>
              <a:rPr lang="en-GB" sz="1200" err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Robotein</a:t>
            </a: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CZ	BIOCEV, CEITEC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EMBL	EMBL Grenoble, EMBL Hamburg, EMBL Heidelberg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ES	Instruct Image Processing Centre I2PC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FI	University of Eastern Finland, University of Helsinki, 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University of Oulu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FR1	IGBMC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FR2	IBS-ISBG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IL	Centre for Bioinformatics Tel Aviv, ISPC (WIS) Israel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IT	CERM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NL	</a:t>
            </a:r>
            <a:r>
              <a:rPr lang="en-GB" sz="1200" err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Bijvoet</a:t>
            </a: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Centre, </a:t>
            </a:r>
            <a:r>
              <a:rPr lang="en-GB" sz="1200" err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NeCEN</a:t>
            </a: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NKI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Centre UK	Astbury, Diamond, Molecular Biophysics Suite, 			Oxford Mass Spec, Oxford Particle Imaging, Harwell, 		STRUBI</a:t>
            </a:r>
          </a:p>
        </p:txBody>
      </p:sp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C8EBF137-8051-1F45-9690-A2D8A9C32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28B814-ECE2-B646-A6AF-AF981C6680B9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What is Instruct-ERIC?    Centres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809E9BE-98C6-2646-A9CE-083DD687A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91386"/>
            <a:ext cx="5792397" cy="579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39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C8EBF137-8051-1F45-9690-A2D8A9C32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28B814-ECE2-B646-A6AF-AF981C6680B9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Instruct-ERIC Catalogue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6438C53C-5ADC-4246-9BBA-33F32C971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37" b="5965"/>
          <a:stretch/>
        </p:blipFill>
        <p:spPr>
          <a:xfrm>
            <a:off x="90168" y="1061488"/>
            <a:ext cx="7885008" cy="50146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BB7920-AC12-D14D-B63E-BA552FAF7F9A}"/>
              </a:ext>
            </a:extLst>
          </p:cNvPr>
          <p:cNvCxnSpPr/>
          <p:nvPr/>
        </p:nvCxnSpPr>
        <p:spPr>
          <a:xfrm>
            <a:off x="6756400" y="1300480"/>
            <a:ext cx="1661160" cy="0"/>
          </a:xfrm>
          <a:prstGeom prst="line">
            <a:avLst/>
          </a:prstGeom>
          <a:ln w="28575">
            <a:solidFill>
              <a:srgbClr val="50BA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E61018-A89D-0B47-B153-7E3290EE7AB5}"/>
              </a:ext>
            </a:extLst>
          </p:cNvPr>
          <p:cNvCxnSpPr>
            <a:cxnSpLocks/>
          </p:cNvCxnSpPr>
          <p:nvPr/>
        </p:nvCxnSpPr>
        <p:spPr>
          <a:xfrm>
            <a:off x="8417560" y="1300480"/>
            <a:ext cx="0" cy="1559560"/>
          </a:xfrm>
          <a:prstGeom prst="line">
            <a:avLst/>
          </a:prstGeom>
          <a:ln w="28575">
            <a:solidFill>
              <a:srgbClr val="50BA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E938CC-9D28-B542-861C-05D5E21F7422}"/>
              </a:ext>
            </a:extLst>
          </p:cNvPr>
          <p:cNvCxnSpPr>
            <a:cxnSpLocks/>
          </p:cNvCxnSpPr>
          <p:nvPr/>
        </p:nvCxnSpPr>
        <p:spPr>
          <a:xfrm>
            <a:off x="8417560" y="2860040"/>
            <a:ext cx="0" cy="792480"/>
          </a:xfrm>
          <a:prstGeom prst="line">
            <a:avLst/>
          </a:prstGeom>
          <a:ln w="28575">
            <a:solidFill>
              <a:srgbClr val="50BA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620ECE-865F-7C49-91D8-301C43612E23}"/>
              </a:ext>
            </a:extLst>
          </p:cNvPr>
          <p:cNvCxnSpPr>
            <a:cxnSpLocks/>
          </p:cNvCxnSpPr>
          <p:nvPr/>
        </p:nvCxnSpPr>
        <p:spPr>
          <a:xfrm flipH="1">
            <a:off x="7198360" y="3652520"/>
            <a:ext cx="1219200" cy="0"/>
          </a:xfrm>
          <a:prstGeom prst="line">
            <a:avLst/>
          </a:prstGeom>
          <a:ln w="28575">
            <a:solidFill>
              <a:srgbClr val="50BA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0D8D46E9-5A78-FF4E-94F0-06C67A385B17}"/>
              </a:ext>
            </a:extLst>
          </p:cNvPr>
          <p:cNvSpPr/>
          <p:nvPr/>
        </p:nvSpPr>
        <p:spPr>
          <a:xfrm flipV="1">
            <a:off x="8893565" y="2439679"/>
            <a:ext cx="133749" cy="133749"/>
          </a:xfrm>
          <a:prstGeom prst="ellipse">
            <a:avLst/>
          </a:prstGeom>
          <a:solidFill>
            <a:schemeClr val="bg1"/>
          </a:solidFill>
          <a:ln w="28575">
            <a:solidFill>
              <a:srgbClr val="50B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08BBCEF-BDDA-8F4C-94BE-39F0BF59783C}"/>
              </a:ext>
            </a:extLst>
          </p:cNvPr>
          <p:cNvCxnSpPr>
            <a:cxnSpLocks/>
          </p:cNvCxnSpPr>
          <p:nvPr/>
        </p:nvCxnSpPr>
        <p:spPr>
          <a:xfrm flipH="1">
            <a:off x="8417560" y="2508404"/>
            <a:ext cx="476005" cy="0"/>
          </a:xfrm>
          <a:prstGeom prst="line">
            <a:avLst/>
          </a:prstGeom>
          <a:ln w="28575">
            <a:solidFill>
              <a:srgbClr val="50BA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4E3E69B-B3F3-1747-BB13-CB029068F9B6}"/>
              </a:ext>
            </a:extLst>
          </p:cNvPr>
          <p:cNvSpPr/>
          <p:nvPr/>
        </p:nvSpPr>
        <p:spPr>
          <a:xfrm>
            <a:off x="9215802" y="1603099"/>
            <a:ext cx="2654295" cy="204941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 sz="1400" b="1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Macromolecular Crystallisation </a:t>
            </a:r>
            <a:r>
              <a:rPr lang="en-GB" sz="14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and </a:t>
            </a:r>
            <a:r>
              <a:rPr lang="en-GB" sz="1400" b="1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Molecular Biophysics </a:t>
            </a:r>
            <a:r>
              <a:rPr lang="en-GB" sz="14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available to access at STRUBI via Instruct-ERIC</a:t>
            </a:r>
          </a:p>
        </p:txBody>
      </p:sp>
    </p:spTree>
    <p:extLst>
      <p:ext uri="{BB962C8B-B14F-4D97-AF65-F5344CB8AC3E}">
        <p14:creationId xmlns:p14="http://schemas.microsoft.com/office/powerpoint/2010/main" val="2314134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F1074-A9CE-9341-BA71-BEF84E4FE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9293"/>
            <a:ext cx="10515600" cy="4890485"/>
          </a:xfrm>
        </p:spPr>
        <p:txBody>
          <a:bodyPr>
            <a:normAutofit/>
          </a:bodyPr>
          <a:lstStyle/>
          <a:p>
            <a:r>
              <a:rPr lang="en-GB" sz="2000" b="1">
                <a:solidFill>
                  <a:srgbClr val="54585A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ARIA is a cloud platform provided by Instruct</a:t>
            </a:r>
          </a:p>
          <a:p>
            <a:pPr lvl="1"/>
            <a:r>
              <a:rPr lang="en-GB" sz="1800">
                <a:solidFill>
                  <a:srgbClr val="54585A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It offers a range of different RI services for different users</a:t>
            </a:r>
          </a:p>
          <a:p>
            <a:pPr lvl="1"/>
            <a:endParaRPr lang="en-GB" sz="1800">
              <a:solidFill>
                <a:srgbClr val="54585A"/>
              </a:solidFill>
              <a:latin typeface="Helvetica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>
                <a:solidFill>
                  <a:srgbClr val="54585A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Provides a singular hub for all Instruct users, as well as non-Instruct RIs</a:t>
            </a:r>
          </a:p>
          <a:p>
            <a:endParaRPr lang="en-GB" sz="2000">
              <a:solidFill>
                <a:srgbClr val="54585A"/>
              </a:solidFill>
              <a:latin typeface="Helvetica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b="1">
                <a:solidFill>
                  <a:srgbClr val="54585A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Microsoft Office 365 for Research Infrastructures</a:t>
            </a:r>
          </a:p>
          <a:p>
            <a:endParaRPr lang="en-GB" sz="2000" b="1">
              <a:solidFill>
                <a:srgbClr val="54585A"/>
              </a:solidFill>
              <a:latin typeface="Helvetica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GB" sz="2000" b="1">
              <a:solidFill>
                <a:srgbClr val="54585A"/>
              </a:solidFill>
              <a:latin typeface="Helvetica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GB" sz="2000" b="1">
              <a:solidFill>
                <a:srgbClr val="54585A"/>
              </a:solidFill>
              <a:latin typeface="Helvetica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>
                <a:solidFill>
                  <a:srgbClr val="54585A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The most state of the art tool for managing research infrastructures</a:t>
            </a:r>
          </a:p>
          <a:p>
            <a:pPr lvl="1"/>
            <a:r>
              <a:rPr lang="en-GB" sz="1800">
                <a:solidFill>
                  <a:srgbClr val="54585A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Used by 5 RIs</a:t>
            </a:r>
          </a:p>
          <a:p>
            <a:pPr lvl="1"/>
            <a:r>
              <a:rPr lang="en-GB" sz="1800">
                <a:solidFill>
                  <a:srgbClr val="54585A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Used in 14 European Commission funded projects</a:t>
            </a:r>
          </a:p>
        </p:txBody>
      </p:sp>
      <p:pic>
        <p:nvPicPr>
          <p:cNvPr id="1026" name="Picture 2" descr="Office 365: A guide to the updates | Computerworld">
            <a:extLst>
              <a:ext uri="{FF2B5EF4-FFF2-40B4-BE49-F238E27FC236}">
                <a16:creationId xmlns:a16="http://schemas.microsoft.com/office/drawing/2014/main" id="{C0B79C0B-72BD-3446-8770-1722170E0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551" y="3247371"/>
            <a:ext cx="2107111" cy="137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4FE19C38-8F5C-7449-85AA-85D378A9D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34BA13-3C7D-CA41-BD7B-A9BF563E5F83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What is ARIA?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0964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hart&#10;&#10;Description automatically generated">
            <a:extLst>
              <a:ext uri="{FF2B5EF4-FFF2-40B4-BE49-F238E27FC236}">
                <a16:creationId xmlns:a16="http://schemas.microsoft.com/office/drawing/2014/main" id="{0717C03E-1D7B-47F2-9602-3823A69DCE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09" t="40760" r="54618" b="24180"/>
          <a:stretch/>
        </p:blipFill>
        <p:spPr>
          <a:xfrm>
            <a:off x="3739376" y="3372792"/>
            <a:ext cx="1933175" cy="188784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4277DE0-4369-6E41-ACF5-466491AA2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87FDA0-7923-F84F-B022-E2880AB4B946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What is ARIA?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6248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8607E0-4E8E-614F-9C57-590C08C0A529}"/>
              </a:ext>
            </a:extLst>
          </p:cNvPr>
          <p:cNvSpPr/>
          <p:nvPr/>
        </p:nvSpPr>
        <p:spPr>
          <a:xfrm>
            <a:off x="8541327" y="1178175"/>
            <a:ext cx="924791" cy="44977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09A773-713E-FD49-BAF1-18F3C745DC33}"/>
              </a:ext>
            </a:extLst>
          </p:cNvPr>
          <p:cNvSpPr/>
          <p:nvPr/>
        </p:nvSpPr>
        <p:spPr>
          <a:xfrm>
            <a:off x="7616536" y="1178175"/>
            <a:ext cx="1849582" cy="178574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B067A0-521C-364E-96E5-3F88FF01D1D8}"/>
              </a:ext>
            </a:extLst>
          </p:cNvPr>
          <p:cNvSpPr/>
          <p:nvPr/>
        </p:nvSpPr>
        <p:spPr>
          <a:xfrm>
            <a:off x="4730166" y="1178175"/>
            <a:ext cx="6623634" cy="314517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7" descr="Chart&#10;&#10;Description automatically generated">
            <a:extLst>
              <a:ext uri="{FF2B5EF4-FFF2-40B4-BE49-F238E27FC236}">
                <a16:creationId xmlns:a16="http://schemas.microsoft.com/office/drawing/2014/main" id="{A7205BDC-36C5-7E4F-8B71-34E139254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50" t="47871" r="59769" b="33718"/>
          <a:stretch/>
        </p:blipFill>
        <p:spPr>
          <a:xfrm>
            <a:off x="4130299" y="3753146"/>
            <a:ext cx="1002632" cy="9914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2B1BE5-0923-E04F-B7F0-0902AF4A2DD2}"/>
              </a:ext>
            </a:extLst>
          </p:cNvPr>
          <p:cNvSpPr/>
          <p:nvPr/>
        </p:nvSpPr>
        <p:spPr>
          <a:xfrm>
            <a:off x="0" y="5833241"/>
            <a:ext cx="12192000" cy="1024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68F93C0-D4CE-4BD7-9F74-F1A50650B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93" y="1178175"/>
            <a:ext cx="10465419" cy="5384456"/>
          </a:xfrm>
          <a:prstGeom prst="rect">
            <a:avLst/>
          </a:prstGeom>
        </p:spPr>
      </p:pic>
      <p:pic>
        <p:nvPicPr>
          <p:cNvPr id="9" name="Picture 4" descr="Icon&#10;&#10;Description automatically generated">
            <a:extLst>
              <a:ext uri="{FF2B5EF4-FFF2-40B4-BE49-F238E27FC236}">
                <a16:creationId xmlns:a16="http://schemas.microsoft.com/office/drawing/2014/main" id="{58A9707C-BD1C-C747-91F5-F7C300DB2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B0C084-AB08-B248-AAEA-C473B77604D1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What is ARIA?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0653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AC67F5-A2FD-3749-93C3-AEAF77E1A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24298"/>
            <a:ext cx="2133408" cy="4755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453591-E803-F545-BE13-DDCA32A98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24" y="1388630"/>
            <a:ext cx="7470306" cy="4422234"/>
          </a:xfrm>
          <a:prstGeom prst="rect">
            <a:avLst/>
          </a:prstGeom>
        </p:spPr>
      </p:pic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816865F7-9E3F-4B47-BC3B-9191083E2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F5EF84-7B29-6546-9E01-EBD6764D9B1D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Access Management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4607583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6D1BA7E397FD459D0C5638B4C6A663" ma:contentTypeVersion="30" ma:contentTypeDescription="Create a new document." ma:contentTypeScope="" ma:versionID="b5b17db44b0e4b4c7229f639a2eab269">
  <xsd:schema xmlns:xsd="http://www.w3.org/2001/XMLSchema" xmlns:xs="http://www.w3.org/2001/XMLSchema" xmlns:p="http://schemas.microsoft.com/office/2006/metadata/properties" xmlns:ns2="2c74fc1c-1a99-4017-94d7-6943030f64e5" xmlns:ns3="70c619b4-f5ac-4a24-bc51-96048c7d2dac" targetNamespace="http://schemas.microsoft.com/office/2006/metadata/properties" ma:root="true" ma:fieldsID="888fcc2c2d270441fe006157fb619171" ns2:_="" ns3:_="">
    <xsd:import namespace="2c74fc1c-1a99-4017-94d7-6943030f64e5"/>
    <xsd:import namespace="70c619b4-f5ac-4a24-bc51-96048c7d2d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2:Tags" minOccurs="0"/>
                <xsd:element ref="ns2:Source" minOccurs="0"/>
                <xsd:element ref="ns2:Own_x0020_image_x003f_" minOccurs="0"/>
                <xsd:element ref="ns2:URL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_dlc_DocId" minOccurs="0"/>
                <xsd:element ref="ns3:_dlc_DocIdUrl" minOccurs="0"/>
                <xsd:element ref="ns3:_dlc_DocIdPersistId" minOccurs="0"/>
                <xsd:element ref="ns2:MediaLengthInSeconds" minOccurs="0"/>
                <xsd:element ref="ns2:Renewal_x0020_or_x0020_Expiry" minOccurs="0"/>
                <xsd:element ref="ns2:Signature_x0020_or_x0020_Activation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4fc1c-1a99-4017-94d7-6943030f64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_Flow_SignoffStatus" ma:index="14" nillable="true" ma:displayName="Sign-off status" ma:internalName="_x0024_Resources_x003a_core_x002c_Signoff_Status_x003b_">
      <xsd:simpleType>
        <xsd:restriction base="dms:Text"/>
      </xsd:simpleType>
    </xsd:element>
    <xsd:element name="Tags" ma:index="17" nillable="true" ma:displayName="Tags" ma:internalName="Tags">
      <xsd:simpleType>
        <xsd:restriction base="dms:Text">
          <xsd:maxLength value="255"/>
        </xsd:restriction>
      </xsd:simpleType>
    </xsd:element>
    <xsd:element name="Source" ma:index="18" nillable="true" ma:displayName="Source" ma:format="Hyperlink" ma:internalName="Sourc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Own_x0020_image_x003f_" ma:index="19" nillable="true" ma:displayName="Own image?" ma:default="1" ma:internalName="Own_x0020_image_x003f_">
      <xsd:simpleType>
        <xsd:restriction base="dms:Boolean"/>
      </xsd:simpleType>
    </xsd:element>
    <xsd:element name="URL" ma:index="20" nillable="true" ma:displayName="URL" ma:format="Hyperlink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Renewal_x0020_or_x0020_Expiry" ma:index="29" nillable="true" ma:displayName="Renewal or Expiry Date" ma:format="DateOnly" ma:internalName="Renewal_x0020_or_x0020_Expiry">
      <xsd:simpleType>
        <xsd:restriction base="dms:DateTime"/>
      </xsd:simpleType>
    </xsd:element>
    <xsd:element name="Signature_x0020_or_x0020_Activation_x0020_Date" ma:index="30" nillable="true" ma:displayName="Signature or Activation Date" ma:format="DateOnly" ma:internalName="Signature_x0020_or_x0020_Activation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619b4-f5ac-4a24-bc51-96048c7d2da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c74fc1c-1a99-4017-94d7-6943030f64e5" xsi:nil="true"/>
    <Source xmlns="2c74fc1c-1a99-4017-94d7-6943030f64e5">
      <Url xsi:nil="true"/>
      <Description xsi:nil="true"/>
    </Source>
    <Renewal_x0020_or_x0020_Expiry xmlns="2c74fc1c-1a99-4017-94d7-6943030f64e5" xsi:nil="true"/>
    <URL xmlns="2c74fc1c-1a99-4017-94d7-6943030f64e5">
      <Url xsi:nil="true"/>
      <Description xsi:nil="true"/>
    </URL>
    <Signature_x0020_or_x0020_Activation_x0020_Date xmlns="2c74fc1c-1a99-4017-94d7-6943030f64e5" xsi:nil="true"/>
    <Tags xmlns="2c74fc1c-1a99-4017-94d7-6943030f64e5" xsi:nil="true"/>
    <Own_x0020_image_x003f_ xmlns="2c74fc1c-1a99-4017-94d7-6943030f64e5">true</Own_x0020_image_x003f_>
    <_dlc_DocId xmlns="70c619b4-f5ac-4a24-bc51-96048c7d2dac">WSSKY4Z3XS2A-1760647373-159152</_dlc_DocId>
    <_dlc_DocIdUrl xmlns="70c619b4-f5ac-4a24-bc51-96048c7d2dac">
      <Url>https://instructeric.sharepoint.com/sites/Instruct-ERIC/_layouts/15/DocIdRedir.aspx?ID=WSSKY4Z3XS2A-1760647373-159152</Url>
      <Description>WSSKY4Z3XS2A-1760647373-159152</Description>
    </_dlc_DocIdUrl>
  </documentManagement>
</p:properties>
</file>

<file path=customXml/itemProps1.xml><?xml version="1.0" encoding="utf-8"?>
<ds:datastoreItem xmlns:ds="http://schemas.openxmlformats.org/officeDocument/2006/customXml" ds:itemID="{242E6745-F7CE-473E-B5F6-57AE83D36E2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02F63F6-24C1-4FAD-AC6B-A97A052288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A4A7D7-94BD-40D7-9749-4AAC7EB322A6}">
  <ds:schemaRefs>
    <ds:schemaRef ds:uri="2c74fc1c-1a99-4017-94d7-6943030f64e5"/>
    <ds:schemaRef ds:uri="70c619b4-f5ac-4a24-bc51-96048c7d2da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C312ED5A-3349-48EB-A3C7-0C26ADFF3077}">
  <ds:schemaRefs>
    <ds:schemaRef ds:uri="2c74fc1c-1a99-4017-94d7-6943030f64e5"/>
    <ds:schemaRef ds:uri="70c619b4-f5ac-4a24-bc51-96048c7d2dac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7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Dolan</dc:creator>
  <cp:revision>3</cp:revision>
  <dcterms:created xsi:type="dcterms:W3CDTF">2022-01-20T15:12:40Z</dcterms:created>
  <dcterms:modified xsi:type="dcterms:W3CDTF">2022-01-28T09:11:17Z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0x010100906D1BA7E397FD459D0C5638B4C6A663</vt:lpwstr>
  </property>
  <property fmtid="{D5CDD505-2E9C-101B-9397-08002B2CF9AE}" pid="3" name="_dlc_DocIdItemGuid">
    <vt:lpwstr>2274b51c-0ca9-42d1-bf11-c1d1fdeb8469</vt:lpwstr>
  </property>
</Properties>
</file>