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32"/>
  </p:notesMasterIdLst>
  <p:sldIdLst>
    <p:sldId id="257" r:id="rId7"/>
    <p:sldId id="268" r:id="rId8"/>
    <p:sldId id="273" r:id="rId9"/>
    <p:sldId id="274" r:id="rId10"/>
    <p:sldId id="317" r:id="rId11"/>
    <p:sldId id="318" r:id="rId12"/>
    <p:sldId id="258" r:id="rId13"/>
    <p:sldId id="278" r:id="rId14"/>
    <p:sldId id="281" r:id="rId15"/>
    <p:sldId id="307" r:id="rId16"/>
    <p:sldId id="309" r:id="rId17"/>
    <p:sldId id="262" r:id="rId18"/>
    <p:sldId id="313" r:id="rId19"/>
    <p:sldId id="310" r:id="rId20"/>
    <p:sldId id="311" r:id="rId21"/>
    <p:sldId id="314" r:id="rId22"/>
    <p:sldId id="312" r:id="rId23"/>
    <p:sldId id="259" r:id="rId24"/>
    <p:sldId id="261" r:id="rId25"/>
    <p:sldId id="264" r:id="rId26"/>
    <p:sldId id="265" r:id="rId27"/>
    <p:sldId id="301" r:id="rId28"/>
    <p:sldId id="315" r:id="rId29"/>
    <p:sldId id="277" r:id="rId30"/>
    <p:sldId id="31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AE8"/>
    <a:srgbClr val="595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CE822-F5DF-9C42-AF60-01DCD1BAF4D7}" v="92" dt="2023-01-30T15:04:23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4"/>
  </p:normalViewPr>
  <p:slideViewPr>
    <p:cSldViewPr snapToGrid="0">
      <p:cViewPr varScale="1">
        <p:scale>
          <a:sx n="121" d="100"/>
          <a:sy n="12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D7E73-42B8-604A-BE7D-082314F52EBB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DDA2E-F55D-344F-B10A-8F0B8216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2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ARIA Is a cloud platform, providing a range of services for RIs to offer their users. A one-stop shop for users to carry out and manage access proposals, websites, facilities and so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26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Pillars, cores, tenets. NOT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85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1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0A6AC-0C4F-014E-8045-A942A99D1D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8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9554B-A711-3749-94B6-96AA12CE1C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9554B-A711-3749-94B6-96AA12CE1C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8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are some top level ARIA stats? Can we get all these Year on Year?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72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7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4CFA-17AB-2A45-ADA9-7FFE7C4E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7BD71-2F52-F841-87CE-A2F23E2B8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2282-CC9D-CE4F-AB50-5DADDB34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23292-8A1B-3E42-B69A-B078EE82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AE813-0F40-A94D-9C2D-70FB6F36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582BE0-0236-894E-AEFA-9CEC7AD0A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B138C-7913-E249-A612-3AF4C4D98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4710-85BD-B949-BB6A-D4C7CD11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DBDA5-F6A9-AE4E-9B7F-83DE11A0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CDC-DC9F-8442-AD0E-D52C9CDD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AE4-A6D5-DC42-A3A8-C82F5FB0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26393-8F97-1F43-9554-23E720C5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3446-564A-2E48-A7FE-569D2C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CBEA-21D1-004E-9D48-5A0429EE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5EAE-292C-0346-9982-2BCC754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2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A6BF-E814-F74A-9F2A-0509299B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4932-F1A2-2A48-9C00-A2C16ED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168C-3FAF-924A-8B0C-12D2F864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D215-BC72-BC4A-A051-B8EE8E37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6FC-83E7-CE4E-B002-1C7C8FAD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46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668-910A-1D47-B606-77687A2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336F9-2F45-5A43-9B73-245A7487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16CF-0C45-DF42-9AEA-2161BA33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F17F-A0F4-0347-869A-97370F3A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4D6D-6788-B149-85BE-C3FBAA75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8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D9B-AAA4-5D4A-AE9E-81F96298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7A95-D9BF-F243-96B5-39BE995C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9050-4731-4F4A-8602-4D8E7A3E7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7654A-D5CE-6644-B882-4DC73B8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51DF-8983-D542-9B34-CFF67101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6A955-EADC-864A-AF85-27022D56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5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2A1-E09C-9D4B-885D-E104FE1B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ADE4-DAE9-124F-AEF4-B03C3A0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79-0F84-2E4F-ADE9-B77DA4E0F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35A4-7607-8442-83F5-C2C8F7639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F5B71-CAEC-DF49-A3F3-69286D848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ED555-B3BC-314F-80BB-CB26A5C7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8556A-4FF3-3F4E-8B1B-EBF407D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F7C02-1DA7-C74A-80CF-271E088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03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7123-4380-174A-AA8B-D22BE661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EAED7-AB41-6249-A0CB-8B320D6F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3104-58A4-0F46-807E-1A6F01B9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BD3BB-53F1-B84B-911D-F5F81AC0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0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79147-16C6-444D-9A5B-1DBDF2FB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1DA7-3FD2-1D41-9091-5BCECF05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EFB78-AD9C-3244-8367-7E5064C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67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40E4-CD74-8549-B0F0-3E9BC2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21AE-0A29-5044-AD22-E5F41143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9BF45-BB5B-A043-BB83-F247B1D0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921C5-0042-D642-B447-0446B1D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CF6-8E2E-3847-ADF8-1835E08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6E61-6F69-6148-872C-C4C6231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2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7607-C322-6241-A18A-C9327793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0E6B-7ECA-7048-937C-F6251212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C642-068F-0741-814F-F3831DAB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FE470-4D2F-064C-BC7D-D0C3516F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C985D-C96C-6440-8E5A-F53584EE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57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BD18-C51A-9244-8C11-8743AA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7792-975E-DB43-9AF1-BCE2AB174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258-3381-0649-BC58-2E0E940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4E68-2BEE-4D40-A2A0-7C736D42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0A70-083E-544B-B804-29818EC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69F9-682F-1E46-BD72-3865BD73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2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9FF-515D-BB42-827E-F7D575E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6B56C-361D-8F4E-B84B-D02EFD67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D7B-AFA9-354A-ACBB-1225CE80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E74F-1988-024D-8B92-B3B78455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A808-D8CF-1F48-8FF0-1D9386E7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98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06FCB-6AF3-E84B-BD08-7CB035A0F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17-93AA-264D-A2BB-7295620B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A455-7893-3145-944B-E1363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F877-13F7-4943-AED1-65553B2F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2F5A-2B90-0744-B91F-410A06A5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0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E80-CDB4-124E-8F6C-3E28EED1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7F734-9040-EF4E-A60E-E342B1F83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772D-7773-E44F-AA94-7F5E14CF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5633A-E04E-4A47-97C5-E29253A2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6A15F-ED1A-0B48-8F19-1A623C97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79CD-A7E8-0748-90D6-7903AE73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81D35-7BEA-734D-B972-D7DADF3BD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99C9-EA24-E549-B591-894331981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6BEDE-C884-6F44-A862-59B272FD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49A7B-CC0E-1247-9D68-D85DCDE4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61B60-1207-204B-96E6-E39C1141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1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34BB-9BB7-2B43-8E6B-BDAC4BDA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3A1B5-222C-414E-B9D0-D268AD5BD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05AC-5133-2444-A3AB-CAF1355F8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E4FCC-E9CD-124C-8D37-34BF1EE9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56BDF-4D94-7E42-892E-53513AFA1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A9CBA-698A-5C4A-9B03-E30B4CE8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103FF-3942-5A4F-9CAD-32FB245F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A3D17-2842-2848-992C-53E1E8E6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3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4788-9DA0-C44E-BCA9-3ABF2AED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B0C98-4602-A14D-94BD-BFC7E589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B3899-7C7D-1443-A23F-0C7FD6B7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2210C-9ECB-C049-97CA-3D81CF04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AB08-43AA-2A4B-B671-58DFFD42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930F2-D81C-0B46-93B7-BD3B9B9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92C4-A133-7742-94C5-33091667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20AE-D2D0-7341-951A-268F4609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E2AB3-CB0D-B64F-AD3A-79FF51D4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90D1A-06A0-2240-813A-7303160F6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CFA2C-910E-E240-A1F9-23991C83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DFA49-CE67-7448-989C-C1C5B0216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F94EC-CF89-0449-A6E4-FE615643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6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6956-57BC-D44C-B2B4-4FF62CD9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87021-C3FB-724C-9C4B-BF0B7B1C11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ED71D-88A5-2444-8548-81B293BDB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10A0B-D18B-1243-92A6-9594A33C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7394F-3DF5-5D4B-921B-1216C9CA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BB471-0ED9-DB4D-BA22-D3FE746C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4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1470E95-32D2-C147-B30E-14F853EEA7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9270" y="150908"/>
            <a:ext cx="11936895" cy="65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769DF73-F2DA-0042-B58A-0BA476B07B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tiff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3006D-91EB-EA45-AC90-5270B396E0C9}"/>
              </a:ext>
            </a:extLst>
          </p:cNvPr>
          <p:cNvSpPr txBox="1"/>
          <p:nvPr/>
        </p:nvSpPr>
        <p:spPr>
          <a:xfrm>
            <a:off x="8455231" y="3431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74B07-182C-1F4E-93E8-E08FEDE17979}"/>
              </a:ext>
            </a:extLst>
          </p:cNvPr>
          <p:cNvSpPr txBox="1"/>
          <p:nvPr/>
        </p:nvSpPr>
        <p:spPr>
          <a:xfrm>
            <a:off x="0" y="2480441"/>
            <a:ext cx="6001407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800">
              <a:solidFill>
                <a:srgbClr val="595A5C"/>
              </a:solidFill>
              <a:latin typeface="Helvetica" pitchFamily="2" charset="0"/>
            </a:endParaRPr>
          </a:p>
          <a:p>
            <a:r>
              <a:rPr lang="en-GB" sz="2800">
                <a:solidFill>
                  <a:srgbClr val="595A5C"/>
                </a:solidFill>
                <a:latin typeface="Helvetica" pitchFamily="2" charset="0"/>
              </a:rPr>
              <a:t>STRUBI Facilities Talks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01/02/23</a:t>
            </a: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r>
              <a:rPr lang="en-GB" sz="2800">
                <a:solidFill>
                  <a:srgbClr val="595A5C"/>
                </a:solidFill>
                <a:latin typeface="Helvetica" pitchFamily="2" charset="0"/>
              </a:rPr>
              <a:t>Instruct-ERIC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Claudia Alen Amaro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Marcus Povey</a:t>
            </a:r>
          </a:p>
        </p:txBody>
      </p:sp>
    </p:spTree>
    <p:extLst>
      <p:ext uri="{BB962C8B-B14F-4D97-AF65-F5344CB8AC3E}">
        <p14:creationId xmlns:p14="http://schemas.microsoft.com/office/powerpoint/2010/main" val="183811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C67F5-A2FD-3749-93C3-AEAF77E1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4298"/>
            <a:ext cx="2133408" cy="475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53591-E803-F545-BE13-DDCA32A98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24" y="1388630"/>
            <a:ext cx="7470306" cy="4422234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816865F7-9E3F-4B47-BC3B-9191083E2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F5EF84-7B29-6546-9E01-EBD6764D9B1D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Access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607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01BB6-1216-234E-BAAC-FF6D027D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7700"/>
            <a:ext cx="4191000" cy="302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CEE66-B084-E449-8628-8C8DC9328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851" r="4973" b="10728"/>
          <a:stretch/>
        </p:blipFill>
        <p:spPr>
          <a:xfrm>
            <a:off x="5257799" y="1727800"/>
            <a:ext cx="6096001" cy="3402399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B004F2E9-26C4-3A4B-A753-4FFAA771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691F4A-1CF9-B74F-BFDB-6C1F0BF9D82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Automated Peer Review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89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80567-D8CC-4B4A-9522-BA8F0FB61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40" y="921233"/>
            <a:ext cx="3714179" cy="5015534"/>
          </a:xfrm>
        </p:spPr>
        <p:txBody>
          <a:bodyPr/>
          <a:lstStyle/>
          <a:p>
            <a:r>
              <a:rPr lang="en-GB"/>
              <a:t>GDPR compatible</a:t>
            </a:r>
          </a:p>
          <a:p>
            <a:r>
              <a:rPr lang="en-GB"/>
              <a:t>Know who is involved in conversation</a:t>
            </a:r>
          </a:p>
          <a:p>
            <a:r>
              <a:rPr lang="en-GB"/>
              <a:t>Keep messages in one place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F6A076-D318-E741-9278-E6E9E080073E}"/>
              </a:ext>
            </a:extLst>
          </p:cNvPr>
          <p:cNvGrpSpPr/>
          <p:nvPr/>
        </p:nvGrpSpPr>
        <p:grpSpPr>
          <a:xfrm>
            <a:off x="4143228" y="2217747"/>
            <a:ext cx="8048772" cy="3852127"/>
            <a:chOff x="40909" y="162524"/>
            <a:chExt cx="12151091" cy="5815489"/>
          </a:xfrm>
        </p:grpSpPr>
        <p:pic>
          <p:nvPicPr>
            <p:cNvPr id="6" name="Content Placeholder 14" descr="Graphical user interface, text, application, email, Teams&#10;&#10;Description automatically generated">
              <a:extLst>
                <a:ext uri="{FF2B5EF4-FFF2-40B4-BE49-F238E27FC236}">
                  <a16:creationId xmlns:a16="http://schemas.microsoft.com/office/drawing/2014/main" id="{7CF196B2-8145-5E4B-AE8A-512ACA251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9" y="162524"/>
              <a:ext cx="12098484" cy="581548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05F2658-5409-C94B-A5F3-A182C8816501}"/>
                </a:ext>
              </a:extLst>
            </p:cNvPr>
            <p:cNvSpPr/>
            <p:nvPr/>
          </p:nvSpPr>
          <p:spPr>
            <a:xfrm>
              <a:off x="2222090" y="1064653"/>
              <a:ext cx="9969910" cy="151416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0263B2-A29B-114E-A3F6-F86D0B9A96C1}"/>
                </a:ext>
              </a:extLst>
            </p:cNvPr>
            <p:cNvSpPr txBox="1"/>
            <p:nvPr/>
          </p:nvSpPr>
          <p:spPr>
            <a:xfrm>
              <a:off x="4179047" y="1427646"/>
              <a:ext cx="3826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Expand and highlight unread messages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729455-81A4-C645-87A0-8DDF364696A2}"/>
                </a:ext>
              </a:extLst>
            </p:cNvPr>
            <p:cNvSpPr txBox="1"/>
            <p:nvPr/>
          </p:nvSpPr>
          <p:spPr>
            <a:xfrm>
              <a:off x="2940507" y="3496250"/>
              <a:ext cx="2809646" cy="55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Show user icons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298FD7-773F-C54C-A333-5FF8DC4387D5}"/>
                </a:ext>
              </a:extLst>
            </p:cNvPr>
            <p:cNvSpPr/>
            <p:nvPr/>
          </p:nvSpPr>
          <p:spPr>
            <a:xfrm>
              <a:off x="2580965" y="2492479"/>
              <a:ext cx="442452" cy="4424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573D44F-CBCE-C84B-82B4-47A5CAC1493C}"/>
                </a:ext>
              </a:extLst>
            </p:cNvPr>
            <p:cNvSpPr/>
            <p:nvPr/>
          </p:nvSpPr>
          <p:spPr>
            <a:xfrm>
              <a:off x="2585880" y="1297860"/>
              <a:ext cx="442452" cy="4424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EDC2EA-8051-A248-B325-EA32EFB2DC4A}"/>
                </a:ext>
              </a:extLst>
            </p:cNvPr>
            <p:cNvSpPr/>
            <p:nvPr/>
          </p:nvSpPr>
          <p:spPr>
            <a:xfrm>
              <a:off x="2610460" y="3180740"/>
              <a:ext cx="442452" cy="4424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4FEF59-728A-5444-845A-E3C6ED8F55AD}"/>
              </a:ext>
            </a:extLst>
          </p:cNvPr>
          <p:cNvGrpSpPr/>
          <p:nvPr/>
        </p:nvGrpSpPr>
        <p:grpSpPr>
          <a:xfrm>
            <a:off x="5279945" y="725060"/>
            <a:ext cx="6844925" cy="956868"/>
            <a:chOff x="2656114" y="525869"/>
            <a:chExt cx="9501040" cy="1328172"/>
          </a:xfrm>
        </p:grpSpPr>
        <p:pic>
          <p:nvPicPr>
            <p:cNvPr id="16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F7E73086-175B-FC4B-AB13-BDF0C0E87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613" b="80220"/>
            <a:stretch/>
          </p:blipFill>
          <p:spPr>
            <a:xfrm>
              <a:off x="2656114" y="525869"/>
              <a:ext cx="9501040" cy="1328172"/>
            </a:xfrm>
            <a:prstGeom prst="rect">
              <a:avLst/>
            </a:prstGeom>
          </p:spPr>
        </p:pic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016710ED-1F2D-6349-989A-7DC6036204A0}"/>
                </a:ext>
              </a:extLst>
            </p:cNvPr>
            <p:cNvSpPr/>
            <p:nvPr/>
          </p:nvSpPr>
          <p:spPr>
            <a:xfrm>
              <a:off x="9322842" y="1497828"/>
              <a:ext cx="2635288" cy="3318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04538F-16CA-D948-9353-768FEC6B099B}"/>
                </a:ext>
              </a:extLst>
            </p:cNvPr>
            <p:cNvSpPr txBox="1"/>
            <p:nvPr/>
          </p:nvSpPr>
          <p:spPr>
            <a:xfrm>
              <a:off x="7622225" y="1058105"/>
              <a:ext cx="3195427" cy="369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Links to related Proposal or Visit</a:t>
              </a:r>
              <a:endParaRPr lang="en-US"/>
            </a:p>
          </p:txBody>
        </p:sp>
      </p:grpSp>
      <p:pic>
        <p:nvPicPr>
          <p:cNvPr id="21" name="Picture 20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D11A07B1-33CE-9C4A-BEF6-DBD654BAE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3" t="40172" b="47357"/>
          <a:stretch/>
        </p:blipFill>
        <p:spPr>
          <a:xfrm>
            <a:off x="485621" y="4674023"/>
            <a:ext cx="3422616" cy="126274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AEF076A-1E1E-FA40-BE33-8E5BA59EDC69}"/>
              </a:ext>
            </a:extLst>
          </p:cNvPr>
          <p:cNvSpPr/>
          <p:nvPr/>
        </p:nvSpPr>
        <p:spPr>
          <a:xfrm>
            <a:off x="4726205" y="4543130"/>
            <a:ext cx="189373" cy="1893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B9127-524E-1B49-BB2C-AF43750FCB5D}"/>
              </a:ext>
            </a:extLst>
          </p:cNvPr>
          <p:cNvSpPr txBox="1"/>
          <p:nvPr/>
        </p:nvSpPr>
        <p:spPr>
          <a:xfrm>
            <a:off x="4559195" y="4703995"/>
            <a:ext cx="186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Email notifications off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EC4F7-2F85-47F0-A1C0-C28D54EEFFCE}"/>
              </a:ext>
            </a:extLst>
          </p:cNvPr>
          <p:cNvSpPr/>
          <p:nvPr/>
        </p:nvSpPr>
        <p:spPr>
          <a:xfrm>
            <a:off x="531655" y="189688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Integrated Messaging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6468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15D20B-7115-8B4A-A78C-2D447B456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" r="1"/>
          <a:stretch/>
        </p:blipFill>
        <p:spPr>
          <a:xfrm>
            <a:off x="2090056" y="1808163"/>
            <a:ext cx="8050893" cy="3835400"/>
          </a:xfrm>
        </p:spPr>
      </p:pic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DFFF34DB-5B9A-3E41-9093-262AD3BE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B728FF-1048-7240-98F0-6DC7813A7768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Integrated Messaging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802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D1D1-3E5E-5647-AEDF-8F8AA31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782015" cy="4902345"/>
          </a:xfrm>
        </p:spPr>
        <p:txBody>
          <a:bodyPr/>
          <a:lstStyle/>
          <a:p>
            <a:r>
              <a:rPr lang="en-US"/>
              <a:t>Power to configure all aspects of access management:</a:t>
            </a:r>
          </a:p>
          <a:p>
            <a:pPr lvl="1"/>
            <a:r>
              <a:rPr lang="en-US"/>
              <a:t>Moderator &amp; Reviewer Lists</a:t>
            </a:r>
          </a:p>
          <a:p>
            <a:pPr lvl="1"/>
            <a:r>
              <a:rPr lang="en-US"/>
              <a:t>Participating countries</a:t>
            </a:r>
          </a:p>
          <a:p>
            <a:pPr lvl="1"/>
            <a:r>
              <a:rPr lang="en-US"/>
              <a:t>Access administrators</a:t>
            </a:r>
          </a:p>
          <a:p>
            <a:pPr lvl="1"/>
            <a:r>
              <a:rPr lang="en-US"/>
              <a:t>Submission forms</a:t>
            </a:r>
          </a:p>
          <a:p>
            <a:pPr lvl="1"/>
            <a:r>
              <a:rPr lang="en-US"/>
              <a:t>Email templates and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3237B-AC95-5F48-A2A6-E3668E6DB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"/>
          <a:stretch/>
        </p:blipFill>
        <p:spPr>
          <a:xfrm>
            <a:off x="6096000" y="1711724"/>
            <a:ext cx="5628416" cy="4028131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199556-2A1A-1040-B3BC-D20ADC63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FE1682-57F5-CB4F-BA28-31E2BED0CF92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Autonomous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091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B7AD5-87D3-FC4E-A81C-6BF7298A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5257800" cy="4902345"/>
          </a:xfrm>
        </p:spPr>
        <p:txBody>
          <a:bodyPr/>
          <a:lstStyle/>
          <a:p>
            <a:r>
              <a:rPr lang="en-US"/>
              <a:t>Access to a huge number of reporting tools and metrics</a:t>
            </a:r>
          </a:p>
          <a:p>
            <a:r>
              <a:rPr lang="en-US"/>
              <a:t>Pre-defined templates and outputs </a:t>
            </a:r>
          </a:p>
          <a:p>
            <a:r>
              <a:rPr lang="en-US"/>
              <a:t>Custom reporting with customizable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D6B97-04E1-814B-B905-A488A5BD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21" y="1801741"/>
            <a:ext cx="4687579" cy="3848097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3E823E78-616E-3A4C-8E50-414B036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46A909-A6CA-054A-8AC6-E28FAE560E56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Reporting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989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1A8798-5491-D34F-B563-3936A672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89" y="1013874"/>
            <a:ext cx="10007683" cy="4971320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8B671AC3-C5C5-AD4D-B3BA-C5C173812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C1799E-93AB-A845-A273-40C7FAF311F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Submission Statistics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84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F3EB-A4D7-A147-9914-17668C77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reen Recording 2020-02-21 at 10.57.39" descr="Screen Recording 2020-02-21 at 10.57.39">
            <a:hlinkClick r:id="" action="ppaction://media"/>
            <a:extLst>
              <a:ext uri="{FF2B5EF4-FFF2-40B4-BE49-F238E27FC236}">
                <a16:creationId xmlns:a16="http://schemas.microsoft.com/office/drawing/2014/main" id="{8345BA96-0F8D-8441-8D80-5D1DB015BA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7.0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939" y="1274618"/>
            <a:ext cx="11328122" cy="4737751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0127CFF-CC4B-DD49-8E75-0FA32ACCE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CC5760-8EA2-794B-8DDF-06B87B30EC64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Generating Reports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5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E68E-D757-A24A-BD44-2E7B37F0E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External access approved through peer review</a:t>
            </a:r>
          </a:p>
          <a:p>
            <a:pPr>
              <a:lnSpc>
                <a:spcPct val="100000"/>
              </a:lnSpc>
            </a:pPr>
            <a:r>
              <a:rPr lang="en-US"/>
              <a:t>Assign multiple sessions against a single visit</a:t>
            </a:r>
          </a:p>
          <a:p>
            <a:pPr>
              <a:lnSpc>
                <a:spcPct val="100000"/>
              </a:lnSpc>
            </a:pPr>
            <a:r>
              <a:rPr lang="en-US"/>
              <a:t>Report units of access for each session</a:t>
            </a:r>
          </a:p>
          <a:p>
            <a:pPr>
              <a:lnSpc>
                <a:spcPct val="100000"/>
              </a:lnSpc>
            </a:pPr>
            <a:r>
              <a:rPr lang="en-US"/>
              <a:t>Checkpointed workflows for access sessions</a:t>
            </a:r>
          </a:p>
          <a:p>
            <a:pPr>
              <a:lnSpc>
                <a:spcPct val="100000"/>
              </a:lnSpc>
            </a:pPr>
            <a:r>
              <a:rPr lang="en-US"/>
              <a:t>Integrated scheduling system for physical visits</a:t>
            </a: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E7A9233-9504-8141-8531-0D49A8C3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06E54B-4A7C-EC41-BFD2-648377E83BF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External Access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032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80B76-7330-D240-ABE0-A984B3AD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964692" cy="4902345"/>
          </a:xfrm>
        </p:spPr>
        <p:txBody>
          <a:bodyPr/>
          <a:lstStyle/>
          <a:p>
            <a:r>
              <a:rPr lang="en-US"/>
              <a:t>Can be done through normal access procedures</a:t>
            </a:r>
          </a:p>
          <a:p>
            <a:r>
              <a:rPr lang="en-US"/>
              <a:t>Direct access to scheduling through booking calendar</a:t>
            </a:r>
          </a:p>
          <a:p>
            <a:r>
              <a:rPr lang="en-US"/>
              <a:t>Machine training status management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3C557-2AE9-EC4C-9E27-DF010DE82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9" t="14234" r="42737" b="27748"/>
          <a:stretch/>
        </p:blipFill>
        <p:spPr>
          <a:xfrm>
            <a:off x="6389108" y="1274618"/>
            <a:ext cx="4964692" cy="3408593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7C9F678F-D5B2-4443-9614-F727E586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4053F-7F90-1E4D-95AE-C26BB273E1E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Internal Access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37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3006D-91EB-EA45-AC90-5270B396E0C9}"/>
              </a:ext>
            </a:extLst>
          </p:cNvPr>
          <p:cNvSpPr txBox="1"/>
          <p:nvPr/>
        </p:nvSpPr>
        <p:spPr>
          <a:xfrm>
            <a:off x="8455231" y="3431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8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B362-F259-D241-8F43-4924832B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739640" cy="4902345"/>
          </a:xfrm>
        </p:spPr>
        <p:txBody>
          <a:bodyPr>
            <a:normAutofit/>
          </a:bodyPr>
          <a:lstStyle/>
          <a:p>
            <a:r>
              <a:rPr lang="en-US"/>
              <a:t>Single unified management for remote/physical access</a:t>
            </a:r>
          </a:p>
          <a:p>
            <a:r>
              <a:rPr lang="en-US"/>
              <a:t>Integrated notebook for sessions (message thread)</a:t>
            </a:r>
          </a:p>
          <a:p>
            <a:r>
              <a:rPr lang="en-US"/>
              <a:t>Checkpoint-initiated scheduling</a:t>
            </a:r>
          </a:p>
          <a:p>
            <a:r>
              <a:rPr lang="en-US" err="1"/>
              <a:t>Customisable</a:t>
            </a:r>
            <a:r>
              <a:rPr lang="en-US"/>
              <a:t> checkpoints</a:t>
            </a:r>
          </a:p>
          <a:p>
            <a:r>
              <a:rPr lang="en-US"/>
              <a:t>Per-session feedback (facility configurable)</a:t>
            </a:r>
          </a:p>
          <a:p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2A133-8734-B245-99A2-3F1BC4AE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63" y="2292255"/>
            <a:ext cx="6096001" cy="2273489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D7641085-4253-8A46-96C1-ACBABA937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18965B-AA7E-7949-A4AC-676372F7AE8E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Unified Access Workflow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680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DD34-CB58-174C-A54F-E24CF0F15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617720" cy="4902345"/>
          </a:xfrm>
        </p:spPr>
        <p:txBody>
          <a:bodyPr/>
          <a:lstStyle/>
          <a:p>
            <a:r>
              <a:rPr lang="en-US"/>
              <a:t>External and internal access handled through the same unified workflow</a:t>
            </a:r>
          </a:p>
          <a:p>
            <a:r>
              <a:rPr lang="en-US"/>
              <a:t>Multiple sessions per visit/experiment</a:t>
            </a:r>
          </a:p>
          <a:p>
            <a:r>
              <a:rPr lang="en-US"/>
              <a:t>Integrated cost tracking and consumable logs</a:t>
            </a:r>
          </a:p>
          <a:p>
            <a:r>
              <a:rPr lang="en-US"/>
              <a:t>All optional features that can be enabled per-machine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43783D-44D8-7C4A-BC3F-CC0C6CF6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19" y="1820141"/>
            <a:ext cx="6056880" cy="3217718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4054681-926A-1D4A-99EB-2A9BC879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76142B-4D80-584B-A7CD-883749954E6A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Unified Access Workflow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684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237D4E3-895D-BAB5-9DFA-69AE8022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840" y="978623"/>
            <a:ext cx="5265306" cy="2559708"/>
          </a:xfr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530420F-D9DB-B93E-0A26-FB331B31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82" y="3538330"/>
            <a:ext cx="5274364" cy="2703443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B45196-8932-0427-6AB4-822B1374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618" y="1099930"/>
            <a:ext cx="6070600" cy="4876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C04C17-2E57-3F29-7869-9E0D2F25E88F}"/>
              </a:ext>
            </a:extLst>
          </p:cNvPr>
          <p:cNvSpPr/>
          <p:nvPr/>
        </p:nvSpPr>
        <p:spPr>
          <a:xfrm>
            <a:off x="339840" y="312945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Admin and User dashboard progress tracking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724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413CD-4150-47A6-9BFF-7B3BD54D56F2}"/>
              </a:ext>
            </a:extLst>
          </p:cNvPr>
          <p:cNvSpPr/>
          <p:nvPr/>
        </p:nvSpPr>
        <p:spPr>
          <a:xfrm>
            <a:off x="-1980" y="5970318"/>
            <a:ext cx="12191999" cy="885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ABBB7-DB88-0342-B632-7076D479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1481512"/>
            <a:ext cx="10220960" cy="5376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30F87-FA94-7B4D-8810-B8A3D0AC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320" y="-1138"/>
            <a:ext cx="2032000" cy="12319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D785558-20D5-6A4D-8535-7F590CD42A37}"/>
              </a:ext>
            </a:extLst>
          </p:cNvPr>
          <p:cNvSpPr/>
          <p:nvPr/>
        </p:nvSpPr>
        <p:spPr>
          <a:xfrm>
            <a:off x="8442960" y="1481512"/>
            <a:ext cx="690880" cy="560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208E4-1B61-7945-BC35-ACCD9F40F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370" y="1387186"/>
            <a:ext cx="1231900" cy="7493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28E47DE-13FF-1D40-8CB4-EB7F8AA5F819}"/>
              </a:ext>
            </a:extLst>
          </p:cNvPr>
          <p:cNvSpPr/>
          <p:nvPr/>
        </p:nvSpPr>
        <p:spPr>
          <a:xfrm>
            <a:off x="7569200" y="2252402"/>
            <a:ext cx="690880" cy="560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7064CC60-77C5-904A-91C7-E57B80309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12369C-F176-9A4B-B85B-89FABFA63BD8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ARIA Help Guides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865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1101B-C9BB-D149-83AE-099C90C7A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ARIA is a single-point platform, a hub for a variety of users to conduct a variety of activities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Streamlines the proposal submission process – a key part of RI management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addition to Instruct, it is used by a number of RIs and EU projects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an ever-increasing presence within the research community, and has the potential to raise Instruct’s profile even further as a result</a:t>
            </a:r>
          </a:p>
          <a:p>
            <a:pPr marL="0" indent="0">
              <a:buNone/>
            </a:pPr>
            <a:endParaRPr lang="en-GB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3DA674E3-AFE6-AB40-95A2-A061E1A1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3E39EE-5B41-FD4B-963D-D81B605AFEE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ARIA: An Overview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684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D33805-B9DB-F545-8B62-39BB1A52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8928" t="19303" r="10112" b="14640"/>
          <a:stretch/>
        </p:blipFill>
        <p:spPr>
          <a:xfrm rot="20639593">
            <a:off x="3722192" y="1646968"/>
            <a:ext cx="8508868" cy="4451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B2850-9CB5-0749-A30D-F8DD134900B1}"/>
              </a:ext>
            </a:extLst>
          </p:cNvPr>
          <p:cNvSpPr/>
          <p:nvPr/>
        </p:nvSpPr>
        <p:spPr>
          <a:xfrm>
            <a:off x="324189" y="1688651"/>
            <a:ext cx="7976663" cy="697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FF14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To stay informed of the latest opportunities and open calls from Instruct, register for an ARIA account 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2E4C-18E9-3141-8ABB-7553D0C60816}"/>
              </a:ext>
            </a:extLst>
          </p:cNvPr>
          <p:cNvSpPr txBox="1"/>
          <p:nvPr/>
        </p:nvSpPr>
        <p:spPr>
          <a:xfrm>
            <a:off x="324190" y="2400410"/>
            <a:ext cx="457529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instruct-eric.org/register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EAC8D-017B-9144-8468-D6446C268FA5}"/>
              </a:ext>
            </a:extLst>
          </p:cNvPr>
          <p:cNvSpPr/>
          <p:nvPr/>
        </p:nvSpPr>
        <p:spPr>
          <a:xfrm>
            <a:off x="324191" y="314534"/>
            <a:ext cx="7228516" cy="67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more information about funded research opportunities, visit the Instruct-ERIC website.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2F969-81E2-F548-BBBE-5CEB4FC034AD}"/>
              </a:ext>
            </a:extLst>
          </p:cNvPr>
          <p:cNvSpPr/>
          <p:nvPr/>
        </p:nvSpPr>
        <p:spPr>
          <a:xfrm>
            <a:off x="324190" y="990394"/>
            <a:ext cx="300595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instruct-eric.org</a:t>
            </a:r>
            <a:endParaRPr lang="en-GB" sz="24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2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93087" y="1328575"/>
            <a:ext cx="5954536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3319C-374F-5A47-B216-64F00CBD7FCE}"/>
              </a:ext>
            </a:extLst>
          </p:cNvPr>
          <p:cNvSpPr/>
          <p:nvPr/>
        </p:nvSpPr>
        <p:spPr>
          <a:xfrm>
            <a:off x="293087" y="2343307"/>
            <a:ext cx="5954536" cy="73866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 has 15 Members that each pay an annual subscription to allow their scientists to access the range of services that are available through Instruct.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F70496D-954C-8347-899C-E7B108F7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9829" y="4258218"/>
            <a:ext cx="648000" cy="432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FB06FE7-6146-2B47-8C66-4065AE12C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22" y="3320244"/>
            <a:ext cx="648000" cy="432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32C5718-0070-7C46-9546-97D9E2E052F2}"/>
              </a:ext>
            </a:extLst>
          </p:cNvPr>
          <p:cNvSpPr txBox="1"/>
          <p:nvPr/>
        </p:nvSpPr>
        <p:spPr>
          <a:xfrm>
            <a:off x="728095" y="3797421"/>
            <a:ext cx="69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Belgium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7FE553-BE32-B241-BFD3-459E1D1DB788}"/>
              </a:ext>
            </a:extLst>
          </p:cNvPr>
          <p:cNvSpPr txBox="1"/>
          <p:nvPr/>
        </p:nvSpPr>
        <p:spPr>
          <a:xfrm>
            <a:off x="1959824" y="4728206"/>
            <a:ext cx="4505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Italy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F39C8AC-7D71-C747-855B-15E012FD6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6207" y="4258218"/>
            <a:ext cx="648406" cy="432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5876A50-0C14-2D4D-8514-2E84916EB6B3}"/>
              </a:ext>
            </a:extLst>
          </p:cNvPr>
          <p:cNvSpPr txBox="1"/>
          <p:nvPr/>
        </p:nvSpPr>
        <p:spPr>
          <a:xfrm>
            <a:off x="5095707" y="4773645"/>
            <a:ext cx="9516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Netherlands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D1BF0FD-10B7-9B40-B81E-6E4ED591E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5812" y="3320244"/>
            <a:ext cx="648408" cy="432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B830800-1639-0745-ACE7-4A399EE6DBB6}"/>
              </a:ext>
            </a:extLst>
          </p:cNvPr>
          <p:cNvSpPr txBox="1"/>
          <p:nvPr/>
        </p:nvSpPr>
        <p:spPr>
          <a:xfrm>
            <a:off x="1661751" y="3797421"/>
            <a:ext cx="1120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Czech Republic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EE5B66-E5B1-4D48-B800-67A0C46B88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99872" y="4258218"/>
            <a:ext cx="648000" cy="432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8DF0FB6-69E2-9B4D-8843-0065E90CE0B0}"/>
              </a:ext>
            </a:extLst>
          </p:cNvPr>
          <p:cNvSpPr txBox="1"/>
          <p:nvPr/>
        </p:nvSpPr>
        <p:spPr>
          <a:xfrm>
            <a:off x="3026272" y="4728206"/>
            <a:ext cx="55034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Latvia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0A1EB3-63D2-7F44-A829-ADD8E0C682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09524" y="3320244"/>
            <a:ext cx="648000" cy="432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F1D2E8A-1FDD-9F47-BA67-F0AD89723B78}"/>
              </a:ext>
            </a:extLst>
          </p:cNvPr>
          <p:cNvSpPr txBox="1"/>
          <p:nvPr/>
        </p:nvSpPr>
        <p:spPr>
          <a:xfrm>
            <a:off x="4115978" y="3797421"/>
            <a:ext cx="639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Finland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49340B-09DD-B049-B16D-0F2A9A2BA6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54498" y="5172824"/>
            <a:ext cx="610838" cy="432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32DDEA-61ED-6343-983B-DAC3A4267975}"/>
              </a:ext>
            </a:extLst>
          </p:cNvPr>
          <p:cNvSpPr txBox="1"/>
          <p:nvPr/>
        </p:nvSpPr>
        <p:spPr>
          <a:xfrm>
            <a:off x="2198484" y="5688251"/>
            <a:ext cx="6914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Slovakia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A8E8C68-829B-8F41-BB0B-D11697028D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46207" y="3320244"/>
            <a:ext cx="647999" cy="432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6BB7201-D849-D54A-973B-07A4B6DEDAF9}"/>
              </a:ext>
            </a:extLst>
          </p:cNvPr>
          <p:cNvSpPr txBox="1"/>
          <p:nvPr/>
        </p:nvSpPr>
        <p:spPr>
          <a:xfrm>
            <a:off x="5261282" y="3790232"/>
            <a:ext cx="60150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France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08D3A13-B2B1-334E-BA21-9676AB7895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14029" y="5172824"/>
            <a:ext cx="647423" cy="432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0027F21-F096-3E49-8E89-8525CB4A0AC3}"/>
              </a:ext>
            </a:extLst>
          </p:cNvPr>
          <p:cNvSpPr txBox="1"/>
          <p:nvPr/>
        </p:nvSpPr>
        <p:spPr>
          <a:xfrm>
            <a:off x="3762179" y="5688251"/>
            <a:ext cx="52450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Spain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E2135E3A-C523-3648-9670-A26C5F855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1109" y="4258218"/>
            <a:ext cx="617031" cy="4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1523D38-7DDD-EA49-94B8-AFC3CF9288AC}"/>
              </a:ext>
            </a:extLst>
          </p:cNvPr>
          <p:cNvSpPr txBox="1"/>
          <p:nvPr/>
        </p:nvSpPr>
        <p:spPr>
          <a:xfrm>
            <a:off x="821927" y="4728206"/>
            <a:ext cx="51975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Israel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2F68D-9904-8941-930A-4D76D57484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10146" y="5172824"/>
            <a:ext cx="727579" cy="432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3C8437F-6C1A-6343-9C2B-1076DFB43C6F}"/>
              </a:ext>
            </a:extLst>
          </p:cNvPr>
          <p:cNvSpPr txBox="1"/>
          <p:nvPr/>
        </p:nvSpPr>
        <p:spPr>
          <a:xfrm>
            <a:off x="5391834" y="5688251"/>
            <a:ext cx="36420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UK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00DC7D1-FBD6-164C-8FBF-F8F662373F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7806" y="5172824"/>
            <a:ext cx="647999" cy="432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63032DE-C6D3-0B49-BD0C-B1E97503F089}"/>
              </a:ext>
            </a:extLst>
          </p:cNvPr>
          <p:cNvSpPr txBox="1"/>
          <p:nvPr/>
        </p:nvSpPr>
        <p:spPr>
          <a:xfrm>
            <a:off x="726578" y="5688251"/>
            <a:ext cx="70609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Portugal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FBA55-AA68-4647-8D1E-0DD7B0B6BF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21463" y="3377280"/>
            <a:ext cx="817937" cy="346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FB0C42-B838-B141-A455-3CE885442877}"/>
              </a:ext>
            </a:extLst>
          </p:cNvPr>
          <p:cNvSpPr txBox="1"/>
          <p:nvPr/>
        </p:nvSpPr>
        <p:spPr>
          <a:xfrm>
            <a:off x="3031055" y="3797421"/>
            <a:ext cx="53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EMBL</a:t>
            </a:r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F4CE46-7EFE-1E45-8C2B-F2B06BC375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03548" y="4254493"/>
            <a:ext cx="648000" cy="432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63A80C8-EF8B-6D46-A9CA-9E8397852EA6}"/>
              </a:ext>
            </a:extLst>
          </p:cNvPr>
          <p:cNvSpPr txBox="1"/>
          <p:nvPr/>
        </p:nvSpPr>
        <p:spPr>
          <a:xfrm>
            <a:off x="4024431" y="4728206"/>
            <a:ext cx="75854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Lithuania</a:t>
            </a:r>
          </a:p>
        </p:txBody>
      </p:sp>
      <p:pic>
        <p:nvPicPr>
          <p:cNvPr id="51" name="Picture 4" descr="Icon&#10;&#10;Description automatically generated">
            <a:extLst>
              <a:ext uri="{FF2B5EF4-FFF2-40B4-BE49-F238E27FC236}">
                <a16:creationId xmlns:a16="http://schemas.microsoft.com/office/drawing/2014/main" id="{81262085-6F39-FA43-9819-12998DEC58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5A15576-5ABE-D14B-B5A1-667AA7CB058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</a:t>
            </a: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</a:rPr>
              <a:t>    Members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1E40D4E-8A07-D347-B1AA-2545E1A0223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73726" y="203019"/>
            <a:ext cx="5762231" cy="57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78098" y="1466121"/>
            <a:ext cx="8146374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99787-0E95-A940-9444-3290B2973366}"/>
              </a:ext>
            </a:extLst>
          </p:cNvPr>
          <p:cNvSpPr/>
          <p:nvPr/>
        </p:nvSpPr>
        <p:spPr>
          <a:xfrm>
            <a:off x="278098" y="2201248"/>
            <a:ext cx="563724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The Instruct consortium comprises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eleven Instruct Centres 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that offer access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27 facilities 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across Europe.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CB124-D471-1246-AA3A-0A886C43933D}"/>
              </a:ext>
            </a:extLst>
          </p:cNvPr>
          <p:cNvSpPr txBox="1"/>
          <p:nvPr/>
        </p:nvSpPr>
        <p:spPr>
          <a:xfrm>
            <a:off x="278098" y="2786023"/>
            <a:ext cx="6122702" cy="329814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BE	Nanobodies4Instruct, 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Robotein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CZ	BIOCEV, CEITEC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EMBL	EMBL Grenoble, EMBL Hamburg, EMBL Heidelberg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ES	Instruct Image Processing Centre I2PC, CNB-CSIC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FI	University of Eastern Finland, University of Helsinki, 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University of Oulu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FR1	IGBMC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FR2	IBS-ISBG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IL	Centre for Bioinformatics Tel Aviv, ISPC (WIS) Israel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IT	CERM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NL	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Bijvoet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Centre, 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NeCEN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NKI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UK	Astbury, Diamond, Molecular Biophysics Suite, 			Oxford Mass Spec, Oxford Particle Imaging, Harwell, 		STRUBI</a:t>
            </a: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    Centres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51B54-E0E1-1C9B-E469-000B3577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34" y="0"/>
            <a:ext cx="5852066" cy="5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Instruct-ERIC Catalogue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438C53C-5ADC-4246-9BBA-33F32C97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37" b="5965"/>
          <a:stretch/>
        </p:blipFill>
        <p:spPr>
          <a:xfrm>
            <a:off x="90168" y="1061488"/>
            <a:ext cx="7885008" cy="50146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BB7920-AC12-D14D-B63E-BA552FAF7F9A}"/>
              </a:ext>
            </a:extLst>
          </p:cNvPr>
          <p:cNvCxnSpPr/>
          <p:nvPr/>
        </p:nvCxnSpPr>
        <p:spPr>
          <a:xfrm>
            <a:off x="6756400" y="1300480"/>
            <a:ext cx="1661160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E61018-A89D-0B47-B153-7E3290EE7AB5}"/>
              </a:ext>
            </a:extLst>
          </p:cNvPr>
          <p:cNvCxnSpPr>
            <a:cxnSpLocks/>
          </p:cNvCxnSpPr>
          <p:nvPr/>
        </p:nvCxnSpPr>
        <p:spPr>
          <a:xfrm>
            <a:off x="8417560" y="1300480"/>
            <a:ext cx="0" cy="155956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E938CC-9D28-B542-861C-05D5E21F7422}"/>
              </a:ext>
            </a:extLst>
          </p:cNvPr>
          <p:cNvCxnSpPr>
            <a:cxnSpLocks/>
          </p:cNvCxnSpPr>
          <p:nvPr/>
        </p:nvCxnSpPr>
        <p:spPr>
          <a:xfrm>
            <a:off x="8417560" y="2860040"/>
            <a:ext cx="0" cy="79248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620ECE-865F-7C49-91D8-301C43612E23}"/>
              </a:ext>
            </a:extLst>
          </p:cNvPr>
          <p:cNvCxnSpPr>
            <a:cxnSpLocks/>
          </p:cNvCxnSpPr>
          <p:nvPr/>
        </p:nvCxnSpPr>
        <p:spPr>
          <a:xfrm flipH="1">
            <a:off x="7198360" y="3652520"/>
            <a:ext cx="1219200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D8D46E9-5A78-FF4E-94F0-06C67A385B17}"/>
              </a:ext>
            </a:extLst>
          </p:cNvPr>
          <p:cNvSpPr/>
          <p:nvPr/>
        </p:nvSpPr>
        <p:spPr>
          <a:xfrm flipV="1">
            <a:off x="8893565" y="2439679"/>
            <a:ext cx="133749" cy="1337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50B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8BBCEF-BDDA-8F4C-94BE-39F0BF59783C}"/>
              </a:ext>
            </a:extLst>
          </p:cNvPr>
          <p:cNvCxnSpPr>
            <a:cxnSpLocks/>
          </p:cNvCxnSpPr>
          <p:nvPr/>
        </p:nvCxnSpPr>
        <p:spPr>
          <a:xfrm flipH="1">
            <a:off x="8417560" y="2508404"/>
            <a:ext cx="476005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4E3E69B-B3F3-1747-BB13-CB029068F9B6}"/>
              </a:ext>
            </a:extLst>
          </p:cNvPr>
          <p:cNvSpPr/>
          <p:nvPr/>
        </p:nvSpPr>
        <p:spPr>
          <a:xfrm>
            <a:off x="9215802" y="1603099"/>
            <a:ext cx="2654295" cy="16340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1400" b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Macromolecular Crystallisation </a:t>
            </a: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and </a:t>
            </a:r>
            <a:r>
              <a:rPr lang="en-GB" sz="1400" b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Molecular Biophysics </a:t>
            </a: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available to access at STRUBI via Instruct-ERIC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142CDE-A353-4BA6-7016-12BC92B12FFD}"/>
              </a:ext>
            </a:extLst>
          </p:cNvPr>
          <p:cNvSpPr/>
          <p:nvPr/>
        </p:nvSpPr>
        <p:spPr>
          <a:xfrm>
            <a:off x="9215801" y="3999233"/>
            <a:ext cx="2654295" cy="11508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1400" b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Electron Microscopy </a:t>
            </a: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available to access at OPIC via Instruct-ERIC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E541DC-6667-2465-B2AB-808541AD80F1}"/>
              </a:ext>
            </a:extLst>
          </p:cNvPr>
          <p:cNvSpPr/>
          <p:nvPr/>
        </p:nvSpPr>
        <p:spPr>
          <a:xfrm flipV="1">
            <a:off x="8914585" y="4499752"/>
            <a:ext cx="133749" cy="1337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50B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89FA2E-C481-640F-F61F-07EF3972F600}"/>
              </a:ext>
            </a:extLst>
          </p:cNvPr>
          <p:cNvCxnSpPr>
            <a:cxnSpLocks/>
          </p:cNvCxnSpPr>
          <p:nvPr/>
        </p:nvCxnSpPr>
        <p:spPr>
          <a:xfrm flipH="1">
            <a:off x="7219380" y="4568477"/>
            <a:ext cx="1695205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3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Access Funding Through Projects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51B8E-18AC-2F68-23BF-067E43143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3"/>
          <a:stretch/>
        </p:blipFill>
        <p:spPr>
          <a:xfrm>
            <a:off x="403270" y="1077499"/>
            <a:ext cx="11385459" cy="4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1074-A9CE-9341-BA71-BEF84E4F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293"/>
            <a:ext cx="10515600" cy="4890485"/>
          </a:xfrm>
        </p:spPr>
        <p:txBody>
          <a:bodyPr>
            <a:normAutofit/>
          </a:bodyPr>
          <a:lstStyle/>
          <a:p>
            <a:r>
              <a:rPr lang="en-GB" sz="2000" b="1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ARIA is a cloud platform provided by Instruct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It offers a range of different RI services for different users</a:t>
            </a:r>
          </a:p>
          <a:p>
            <a:pPr lvl="1"/>
            <a:endParaRPr lang="en-GB" sz="1800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Provides a singular hub for all Instruct users, as well as non-Instruct RIs</a:t>
            </a:r>
          </a:p>
          <a:p>
            <a:endParaRPr lang="en-GB" sz="2000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b="1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Microsoft Office 365 for Research Infrastructures</a:t>
            </a:r>
          </a:p>
          <a:p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 most state of the art tool for managing research infrastructures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Used by 5 RIs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Used in 14 European Commission funded projects</a:t>
            </a:r>
          </a:p>
        </p:txBody>
      </p:sp>
      <p:pic>
        <p:nvPicPr>
          <p:cNvPr id="1026" name="Picture 2" descr="Office 365: A guide to the updates | Computerworld">
            <a:extLst>
              <a:ext uri="{FF2B5EF4-FFF2-40B4-BE49-F238E27FC236}">
                <a16:creationId xmlns:a16="http://schemas.microsoft.com/office/drawing/2014/main" id="{C0B79C0B-72BD-3446-8770-1722170E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51" y="3247371"/>
            <a:ext cx="2107111" cy="137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4FE19C38-8F5C-7449-85AA-85D378A9D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34BA13-3C7D-CA41-BD7B-A9BF563E5F83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096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0717C03E-1D7B-47F2-9602-3823A69DC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9" t="40760" r="54618" b="24180"/>
          <a:stretch/>
        </p:blipFill>
        <p:spPr>
          <a:xfrm>
            <a:off x="3739376" y="3372792"/>
            <a:ext cx="1933175" cy="18878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4277DE0-4369-6E41-ACF5-466491AA2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87FDA0-7923-F84F-B022-E2880AB4B946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24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607E0-4E8E-614F-9C57-590C08C0A529}"/>
              </a:ext>
            </a:extLst>
          </p:cNvPr>
          <p:cNvSpPr/>
          <p:nvPr/>
        </p:nvSpPr>
        <p:spPr>
          <a:xfrm>
            <a:off x="8541327" y="1178175"/>
            <a:ext cx="924791" cy="44977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A773-713E-FD49-BAF1-18F3C745DC33}"/>
              </a:ext>
            </a:extLst>
          </p:cNvPr>
          <p:cNvSpPr/>
          <p:nvPr/>
        </p:nvSpPr>
        <p:spPr>
          <a:xfrm>
            <a:off x="7616536" y="1178175"/>
            <a:ext cx="1849582" cy="178574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067A0-521C-364E-96E5-3F88FF01D1D8}"/>
              </a:ext>
            </a:extLst>
          </p:cNvPr>
          <p:cNvSpPr/>
          <p:nvPr/>
        </p:nvSpPr>
        <p:spPr>
          <a:xfrm>
            <a:off x="4730166" y="1178175"/>
            <a:ext cx="6623634" cy="31451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A7205BDC-36C5-7E4F-8B71-34E13925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0" t="47871" r="59769" b="33718"/>
          <a:stretch/>
        </p:blipFill>
        <p:spPr>
          <a:xfrm>
            <a:off x="4130299" y="3753146"/>
            <a:ext cx="1002632" cy="991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2B1BE5-0923-E04F-B7F0-0902AF4A2DD2}"/>
              </a:ext>
            </a:extLst>
          </p:cNvPr>
          <p:cNvSpPr/>
          <p:nvPr/>
        </p:nvSpPr>
        <p:spPr>
          <a:xfrm>
            <a:off x="0" y="5833241"/>
            <a:ext cx="12192000" cy="102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8F93C0-D4CE-4BD7-9F74-F1A50650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3" y="1178175"/>
            <a:ext cx="10465419" cy="5384456"/>
          </a:xfrm>
          <a:prstGeom prst="rect">
            <a:avLst/>
          </a:prstGeom>
        </p:spPr>
      </p:pic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58A9707C-BD1C-C747-91F5-F7C300DB2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B0C084-AB08-B248-AAEA-C473B77604D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065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c74fc1c-1a99-4017-94d7-6943030f64e5" xsi:nil="true"/>
    <Source xmlns="2c74fc1c-1a99-4017-94d7-6943030f64e5">
      <Url xsi:nil="true"/>
      <Description xsi:nil="true"/>
    </Source>
    <Renewal_x0020_or_x0020_Expiry xmlns="2c74fc1c-1a99-4017-94d7-6943030f64e5" xsi:nil="true"/>
    <URL xmlns="2c74fc1c-1a99-4017-94d7-6943030f64e5">
      <Url xsi:nil="true"/>
      <Description xsi:nil="true"/>
    </URL>
    <Signature_x0020_or_x0020_Activation_x0020_Date xmlns="2c74fc1c-1a99-4017-94d7-6943030f64e5" xsi:nil="true"/>
    <Tags xmlns="2c74fc1c-1a99-4017-94d7-6943030f64e5" xsi:nil="true"/>
    <Own_x0020_image_x003f_ xmlns="2c74fc1c-1a99-4017-94d7-6943030f64e5">true</Own_x0020_image_x003f_>
    <_dlc_DocId xmlns="70c619b4-f5ac-4a24-bc51-96048c7d2dac">WSSKY4Z3XS2A-1760647373-168244</_dlc_DocId>
    <_dlc_DocIdUrl xmlns="70c619b4-f5ac-4a24-bc51-96048c7d2dac">
      <Url>https://instructeric.sharepoint.com/sites/Instruct-ERIC/_layouts/15/DocIdRedir.aspx?ID=WSSKY4Z3XS2A-1760647373-168244</Url>
      <Description>WSSKY4Z3XS2A-1760647373-168244</Description>
    </_dlc_DocIdUrl>
    <lcf76f155ced4ddcb4097134ff3c332f xmlns="2c74fc1c-1a99-4017-94d7-6943030f64e5">
      <Terms xmlns="http://schemas.microsoft.com/office/infopath/2007/PartnerControls"/>
    </lcf76f155ced4ddcb4097134ff3c332f>
    <TaxCatchAll xmlns="70c619b4-f5ac-4a24-bc51-96048c7d2dac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D1BA7E397FD459D0C5638B4C6A663" ma:contentTypeVersion="33" ma:contentTypeDescription="Create a new document." ma:contentTypeScope="" ma:versionID="6c32d87c89af25407c8e35ae65383f21">
  <xsd:schema xmlns:xsd="http://www.w3.org/2001/XMLSchema" xmlns:xs="http://www.w3.org/2001/XMLSchema" xmlns:p="http://schemas.microsoft.com/office/2006/metadata/properties" xmlns:ns2="2c74fc1c-1a99-4017-94d7-6943030f64e5" xmlns:ns3="70c619b4-f5ac-4a24-bc51-96048c7d2dac" targetNamespace="http://schemas.microsoft.com/office/2006/metadata/properties" ma:root="true" ma:fieldsID="9d6c00eee2d8495faa285653edefcf6d" ns2:_="" ns3:_="">
    <xsd:import namespace="2c74fc1c-1a99-4017-94d7-6943030f64e5"/>
    <xsd:import namespace="70c619b4-f5ac-4a24-bc51-96048c7d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Tags" minOccurs="0"/>
                <xsd:element ref="ns2:Source" minOccurs="0"/>
                <xsd:element ref="ns2:Own_x0020_image_x003f_" minOccurs="0"/>
                <xsd:element ref="ns2:UR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Renewal_x0020_or_x0020_Expiry" minOccurs="0"/>
                <xsd:element ref="ns2:Signature_x0020_or_x0020_Activation_x0020_Dat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4fc1c-1a99-4017-94d7-6943030f6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4" nillable="true" ma:displayName="Sign-off status" ma:internalName="_x0024_Resources_x003a_core_x002c_Signoff_Status_x003b_">
      <xsd:simpleType>
        <xsd:restriction base="dms:Text"/>
      </xsd:simpleType>
    </xsd:element>
    <xsd:element name="Tags" ma:index="17" nillable="true" ma:displayName="Tags" ma:internalName="Tags">
      <xsd:simpleType>
        <xsd:restriction base="dms:Text">
          <xsd:maxLength value="255"/>
        </xsd:restriction>
      </xsd:simpleType>
    </xsd:element>
    <xsd:element name="Source" ma:index="18" nillable="true" ma:displayName="Source" ma:format="Hyperlink" ma:internalName="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wn_x0020_image_x003f_" ma:index="19" nillable="true" ma:displayName="Own image?" ma:default="1" ma:internalName="Own_x0020_image_x003f_">
      <xsd:simpleType>
        <xsd:restriction base="dms:Boolean"/>
      </xsd:simpleType>
    </xsd:element>
    <xsd:element name="URL" ma:index="20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Renewal_x0020_or_x0020_Expiry" ma:index="29" nillable="true" ma:displayName="Renewal or Expiry Date" ma:format="DateOnly" ma:internalName="Renewal_x0020_or_x0020_Expiry">
      <xsd:simpleType>
        <xsd:restriction base="dms:DateTime"/>
      </xsd:simpleType>
    </xsd:element>
    <xsd:element name="Signature_x0020_or_x0020_Activation_x0020_Date" ma:index="30" nillable="true" ma:displayName="Signature or Activation Date" ma:format="DateOnly" ma:internalName="Signature_x0020_or_x0020_Activation_x0020_Date">
      <xsd:simpleType>
        <xsd:restriction base="dms:DateTime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7e87d4d8-1c37-422b-a83a-9b0128add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19b4-f5ac-4a24-bc51-96048c7d2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33" nillable="true" ma:displayName="Taxonomy Catch All Column" ma:hidden="true" ma:list="{d93e2815-10ef-4ab4-96a1-3cf9187caf07}" ma:internalName="TaxCatchAll" ma:showField="CatchAllData" ma:web="70c619b4-f5ac-4a24-bc51-96048c7d2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2F63F6-24C1-4FAD-AC6B-A97A052288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12ED5A-3349-48EB-A3C7-0C26ADFF3077}">
  <ds:schemaRefs>
    <ds:schemaRef ds:uri="2c74fc1c-1a99-4017-94d7-6943030f64e5"/>
    <ds:schemaRef ds:uri="http://purl.org/dc/elements/1.1/"/>
    <ds:schemaRef ds:uri="70c619b4-f5ac-4a24-bc51-96048c7d2dac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42E6745-F7CE-473E-B5F6-57AE83D36E2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BD77927-4B2F-499B-B009-862D804EE328}">
  <ds:schemaRefs>
    <ds:schemaRef ds:uri="2c74fc1c-1a99-4017-94d7-6943030f64e5"/>
    <ds:schemaRef ds:uri="70c619b4-f5ac-4a24-bc51-96048c7d2d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Macintosh PowerPoint</Application>
  <PresentationFormat>Widescreen</PresentationFormat>
  <Paragraphs>130</Paragraphs>
  <Slides>25</Slides>
  <Notes>7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Verdana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Dolan</dc:creator>
  <cp:lastModifiedBy>Marcus Povey</cp:lastModifiedBy>
  <cp:revision>2</cp:revision>
  <dcterms:created xsi:type="dcterms:W3CDTF">2022-01-20T15:12:40Z</dcterms:created>
  <dcterms:modified xsi:type="dcterms:W3CDTF">2023-02-01T09:12:09Z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0x010100906D1BA7E397FD459D0C5638B4C6A663</vt:lpwstr>
  </property>
  <property fmtid="{D5CDD505-2E9C-101B-9397-08002B2CF9AE}" pid="3" name="_dlc_DocIdItemGuid">
    <vt:lpwstr>fcd61487-1f67-42e1-b639-07255ddd9b95</vt:lpwstr>
  </property>
  <property fmtid="{D5CDD505-2E9C-101B-9397-08002B2CF9AE}" pid="4" name="MediaServiceImageTags">
    <vt:lpwstr/>
  </property>
</Properties>
</file>