
<file path=[Content_Types].xml><?xml version="1.0" encoding="utf-8"?>
<Types xmlns="http://schemas.openxmlformats.org/package/2006/content-types">
  <Default Extension="jpeg" ContentType="image/jpeg"/>
  <Default Extension="mov" ContentType="video/quicktime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5"/>
    <p:sldMasterId id="2147483672" r:id="rId6"/>
  </p:sldMasterIdLst>
  <p:notesMasterIdLst>
    <p:notesMasterId r:id="rId32"/>
  </p:notesMasterIdLst>
  <p:sldIdLst>
    <p:sldId id="257" r:id="rId7"/>
    <p:sldId id="268" r:id="rId8"/>
    <p:sldId id="273" r:id="rId9"/>
    <p:sldId id="274" r:id="rId10"/>
    <p:sldId id="317" r:id="rId11"/>
    <p:sldId id="318" r:id="rId12"/>
    <p:sldId id="258" r:id="rId13"/>
    <p:sldId id="278" r:id="rId14"/>
    <p:sldId id="281" r:id="rId15"/>
    <p:sldId id="307" r:id="rId16"/>
    <p:sldId id="309" r:id="rId17"/>
    <p:sldId id="262" r:id="rId18"/>
    <p:sldId id="313" r:id="rId19"/>
    <p:sldId id="310" r:id="rId20"/>
    <p:sldId id="311" r:id="rId21"/>
    <p:sldId id="314" r:id="rId22"/>
    <p:sldId id="312" r:id="rId23"/>
    <p:sldId id="259" r:id="rId24"/>
    <p:sldId id="261" r:id="rId25"/>
    <p:sldId id="264" r:id="rId26"/>
    <p:sldId id="265" r:id="rId27"/>
    <p:sldId id="301" r:id="rId28"/>
    <p:sldId id="315" r:id="rId29"/>
    <p:sldId id="277" r:id="rId30"/>
    <p:sldId id="316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BAE8"/>
    <a:srgbClr val="595A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4CE822-F5DF-9C42-AF60-01DCD1BAF4D7}" v="92" dt="2023-01-30T15:04:23.7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94"/>
  </p:normalViewPr>
  <p:slideViewPr>
    <p:cSldViewPr snapToGrid="0">
      <p:cViewPr varScale="1">
        <p:scale>
          <a:sx n="121" d="100"/>
          <a:sy n="121" d="100"/>
        </p:scale>
        <p:origin x="84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34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notesMaster" Target="notesMasters/notesMaster1.xml"/><Relationship Id="rId37" Type="http://schemas.microsoft.com/office/2015/10/relationships/revisionInfo" Target="revisionInfo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heme" Target="theme/theme1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DD7E73-42B8-604A-BE7D-082314F52EBB}" type="datetimeFigureOut">
              <a:rPr lang="en-GB" smtClean="0"/>
              <a:t>31/01/2023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DDDA2E-F55D-344F-B10A-8F0B82161E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2120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/>
              <a:t>ARIA Is a cloud platform, providing a range of services for RIs to offer their users. A one-stop shop for users to carry out and manage access proposals, websites, facilities and so 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54646C-3776-1C4C-A20F-E971889ACC4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268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Pillars, cores, tenets. NOT services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54646C-3776-1C4C-A20F-E971889ACC44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78573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Services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54646C-3776-1C4C-A20F-E971889ACC44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7136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40A6AC-0C4F-014E-8045-A942A99D1D8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3189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9554B-A711-3749-94B6-96AA12CE1C5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0795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9554B-A711-3749-94B6-96AA12CE1C5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2846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What are some top level ARIA stats? Can we get all these Year on Year?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54646C-3776-1C4C-A20F-E971889ACC44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3720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170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64CFA-17AB-2A45-ADA9-7FFE7C4EE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27BD71-2F52-F841-87CE-A2F23E2B85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8F2282-CC9D-CE4F-AB50-5DADDB3419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032ACF-6B4A-D742-B515-5AC6C05F9DD9}" type="datetimeFigureOut">
              <a:rPr lang="en-GB" smtClean="0"/>
              <a:t>31/01/2023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B23292-8A1B-3E42-B69A-B078EE82A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7AE813-0F40-A94D-9C2D-70FB6F36E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8FBC52C-2B29-6445-9974-803957AAA6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6543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8582BE0-0236-894E-AEFA-9CEC7AD0AB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AB138C-7913-E249-A612-3AF4C4D985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BF4710-85BD-B949-BB6A-D4C7CD11A5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032ACF-6B4A-D742-B515-5AC6C05F9DD9}" type="datetimeFigureOut">
              <a:rPr lang="en-GB" smtClean="0"/>
              <a:t>31/01/2023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FDBDA5-F6A9-AE4E-9B7F-83DE11A04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7C1CDC-DC9F-8442-AD0E-D52C9CDD5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8FBC52C-2B29-6445-9974-803957AAA6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34470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6DAE4-A6D5-DC42-A3A8-C82F5FB0B5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726393-8F97-1F43-9554-23E720C5BC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5C3446-564A-2E48-A7FE-569D2CFAE8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462A88-6E24-854F-9F16-1DD21F51CA59}" type="datetimeFigureOut">
              <a:rPr lang="en-GB" smtClean="0"/>
              <a:t>31/01/2023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3CCBEA-21D1-004E-9D48-5A0429EE7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675EAE-292C-0346-9982-2BCC7540E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80C661-2795-9E48-9837-A2992866EE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12282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FA6BF-E814-F74A-9F2A-0509299B3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E54932-F1A2-2A48-9C00-A2C16ED073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53168C-3FAF-924A-8B0C-12D2F86480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462A88-6E24-854F-9F16-1DD21F51CA59}" type="datetimeFigureOut">
              <a:rPr lang="en-GB" smtClean="0"/>
              <a:t>31/01/2023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37D215-BC72-BC4A-A051-B8EE8E37C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9E56FC-83E7-CE4E-B002-1C7C8FADF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80C661-2795-9E48-9837-A2992866EE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36467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ED668-910A-1D47-B606-77687A2A3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7336F9-2F45-5A43-9B73-245A748738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A716CF-0C45-DF42-9AEA-2161BA33F4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462A88-6E24-854F-9F16-1DD21F51CA59}" type="datetimeFigureOut">
              <a:rPr lang="en-GB" smtClean="0"/>
              <a:t>31/01/2023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D9F17F-A0F4-0347-869A-97370F3A9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2F4D6D-6788-B149-85BE-C3FBAA757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80C661-2795-9E48-9837-A2992866EE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94833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43D9B-AAA4-5D4A-AE9E-81F962982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2A7A95-D9BF-F243-96B5-39BE995C0C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359050-4731-4F4A-8602-4D8E7A3E72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D7654A-D5CE-6644-B882-4DC73B8C9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462A88-6E24-854F-9F16-1DD21F51CA59}" type="datetimeFigureOut">
              <a:rPr lang="en-GB" smtClean="0"/>
              <a:t>31/01/2023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8351DF-8983-D542-9B34-CFF67101E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56A955-EADC-864A-AF85-27022D567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80C661-2795-9E48-9837-A2992866EE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60565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BD2A1-E09C-9D4B-885D-E104FE1B5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E8ADE4-DAE9-124F-AEF4-B03C3A07DE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B9E979-0F84-2E4F-ADE9-B77DA4E0F7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9935A4-7607-8442-83F5-C2C8F76390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CF5B71-CAEC-DF49-A3F3-69286D8483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6BED555-B3BC-314F-80BB-CB26A5C72F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462A88-6E24-854F-9F16-1DD21F51CA59}" type="datetimeFigureOut">
              <a:rPr lang="en-GB" smtClean="0"/>
              <a:t>31/01/2023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D58556A-4FF3-3F4E-8B1B-EBF407D0B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DF7C02-1DA7-C74A-80CF-271E0887C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80C661-2795-9E48-9837-A2992866EE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0354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37123-4380-174A-AA8B-D22BE6614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9EAED7-AB41-6249-A0CB-8B320D6FAF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462A88-6E24-854F-9F16-1DD21F51CA59}" type="datetimeFigureOut">
              <a:rPr lang="en-GB" smtClean="0"/>
              <a:t>31/01/2023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433104-58A4-0F46-807E-1A6F01B95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DBD3BB-53F1-B84B-911D-F5F81AC0D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80C661-2795-9E48-9837-A2992866EE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42090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B79147-16C6-444D-9A5B-1DBDF2FB06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462A88-6E24-854F-9F16-1DD21F51CA59}" type="datetimeFigureOut">
              <a:rPr lang="en-GB" smtClean="0"/>
              <a:t>31/01/2023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2D1DA7-3FD2-1D41-9091-5BCECF052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FEFB78-AD9C-3244-8367-7E5064C35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80C661-2795-9E48-9837-A2992866EE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14671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9540E4-CD74-8549-B0F0-3E9BC2DBD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E021AE-0A29-5044-AD22-E5F4114381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09BF45-BB5B-A043-BB83-F247B1D0CA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2921C5-0042-D642-B447-0446B1DE21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462A88-6E24-854F-9F16-1DD21F51CA59}" type="datetimeFigureOut">
              <a:rPr lang="en-GB" smtClean="0"/>
              <a:t>31/01/2023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009CF6-8E2E-3847-ADF8-1835E0847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C96E61-6F69-6148-872C-C4C6231A2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80C661-2795-9E48-9837-A2992866EE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4624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97607-C322-6241-A18A-C93277937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610E6B-7ECA-7048-937C-F625121287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D7C642-068F-0741-814F-F3831DAB48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032ACF-6B4A-D742-B515-5AC6C05F9DD9}" type="datetimeFigureOut">
              <a:rPr lang="en-GB" smtClean="0"/>
              <a:t>31/01/2023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CFE470-4D2F-064C-BC7D-D0C3516FD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C985D-C96C-6440-8E5A-F53584EE3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8FBC52C-2B29-6445-9974-803957AAA6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44574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3BD18-C51A-9244-8C11-8743AA002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B67792-975E-DB43-9AF1-BCE2AB174E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91C258-3381-0649-BC58-2E0E9406F5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994E68-2BEE-4D40-A2A0-7C736D4231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462A88-6E24-854F-9F16-1DD21F51CA59}" type="datetimeFigureOut">
              <a:rPr lang="en-GB" smtClean="0"/>
              <a:t>31/01/2023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700A70-083E-544B-B804-29818EC11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3969F9-682F-1E46-BD72-3865BD738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80C661-2795-9E48-9837-A2992866EE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18260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6A9FF-515D-BB42-827E-F7D575EC0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D6B56C-361D-8F4E-B84B-D02EFD671B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FE9D7B-AFA9-354A-ACBB-1225CE8035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462A88-6E24-854F-9F16-1DD21F51CA59}" type="datetimeFigureOut">
              <a:rPr lang="en-GB" smtClean="0"/>
              <a:t>31/01/2023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E5E74F-1988-024D-8B92-B3B784550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06A808-D8CF-1F48-8FF0-1D9386E75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80C661-2795-9E48-9837-A2992866EE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0983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806FCB-6AF3-E84B-BD08-7CB035A0FC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A1AB17-93AA-264D-A2BB-7295620B96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59A455-7893-3145-944B-E13636D3D1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462A88-6E24-854F-9F16-1DD21F51CA59}" type="datetimeFigureOut">
              <a:rPr lang="en-GB" smtClean="0"/>
              <a:t>31/01/2023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AEF877-13F7-4943-AED1-65553B2FD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F72F5A-2B90-0744-B91F-410A06A56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80C661-2795-9E48-9837-A2992866EE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2505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C4DE80-CDB4-124E-8F6C-3E28EED18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07F734-9040-EF4E-A60E-E342B1F835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0E772D-7773-E44F-AA94-7F5E14CF12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032ACF-6B4A-D742-B515-5AC6C05F9DD9}" type="datetimeFigureOut">
              <a:rPr lang="en-GB" smtClean="0"/>
              <a:t>31/01/2023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E5633A-E04E-4A47-97C5-E29253A27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6A15F-ED1A-0B48-8F19-1A623C979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8FBC52C-2B29-6445-9974-803957AAA6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684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A79CD-A7E8-0748-90D6-7903AE736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D81D35-7BEA-734D-B972-D7DADF3BD7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FA99C9-EA24-E549-B591-894331981C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D6BEDE-C884-6F44-A862-59B272FD6C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032ACF-6B4A-D742-B515-5AC6C05F9DD9}" type="datetimeFigureOut">
              <a:rPr lang="en-GB" smtClean="0"/>
              <a:t>31/01/2023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249A7B-CC0E-1247-9D68-D85DCDE4F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A61B60-1207-204B-96E6-E39C1141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8FBC52C-2B29-6445-9974-803957AAA6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6010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634BB-9BB7-2B43-8E6B-BDAC4BDA3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43A1B5-222C-414E-B9D0-D268AD5BD9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8805AC-5133-2444-A3AB-CAF1355F83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8E4FCC-E9CD-124C-8D37-34BF1EE916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656BDF-4D94-7E42-892E-53513AFA19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7A9CBA-698A-5C4A-9B03-E30B4CE81E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032ACF-6B4A-D742-B515-5AC6C05F9DD9}" type="datetimeFigureOut">
              <a:rPr lang="en-GB" smtClean="0"/>
              <a:t>31/01/2023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2103FF-3942-5A4F-9CAD-32FB245F1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6EA3D17-2842-2848-992C-53E1E8E62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8FBC52C-2B29-6445-9974-803957AAA6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931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64788-9DA0-C44E-BCA9-3ABF2AED3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3B0C98-4602-A14D-94BD-BFC7E5897D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032ACF-6B4A-D742-B515-5AC6C05F9DD9}" type="datetimeFigureOut">
              <a:rPr lang="en-GB" smtClean="0"/>
              <a:t>31/01/2023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0B3899-7C7D-1443-A23F-0C7FD6B75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62210C-9ECB-C049-97CA-3D81CF041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8FBC52C-2B29-6445-9974-803957AAA6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9768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AEAB08-43AA-2A4B-B671-58DFFD42C0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032ACF-6B4A-D742-B515-5AC6C05F9DD9}" type="datetimeFigureOut">
              <a:rPr lang="en-GB" smtClean="0"/>
              <a:t>31/01/2023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EA930F2-D81C-0B46-93B7-BD3B9B92D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2092C4-A133-7742-94C5-330916677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8FBC52C-2B29-6445-9974-803957AAA6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3765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820AE-D2D0-7341-951A-268F46095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3E2AB3-CB0D-B64F-AD3A-79FF51D4DE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090D1A-06A0-2240-813A-7303160F69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DCFA2C-910E-E240-A1F9-23991C836C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032ACF-6B4A-D742-B515-5AC6C05F9DD9}" type="datetimeFigureOut">
              <a:rPr lang="en-GB" smtClean="0"/>
              <a:t>31/01/2023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4DFA49-CE67-7448-989C-C1C5B0216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5F94EC-CF89-0449-A6E4-FE615643E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8FBC52C-2B29-6445-9974-803957AAA6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4368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66956-57BC-D44C-B2B4-4FF62CD9F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787021-C3FB-724C-9C4B-BF0B7B1C11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5ED71D-88A5-2444-8548-81B293BDB6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E10A0B-D18B-1243-92A6-9594A33CC2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032ACF-6B4A-D742-B515-5AC6C05F9DD9}" type="datetimeFigureOut">
              <a:rPr lang="en-GB" smtClean="0"/>
              <a:t>31/01/2023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37394F-3DF5-5D4B-921B-1216C9CA5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6BB471-0ED9-DB4D-BA22-D3FE746C5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8FBC52C-2B29-6445-9974-803957AAA6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5348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21470E95-32D2-C147-B30E-14F853EEA761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19270" y="150908"/>
            <a:ext cx="11936895" cy="6565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689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9769DF73-F2DA-0042-B58A-0BA476B07B38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76200"/>
            <a:ext cx="12192000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224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microsoft.com/office/2007/relationships/media" Target="../media/media1.mov"/><Relationship Id="rId1" Type="http://schemas.openxmlformats.org/officeDocument/2006/relationships/video" Target="NULL" TargetMode="External"/><Relationship Id="rId6" Type="http://schemas.openxmlformats.org/officeDocument/2006/relationships/image" Target="../media/image29.png"/><Relationship Id="rId5" Type="http://schemas.openxmlformats.org/officeDocument/2006/relationships/image" Target="../media/image47.png"/><Relationship Id="rId4" Type="http://schemas.openxmlformats.org/officeDocument/2006/relationships/notesSlide" Target="../notesSlides/notesSlide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9.png"/><Relationship Id="rId4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9.png"/><Relationship Id="rId26" Type="http://schemas.openxmlformats.org/officeDocument/2006/relationships/image" Target="../media/image27.tiff"/><Relationship Id="rId3" Type="http://schemas.openxmlformats.org/officeDocument/2006/relationships/image" Target="../media/image4.svg"/><Relationship Id="rId21" Type="http://schemas.openxmlformats.org/officeDocument/2006/relationships/image" Target="../media/image22.svg"/><Relationship Id="rId7" Type="http://schemas.openxmlformats.org/officeDocument/2006/relationships/image" Target="../media/image8.svg"/><Relationship Id="rId12" Type="http://schemas.openxmlformats.org/officeDocument/2006/relationships/image" Target="../media/image13.png"/><Relationship Id="rId17" Type="http://schemas.openxmlformats.org/officeDocument/2006/relationships/image" Target="../media/image18.svg"/><Relationship Id="rId25" Type="http://schemas.openxmlformats.org/officeDocument/2006/relationships/image" Target="../media/image26.sv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29" Type="http://schemas.openxmlformats.org/officeDocument/2006/relationships/image" Target="../media/image3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24" Type="http://schemas.openxmlformats.org/officeDocument/2006/relationships/image" Target="../media/image25.png"/><Relationship Id="rId5" Type="http://schemas.openxmlformats.org/officeDocument/2006/relationships/image" Target="../media/image6.svg"/><Relationship Id="rId15" Type="http://schemas.openxmlformats.org/officeDocument/2006/relationships/image" Target="../media/image16.svg"/><Relationship Id="rId23" Type="http://schemas.openxmlformats.org/officeDocument/2006/relationships/image" Target="../media/image24.svg"/><Relationship Id="rId28" Type="http://schemas.openxmlformats.org/officeDocument/2006/relationships/image" Target="../media/image29.png"/><Relationship Id="rId10" Type="http://schemas.openxmlformats.org/officeDocument/2006/relationships/image" Target="../media/image11.png"/><Relationship Id="rId19" Type="http://schemas.openxmlformats.org/officeDocument/2006/relationships/image" Target="../media/image20.svg"/><Relationship Id="rId4" Type="http://schemas.openxmlformats.org/officeDocument/2006/relationships/image" Target="../media/image5.png"/><Relationship Id="rId9" Type="http://schemas.openxmlformats.org/officeDocument/2006/relationships/image" Target="../media/image10.svg"/><Relationship Id="rId14" Type="http://schemas.openxmlformats.org/officeDocument/2006/relationships/image" Target="../media/image15.png"/><Relationship Id="rId22" Type="http://schemas.openxmlformats.org/officeDocument/2006/relationships/image" Target="../media/image23.png"/><Relationship Id="rId27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7B3006D-91EB-EA45-AC90-5270B396E0C9}"/>
              </a:ext>
            </a:extLst>
          </p:cNvPr>
          <p:cNvSpPr txBox="1"/>
          <p:nvPr/>
        </p:nvSpPr>
        <p:spPr>
          <a:xfrm>
            <a:off x="8455231" y="343196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074B07-182C-1F4E-93E8-E08FEDE17979}"/>
              </a:ext>
            </a:extLst>
          </p:cNvPr>
          <p:cNvSpPr txBox="1"/>
          <p:nvPr/>
        </p:nvSpPr>
        <p:spPr>
          <a:xfrm>
            <a:off x="0" y="2480441"/>
            <a:ext cx="6001407" cy="32316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sz="2800">
              <a:solidFill>
                <a:srgbClr val="595A5C"/>
              </a:solidFill>
              <a:latin typeface="Helvetica" pitchFamily="2" charset="0"/>
            </a:endParaRPr>
          </a:p>
          <a:p>
            <a:r>
              <a:rPr lang="en-GB" sz="2800">
                <a:solidFill>
                  <a:srgbClr val="595A5C"/>
                </a:solidFill>
                <a:latin typeface="Helvetica" pitchFamily="2" charset="0"/>
              </a:rPr>
              <a:t>STRUBI Facilities Talks</a:t>
            </a:r>
          </a:p>
          <a:p>
            <a:r>
              <a:rPr lang="en-GB" sz="2000">
                <a:solidFill>
                  <a:srgbClr val="595A5C"/>
                </a:solidFill>
                <a:latin typeface="Helvetica" pitchFamily="2" charset="0"/>
              </a:rPr>
              <a:t>01/02/23</a:t>
            </a:r>
          </a:p>
          <a:p>
            <a:endParaRPr lang="en-GB" sz="2000">
              <a:solidFill>
                <a:srgbClr val="595A5C"/>
              </a:solidFill>
              <a:latin typeface="Helvetica" pitchFamily="2" charset="0"/>
            </a:endParaRPr>
          </a:p>
          <a:p>
            <a:endParaRPr lang="en-GB" sz="2000">
              <a:solidFill>
                <a:srgbClr val="595A5C"/>
              </a:solidFill>
              <a:latin typeface="Helvetica" pitchFamily="2" charset="0"/>
            </a:endParaRPr>
          </a:p>
          <a:p>
            <a:endParaRPr lang="en-GB" sz="2000">
              <a:solidFill>
                <a:srgbClr val="595A5C"/>
              </a:solidFill>
              <a:latin typeface="Helvetica" pitchFamily="2" charset="0"/>
            </a:endParaRPr>
          </a:p>
          <a:p>
            <a:r>
              <a:rPr lang="en-GB" sz="2800">
                <a:solidFill>
                  <a:srgbClr val="595A5C"/>
                </a:solidFill>
                <a:latin typeface="Helvetica" pitchFamily="2" charset="0"/>
              </a:rPr>
              <a:t>Instruct-ERIC</a:t>
            </a:r>
          </a:p>
          <a:p>
            <a:r>
              <a:rPr lang="en-GB" sz="2000">
                <a:solidFill>
                  <a:srgbClr val="595A5C"/>
                </a:solidFill>
                <a:latin typeface="Helvetica" pitchFamily="2" charset="0"/>
              </a:rPr>
              <a:t>Claudia Alen Amaro</a:t>
            </a:r>
          </a:p>
          <a:p>
            <a:r>
              <a:rPr lang="en-GB" sz="2000">
                <a:solidFill>
                  <a:srgbClr val="595A5C"/>
                </a:solidFill>
                <a:latin typeface="Helvetica" pitchFamily="2" charset="0"/>
              </a:rPr>
              <a:t>Marcus Povey</a:t>
            </a:r>
          </a:p>
        </p:txBody>
      </p:sp>
    </p:spTree>
    <p:extLst>
      <p:ext uri="{BB962C8B-B14F-4D97-AF65-F5344CB8AC3E}">
        <p14:creationId xmlns:p14="http://schemas.microsoft.com/office/powerpoint/2010/main" val="18381142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4AC67F5-A2FD-3749-93C3-AEAF77E1A2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224298"/>
            <a:ext cx="2133408" cy="47553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4453591-E803-F545-BE13-DDCA32A98B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9824" y="1388630"/>
            <a:ext cx="7470306" cy="4422234"/>
          </a:xfrm>
          <a:prstGeom prst="rect">
            <a:avLst/>
          </a:prstGeom>
        </p:spPr>
      </p:pic>
      <p:pic>
        <p:nvPicPr>
          <p:cNvPr id="8" name="Picture 4" descr="Icon&#10;&#10;Description automatically generated">
            <a:extLst>
              <a:ext uri="{FF2B5EF4-FFF2-40B4-BE49-F238E27FC236}">
                <a16:creationId xmlns:a16="http://schemas.microsoft.com/office/drawing/2014/main" id="{816865F7-9E3F-4B47-BC3B-9191083E22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759" y="296449"/>
            <a:ext cx="600075" cy="78105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AF5EF84-7B29-6546-9E01-EBD6764D9B1D}"/>
              </a:ext>
            </a:extLst>
          </p:cNvPr>
          <p:cNvSpPr/>
          <p:nvPr/>
        </p:nvSpPr>
        <p:spPr>
          <a:xfrm>
            <a:off x="1069428" y="348197"/>
            <a:ext cx="8146374" cy="665677"/>
          </a:xfrm>
          <a:prstGeom prst="rect">
            <a:avLst/>
          </a:prstGeom>
        </p:spPr>
        <p:txBody>
          <a:bodyPr wrap="square" lIns="91440" tIns="45720" rIns="91440" bIns="45720" anchor="ctr">
            <a:noAutofit/>
          </a:bodyPr>
          <a:lstStyle/>
          <a:p>
            <a:pPr>
              <a:lnSpc>
                <a:spcPts val="2400"/>
              </a:lnSpc>
            </a:pPr>
            <a:r>
              <a:rPr lang="en-GB" sz="2800">
                <a:solidFill>
                  <a:srgbClr val="12A8E0"/>
                </a:solidFill>
                <a:latin typeface="Verdana"/>
                <a:ea typeface="Verdana"/>
                <a:cs typeface="Verdana"/>
                <a:sym typeface="Wingdings" panose="05000000000000000000" pitchFamily="2" charset="2"/>
              </a:rPr>
              <a:t>Access Management</a:t>
            </a:r>
            <a:endParaRPr lang="en-GB" sz="2800">
              <a:solidFill>
                <a:srgbClr val="12A8E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3460758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DF01BB6-1216-234E-BAAC-FF6D027D91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917700"/>
            <a:ext cx="4191000" cy="3022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17CEE66-B084-E449-8628-8C8DC9328D9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7" t="13851" r="4973" b="10728"/>
          <a:stretch/>
        </p:blipFill>
        <p:spPr>
          <a:xfrm>
            <a:off x="5257799" y="1727800"/>
            <a:ext cx="6096001" cy="3402399"/>
          </a:xfrm>
          <a:prstGeom prst="rect">
            <a:avLst/>
          </a:prstGeom>
        </p:spPr>
      </p:pic>
      <p:pic>
        <p:nvPicPr>
          <p:cNvPr id="8" name="Picture 4" descr="Icon&#10;&#10;Description automatically generated">
            <a:extLst>
              <a:ext uri="{FF2B5EF4-FFF2-40B4-BE49-F238E27FC236}">
                <a16:creationId xmlns:a16="http://schemas.microsoft.com/office/drawing/2014/main" id="{B004F2E9-26C4-3A4B-A753-4FFAA77176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759" y="296449"/>
            <a:ext cx="600075" cy="78105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F691F4A-1CF9-B74F-BFDB-6C1F0BF9D821}"/>
              </a:ext>
            </a:extLst>
          </p:cNvPr>
          <p:cNvSpPr/>
          <p:nvPr/>
        </p:nvSpPr>
        <p:spPr>
          <a:xfrm>
            <a:off x="1069428" y="348197"/>
            <a:ext cx="8146374" cy="665677"/>
          </a:xfrm>
          <a:prstGeom prst="rect">
            <a:avLst/>
          </a:prstGeom>
        </p:spPr>
        <p:txBody>
          <a:bodyPr wrap="square" lIns="91440" tIns="45720" rIns="91440" bIns="45720" anchor="ctr">
            <a:noAutofit/>
          </a:bodyPr>
          <a:lstStyle/>
          <a:p>
            <a:pPr>
              <a:lnSpc>
                <a:spcPts val="2400"/>
              </a:lnSpc>
            </a:pPr>
            <a:r>
              <a:rPr lang="en-GB" sz="2800">
                <a:solidFill>
                  <a:srgbClr val="12A8E0"/>
                </a:solidFill>
                <a:latin typeface="Verdana"/>
                <a:ea typeface="Verdana"/>
                <a:cs typeface="Verdana"/>
                <a:sym typeface="Wingdings" panose="05000000000000000000" pitchFamily="2" charset="2"/>
              </a:rPr>
              <a:t>Automated Peer Review</a:t>
            </a:r>
            <a:endParaRPr lang="en-GB" sz="2800">
              <a:solidFill>
                <a:srgbClr val="12A8E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978961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980567-D8CC-4B4A-9522-BA8F0FB61E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840" y="921233"/>
            <a:ext cx="3714179" cy="5015534"/>
          </a:xfrm>
        </p:spPr>
        <p:txBody>
          <a:bodyPr/>
          <a:lstStyle/>
          <a:p>
            <a:r>
              <a:rPr lang="en-GB"/>
              <a:t>GDPR compatible</a:t>
            </a:r>
          </a:p>
          <a:p>
            <a:r>
              <a:rPr lang="en-GB"/>
              <a:t>Know who is involved in conversation</a:t>
            </a:r>
          </a:p>
          <a:p>
            <a:r>
              <a:rPr lang="en-GB"/>
              <a:t>Keep messages in one place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0F6A076-D318-E741-9278-E6E9E080073E}"/>
              </a:ext>
            </a:extLst>
          </p:cNvPr>
          <p:cNvGrpSpPr/>
          <p:nvPr/>
        </p:nvGrpSpPr>
        <p:grpSpPr>
          <a:xfrm>
            <a:off x="4143228" y="2217747"/>
            <a:ext cx="8048772" cy="3852127"/>
            <a:chOff x="40909" y="162524"/>
            <a:chExt cx="12151091" cy="5815489"/>
          </a:xfrm>
        </p:grpSpPr>
        <p:pic>
          <p:nvPicPr>
            <p:cNvPr id="6" name="Content Placeholder 14" descr="Graphical user interface, text, application, email, Teams&#10;&#10;Description automatically generated">
              <a:extLst>
                <a:ext uri="{FF2B5EF4-FFF2-40B4-BE49-F238E27FC236}">
                  <a16:creationId xmlns:a16="http://schemas.microsoft.com/office/drawing/2014/main" id="{7CF196B2-8145-5E4B-AE8A-512ACA2513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909" y="162524"/>
              <a:ext cx="12098484" cy="5815489"/>
            </a:xfrm>
            <a:prstGeom prst="rect">
              <a:avLst/>
            </a:prstGeom>
          </p:spPr>
        </p:pic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105F2658-5409-C94B-A5F3-A182C8816501}"/>
                </a:ext>
              </a:extLst>
            </p:cNvPr>
            <p:cNvSpPr/>
            <p:nvPr/>
          </p:nvSpPr>
          <p:spPr>
            <a:xfrm>
              <a:off x="2222090" y="1064653"/>
              <a:ext cx="9969910" cy="1514168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20263B2-A29B-114E-A3F6-F86D0B9A96C1}"/>
                </a:ext>
              </a:extLst>
            </p:cNvPr>
            <p:cNvSpPr txBox="1"/>
            <p:nvPr/>
          </p:nvSpPr>
          <p:spPr>
            <a:xfrm>
              <a:off x="4179047" y="1427646"/>
              <a:ext cx="38260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FF0000"/>
                  </a:solidFill>
                </a:rPr>
                <a:t>Expand and highlight unread messages</a:t>
              </a:r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E729455-81A4-C645-87A0-8DDF364696A2}"/>
                </a:ext>
              </a:extLst>
            </p:cNvPr>
            <p:cNvSpPr txBox="1"/>
            <p:nvPr/>
          </p:nvSpPr>
          <p:spPr>
            <a:xfrm>
              <a:off x="2940507" y="3496250"/>
              <a:ext cx="2809646" cy="5575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FF0000"/>
                  </a:solidFill>
                </a:rPr>
                <a:t>Show user icons</a:t>
              </a:r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6C298FD7-773F-C54C-A333-5FF8DC4387D5}"/>
                </a:ext>
              </a:extLst>
            </p:cNvPr>
            <p:cNvSpPr/>
            <p:nvPr/>
          </p:nvSpPr>
          <p:spPr>
            <a:xfrm>
              <a:off x="2580965" y="2492479"/>
              <a:ext cx="442452" cy="442452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2573D44F-CBCE-C84B-82B4-47A5CAC1493C}"/>
                </a:ext>
              </a:extLst>
            </p:cNvPr>
            <p:cNvSpPr/>
            <p:nvPr/>
          </p:nvSpPr>
          <p:spPr>
            <a:xfrm>
              <a:off x="2585880" y="1297860"/>
              <a:ext cx="442452" cy="442452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EEDC2EA-8051-A248-B325-EA32EFB2DC4A}"/>
                </a:ext>
              </a:extLst>
            </p:cNvPr>
            <p:cNvSpPr/>
            <p:nvPr/>
          </p:nvSpPr>
          <p:spPr>
            <a:xfrm>
              <a:off x="2610460" y="3180740"/>
              <a:ext cx="442452" cy="442452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F4FEF59-728A-5444-845A-E3C6ED8F55AD}"/>
              </a:ext>
            </a:extLst>
          </p:cNvPr>
          <p:cNvGrpSpPr/>
          <p:nvPr/>
        </p:nvGrpSpPr>
        <p:grpSpPr>
          <a:xfrm>
            <a:off x="5279945" y="725060"/>
            <a:ext cx="6844925" cy="956868"/>
            <a:chOff x="2656114" y="525869"/>
            <a:chExt cx="9501040" cy="1328172"/>
          </a:xfrm>
        </p:grpSpPr>
        <p:pic>
          <p:nvPicPr>
            <p:cNvPr id="16" name="Picture 7" descr="Graphical user interface, text, application, email&#10;&#10;Description automatically generated">
              <a:extLst>
                <a:ext uri="{FF2B5EF4-FFF2-40B4-BE49-F238E27FC236}">
                  <a16:creationId xmlns:a16="http://schemas.microsoft.com/office/drawing/2014/main" id="{F7E73086-175B-FC4B-AB13-BDF0C0E87C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8613" b="80220"/>
            <a:stretch/>
          </p:blipFill>
          <p:spPr>
            <a:xfrm>
              <a:off x="2656114" y="525869"/>
              <a:ext cx="9501040" cy="1328172"/>
            </a:xfrm>
            <a:prstGeom prst="rect">
              <a:avLst/>
            </a:prstGeom>
          </p:spPr>
        </p:pic>
        <p:sp>
          <p:nvSpPr>
            <p:cNvPr id="17" name="Rounded Rectangle 12">
              <a:extLst>
                <a:ext uri="{FF2B5EF4-FFF2-40B4-BE49-F238E27FC236}">
                  <a16:creationId xmlns:a16="http://schemas.microsoft.com/office/drawing/2014/main" id="{016710ED-1F2D-6349-989A-7DC6036204A0}"/>
                </a:ext>
              </a:extLst>
            </p:cNvPr>
            <p:cNvSpPr/>
            <p:nvPr/>
          </p:nvSpPr>
          <p:spPr>
            <a:xfrm>
              <a:off x="9322842" y="1497828"/>
              <a:ext cx="2635288" cy="331821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A04538F-16CA-D948-9353-768FEC6B099B}"/>
                </a:ext>
              </a:extLst>
            </p:cNvPr>
            <p:cNvSpPr txBox="1"/>
            <p:nvPr/>
          </p:nvSpPr>
          <p:spPr>
            <a:xfrm>
              <a:off x="7622225" y="1058105"/>
              <a:ext cx="3195427" cy="369331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r>
                <a:rPr lang="en-US">
                  <a:solidFill>
                    <a:srgbClr val="FF0000"/>
                  </a:solidFill>
                </a:rPr>
                <a:t>Links to related Proposal or Visit</a:t>
              </a:r>
              <a:endParaRPr lang="en-US"/>
            </a:p>
          </p:txBody>
        </p:sp>
      </p:grpSp>
      <p:pic>
        <p:nvPicPr>
          <p:cNvPr id="21" name="Picture 20" descr="Graphical user interface, text, application, email, Teams&#10;&#10;Description automatically generated">
            <a:extLst>
              <a:ext uri="{FF2B5EF4-FFF2-40B4-BE49-F238E27FC236}">
                <a16:creationId xmlns:a16="http://schemas.microsoft.com/office/drawing/2014/main" id="{D11A07B1-33CE-9C4A-BEF6-DBD654BAE20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03" t="40172" b="47357"/>
          <a:stretch/>
        </p:blipFill>
        <p:spPr>
          <a:xfrm>
            <a:off x="485621" y="4674023"/>
            <a:ext cx="3422616" cy="1262744"/>
          </a:xfrm>
          <a:prstGeom prst="rect">
            <a:avLst/>
          </a:prstGeom>
        </p:spPr>
      </p:pic>
      <p:sp>
        <p:nvSpPr>
          <p:cNvPr id="22" name="Oval 21">
            <a:extLst>
              <a:ext uri="{FF2B5EF4-FFF2-40B4-BE49-F238E27FC236}">
                <a16:creationId xmlns:a16="http://schemas.microsoft.com/office/drawing/2014/main" id="{2AEF076A-1E1E-FA40-BE33-8E5BA59EDC69}"/>
              </a:ext>
            </a:extLst>
          </p:cNvPr>
          <p:cNvSpPr/>
          <p:nvPr/>
        </p:nvSpPr>
        <p:spPr>
          <a:xfrm>
            <a:off x="4726205" y="4543130"/>
            <a:ext cx="189373" cy="18937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47B9127-524E-1B49-BB2C-AF43750FCB5D}"/>
              </a:ext>
            </a:extLst>
          </p:cNvPr>
          <p:cNvSpPr txBox="1"/>
          <p:nvPr/>
        </p:nvSpPr>
        <p:spPr>
          <a:xfrm>
            <a:off x="4559195" y="4703995"/>
            <a:ext cx="18610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rgbClr val="FF0000"/>
                </a:solidFill>
              </a:rPr>
              <a:t>Email notifications off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AFEC4F7-2F85-47F0-A1C0-C28D54EEFFCE}"/>
              </a:ext>
            </a:extLst>
          </p:cNvPr>
          <p:cNvSpPr/>
          <p:nvPr/>
        </p:nvSpPr>
        <p:spPr>
          <a:xfrm>
            <a:off x="531655" y="189688"/>
            <a:ext cx="8146374" cy="665677"/>
          </a:xfrm>
          <a:prstGeom prst="rect">
            <a:avLst/>
          </a:prstGeom>
        </p:spPr>
        <p:txBody>
          <a:bodyPr wrap="square" lIns="91440" tIns="45720" rIns="91440" bIns="45720" anchor="ctr">
            <a:noAutofit/>
          </a:bodyPr>
          <a:lstStyle/>
          <a:p>
            <a:pPr>
              <a:lnSpc>
                <a:spcPts val="2400"/>
              </a:lnSpc>
            </a:pPr>
            <a:r>
              <a:rPr lang="en-GB" sz="2800">
                <a:solidFill>
                  <a:srgbClr val="12A8E0"/>
                </a:solidFill>
                <a:latin typeface="Verdana"/>
                <a:ea typeface="Verdana"/>
                <a:cs typeface="Verdana"/>
                <a:sym typeface="Wingdings" panose="05000000000000000000" pitchFamily="2" charset="2"/>
              </a:rPr>
              <a:t>Integrated Messaging</a:t>
            </a:r>
            <a:endParaRPr lang="en-GB" sz="2800">
              <a:solidFill>
                <a:srgbClr val="12A8E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5064681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6115D20B-7115-8B4A-A78C-2D447B4562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82" r="1"/>
          <a:stretch/>
        </p:blipFill>
        <p:spPr>
          <a:xfrm>
            <a:off x="2090056" y="1808163"/>
            <a:ext cx="8050893" cy="3835400"/>
          </a:xfrm>
        </p:spPr>
      </p:pic>
      <p:pic>
        <p:nvPicPr>
          <p:cNvPr id="6" name="Picture 4" descr="Icon&#10;&#10;Description automatically generated">
            <a:extLst>
              <a:ext uri="{FF2B5EF4-FFF2-40B4-BE49-F238E27FC236}">
                <a16:creationId xmlns:a16="http://schemas.microsoft.com/office/drawing/2014/main" id="{DFFF34DB-5B9A-3E41-9093-262AD3BEB1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759" y="296449"/>
            <a:ext cx="600075" cy="78105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9B728FF-1048-7240-98F0-6DC7813A7768}"/>
              </a:ext>
            </a:extLst>
          </p:cNvPr>
          <p:cNvSpPr/>
          <p:nvPr/>
        </p:nvSpPr>
        <p:spPr>
          <a:xfrm>
            <a:off x="1069428" y="348197"/>
            <a:ext cx="8146374" cy="665677"/>
          </a:xfrm>
          <a:prstGeom prst="rect">
            <a:avLst/>
          </a:prstGeom>
        </p:spPr>
        <p:txBody>
          <a:bodyPr wrap="square" lIns="91440" tIns="45720" rIns="91440" bIns="45720" anchor="ctr">
            <a:noAutofit/>
          </a:bodyPr>
          <a:lstStyle/>
          <a:p>
            <a:pPr>
              <a:lnSpc>
                <a:spcPts val="2400"/>
              </a:lnSpc>
            </a:pPr>
            <a:r>
              <a:rPr lang="en-GB" sz="2800">
                <a:solidFill>
                  <a:srgbClr val="12A8E0"/>
                </a:solidFill>
                <a:latin typeface="Verdana"/>
                <a:ea typeface="Verdana"/>
                <a:cs typeface="Verdana"/>
                <a:sym typeface="Wingdings" panose="05000000000000000000" pitchFamily="2" charset="2"/>
              </a:rPr>
              <a:t>Integrated Messaging</a:t>
            </a:r>
            <a:endParaRPr lang="en-GB" sz="2800">
              <a:solidFill>
                <a:srgbClr val="12A8E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0980254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63D1D1-3E5E-5647-AEDF-8F8AA31AE5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74618"/>
            <a:ext cx="4782015" cy="4902345"/>
          </a:xfrm>
        </p:spPr>
        <p:txBody>
          <a:bodyPr/>
          <a:lstStyle/>
          <a:p>
            <a:r>
              <a:rPr lang="en-US"/>
              <a:t>Power to configure all aspects of access management:</a:t>
            </a:r>
          </a:p>
          <a:p>
            <a:pPr lvl="1"/>
            <a:r>
              <a:rPr lang="en-US"/>
              <a:t>Moderator &amp; Reviewer Lists</a:t>
            </a:r>
          </a:p>
          <a:p>
            <a:pPr lvl="1"/>
            <a:r>
              <a:rPr lang="en-US"/>
              <a:t>Participating countries</a:t>
            </a:r>
          </a:p>
          <a:p>
            <a:pPr lvl="1"/>
            <a:r>
              <a:rPr lang="en-US"/>
              <a:t>Access administrators</a:t>
            </a:r>
          </a:p>
          <a:p>
            <a:pPr lvl="1"/>
            <a:r>
              <a:rPr lang="en-US"/>
              <a:t>Submission forms</a:t>
            </a:r>
          </a:p>
          <a:p>
            <a:pPr lvl="1"/>
            <a:r>
              <a:rPr lang="en-US"/>
              <a:t>Email templates and content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63237B-AC95-5F48-A2A6-E3668E6DB1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1"/>
          <a:stretch/>
        </p:blipFill>
        <p:spPr>
          <a:xfrm>
            <a:off x="6096000" y="1711724"/>
            <a:ext cx="5628416" cy="4028131"/>
          </a:xfrm>
          <a:prstGeom prst="rect">
            <a:avLst/>
          </a:prstGeom>
        </p:spPr>
      </p:pic>
      <p:pic>
        <p:nvPicPr>
          <p:cNvPr id="7" name="Picture 4" descr="Icon&#10;&#10;Description automatically generated">
            <a:extLst>
              <a:ext uri="{FF2B5EF4-FFF2-40B4-BE49-F238E27FC236}">
                <a16:creationId xmlns:a16="http://schemas.microsoft.com/office/drawing/2014/main" id="{0E199556-2A1A-1040-B3BC-D20ADC6344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759" y="296449"/>
            <a:ext cx="600075" cy="78105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CFE1682-57F5-CB4F-BA28-31E2BED0CF92}"/>
              </a:ext>
            </a:extLst>
          </p:cNvPr>
          <p:cNvSpPr/>
          <p:nvPr/>
        </p:nvSpPr>
        <p:spPr>
          <a:xfrm>
            <a:off x="1069428" y="348197"/>
            <a:ext cx="8146374" cy="665677"/>
          </a:xfrm>
          <a:prstGeom prst="rect">
            <a:avLst/>
          </a:prstGeom>
        </p:spPr>
        <p:txBody>
          <a:bodyPr wrap="square" lIns="91440" tIns="45720" rIns="91440" bIns="45720" anchor="ctr">
            <a:noAutofit/>
          </a:bodyPr>
          <a:lstStyle/>
          <a:p>
            <a:pPr>
              <a:lnSpc>
                <a:spcPts val="2400"/>
              </a:lnSpc>
            </a:pPr>
            <a:r>
              <a:rPr lang="en-GB" sz="2800">
                <a:solidFill>
                  <a:srgbClr val="12A8E0"/>
                </a:solidFill>
                <a:latin typeface="Verdana"/>
                <a:ea typeface="Verdana"/>
                <a:cs typeface="Verdana"/>
                <a:sym typeface="Wingdings" panose="05000000000000000000" pitchFamily="2" charset="2"/>
              </a:rPr>
              <a:t>Autonomous Management</a:t>
            </a:r>
            <a:endParaRPr lang="en-GB" sz="2800">
              <a:solidFill>
                <a:srgbClr val="12A8E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8409172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CB7AD5-87D3-FC4E-A81C-6BF7298A00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74618"/>
            <a:ext cx="5257800" cy="4902345"/>
          </a:xfrm>
        </p:spPr>
        <p:txBody>
          <a:bodyPr/>
          <a:lstStyle/>
          <a:p>
            <a:r>
              <a:rPr lang="en-US"/>
              <a:t>Access to a huge number of reporting tools and metrics</a:t>
            </a:r>
          </a:p>
          <a:p>
            <a:r>
              <a:rPr lang="en-US"/>
              <a:t>Pre-defined templates and outputs </a:t>
            </a:r>
          </a:p>
          <a:p>
            <a:r>
              <a:rPr lang="en-US"/>
              <a:t>Custom reporting with customizable criteria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0D6B97-04E1-814B-B905-A488A5BD53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6221" y="1801741"/>
            <a:ext cx="4687579" cy="3848097"/>
          </a:xfrm>
          <a:prstGeom prst="rect">
            <a:avLst/>
          </a:prstGeom>
        </p:spPr>
      </p:pic>
      <p:pic>
        <p:nvPicPr>
          <p:cNvPr id="7" name="Picture 4" descr="Icon&#10;&#10;Description automatically generated">
            <a:extLst>
              <a:ext uri="{FF2B5EF4-FFF2-40B4-BE49-F238E27FC236}">
                <a16:creationId xmlns:a16="http://schemas.microsoft.com/office/drawing/2014/main" id="{3E823E78-616E-3A4C-8E50-414B036AD0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759" y="296449"/>
            <a:ext cx="600075" cy="78105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046A909-A6CA-054A-8AC6-E28FAE560E56}"/>
              </a:ext>
            </a:extLst>
          </p:cNvPr>
          <p:cNvSpPr/>
          <p:nvPr/>
        </p:nvSpPr>
        <p:spPr>
          <a:xfrm>
            <a:off x="1069428" y="348197"/>
            <a:ext cx="8146374" cy="665677"/>
          </a:xfrm>
          <a:prstGeom prst="rect">
            <a:avLst/>
          </a:prstGeom>
        </p:spPr>
        <p:txBody>
          <a:bodyPr wrap="square" lIns="91440" tIns="45720" rIns="91440" bIns="45720" anchor="ctr">
            <a:noAutofit/>
          </a:bodyPr>
          <a:lstStyle/>
          <a:p>
            <a:pPr>
              <a:lnSpc>
                <a:spcPts val="2400"/>
              </a:lnSpc>
            </a:pPr>
            <a:r>
              <a:rPr lang="en-GB" sz="2800">
                <a:solidFill>
                  <a:srgbClr val="12A8E0"/>
                </a:solidFill>
                <a:latin typeface="Verdana"/>
                <a:ea typeface="Verdana"/>
                <a:cs typeface="Verdana"/>
                <a:sym typeface="Wingdings" panose="05000000000000000000" pitchFamily="2" charset="2"/>
              </a:rPr>
              <a:t>Reporting</a:t>
            </a:r>
            <a:endParaRPr lang="en-GB" sz="2800">
              <a:solidFill>
                <a:srgbClr val="12A8E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4398966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B1A8798-5491-D34F-B563-3936A67299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889" y="1013874"/>
            <a:ext cx="10007683" cy="4971320"/>
          </a:xfrm>
          <a:prstGeom prst="rect">
            <a:avLst/>
          </a:prstGeom>
        </p:spPr>
      </p:pic>
      <p:pic>
        <p:nvPicPr>
          <p:cNvPr id="8" name="Picture 4" descr="Icon&#10;&#10;Description automatically generated">
            <a:extLst>
              <a:ext uri="{FF2B5EF4-FFF2-40B4-BE49-F238E27FC236}">
                <a16:creationId xmlns:a16="http://schemas.microsoft.com/office/drawing/2014/main" id="{8B671AC3-C5C5-AD4D-B3BA-C5C173812C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759" y="296449"/>
            <a:ext cx="600075" cy="78105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BC1799E-93AB-A845-A273-40C7FAF311F9}"/>
              </a:ext>
            </a:extLst>
          </p:cNvPr>
          <p:cNvSpPr/>
          <p:nvPr/>
        </p:nvSpPr>
        <p:spPr>
          <a:xfrm>
            <a:off x="1069428" y="348197"/>
            <a:ext cx="8146374" cy="665677"/>
          </a:xfrm>
          <a:prstGeom prst="rect">
            <a:avLst/>
          </a:prstGeom>
        </p:spPr>
        <p:txBody>
          <a:bodyPr wrap="square" lIns="91440" tIns="45720" rIns="91440" bIns="45720" anchor="ctr">
            <a:noAutofit/>
          </a:bodyPr>
          <a:lstStyle/>
          <a:p>
            <a:pPr>
              <a:lnSpc>
                <a:spcPts val="2400"/>
              </a:lnSpc>
            </a:pPr>
            <a:r>
              <a:rPr lang="en-GB" sz="2800">
                <a:solidFill>
                  <a:srgbClr val="12A8E0"/>
                </a:solidFill>
                <a:latin typeface="Verdana"/>
                <a:ea typeface="Verdana"/>
                <a:cs typeface="Verdana"/>
                <a:sym typeface="Wingdings" panose="05000000000000000000" pitchFamily="2" charset="2"/>
              </a:rPr>
              <a:t>Submission Statistics</a:t>
            </a:r>
            <a:endParaRPr lang="en-GB" sz="2800">
              <a:solidFill>
                <a:srgbClr val="12A8E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188417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04F3EB-A4D7-A147-9914-17668C77D0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Screen Recording 2020-02-21 at 10.57.39" descr="Screen Recording 2020-02-21 at 10.57.39">
            <a:hlinkClick r:id="" action="ppaction://media"/>
            <a:extLst>
              <a:ext uri="{FF2B5EF4-FFF2-40B4-BE49-F238E27FC236}">
                <a16:creationId xmlns:a16="http://schemas.microsoft.com/office/drawing/2014/main" id="{8345BA96-0F8D-8441-8D80-5D1DB015BA68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6447.088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1939" y="1274618"/>
            <a:ext cx="11328122" cy="4737751"/>
          </a:xfrm>
          <a:prstGeom prst="rect">
            <a:avLst/>
          </a:prstGeom>
        </p:spPr>
      </p:pic>
      <p:pic>
        <p:nvPicPr>
          <p:cNvPr id="7" name="Picture 4" descr="Icon&#10;&#10;Description automatically generated">
            <a:extLst>
              <a:ext uri="{FF2B5EF4-FFF2-40B4-BE49-F238E27FC236}">
                <a16:creationId xmlns:a16="http://schemas.microsoft.com/office/drawing/2014/main" id="{B0127CFF-CC4B-DD49-8E75-0FA32ACCE9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4759" y="296449"/>
            <a:ext cx="600075" cy="78105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5CC5760-8EA2-794B-8DDF-06B87B30EC64}"/>
              </a:ext>
            </a:extLst>
          </p:cNvPr>
          <p:cNvSpPr/>
          <p:nvPr/>
        </p:nvSpPr>
        <p:spPr>
          <a:xfrm>
            <a:off x="1069428" y="348197"/>
            <a:ext cx="8146374" cy="665677"/>
          </a:xfrm>
          <a:prstGeom prst="rect">
            <a:avLst/>
          </a:prstGeom>
        </p:spPr>
        <p:txBody>
          <a:bodyPr wrap="square" lIns="91440" tIns="45720" rIns="91440" bIns="45720" anchor="ctr">
            <a:noAutofit/>
          </a:bodyPr>
          <a:lstStyle/>
          <a:p>
            <a:pPr>
              <a:lnSpc>
                <a:spcPts val="2400"/>
              </a:lnSpc>
            </a:pPr>
            <a:r>
              <a:rPr lang="en-GB" sz="2800">
                <a:solidFill>
                  <a:srgbClr val="12A8E0"/>
                </a:solidFill>
                <a:latin typeface="Verdana"/>
                <a:ea typeface="Verdana"/>
                <a:cs typeface="Verdana"/>
                <a:sym typeface="Wingdings" panose="05000000000000000000" pitchFamily="2" charset="2"/>
              </a:rPr>
              <a:t>Generating Reports</a:t>
            </a:r>
            <a:endParaRPr lang="en-GB" sz="2800">
              <a:solidFill>
                <a:srgbClr val="12A8E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79507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18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5BE68E-D757-A24A-BD44-2E7B37F0E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External access approved through peer review</a:t>
            </a:r>
          </a:p>
          <a:p>
            <a:pPr>
              <a:lnSpc>
                <a:spcPct val="100000"/>
              </a:lnSpc>
            </a:pPr>
            <a:r>
              <a:rPr lang="en-US"/>
              <a:t>Assign multiple sessions against a single visit</a:t>
            </a:r>
          </a:p>
          <a:p>
            <a:pPr>
              <a:lnSpc>
                <a:spcPct val="100000"/>
              </a:lnSpc>
            </a:pPr>
            <a:r>
              <a:rPr lang="en-US"/>
              <a:t>Report units of access for each session</a:t>
            </a:r>
          </a:p>
          <a:p>
            <a:pPr>
              <a:lnSpc>
                <a:spcPct val="100000"/>
              </a:lnSpc>
            </a:pPr>
            <a:r>
              <a:rPr lang="en-US"/>
              <a:t>Checkpointed workflows for access sessions</a:t>
            </a:r>
          </a:p>
          <a:p>
            <a:pPr>
              <a:lnSpc>
                <a:spcPct val="100000"/>
              </a:lnSpc>
            </a:pPr>
            <a:r>
              <a:rPr lang="en-US"/>
              <a:t>Integrated scheduling system for physical visits</a:t>
            </a:r>
          </a:p>
        </p:txBody>
      </p:sp>
      <p:pic>
        <p:nvPicPr>
          <p:cNvPr id="6" name="Picture 4" descr="Icon&#10;&#10;Description automatically generated">
            <a:extLst>
              <a:ext uri="{FF2B5EF4-FFF2-40B4-BE49-F238E27FC236}">
                <a16:creationId xmlns:a16="http://schemas.microsoft.com/office/drawing/2014/main" id="{EE7A9233-9504-8141-8531-0D49A8C3A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759" y="296449"/>
            <a:ext cx="600075" cy="78105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406E54B-4A7C-EC41-BFD2-648377E83BF7}"/>
              </a:ext>
            </a:extLst>
          </p:cNvPr>
          <p:cNvSpPr/>
          <p:nvPr/>
        </p:nvSpPr>
        <p:spPr>
          <a:xfrm>
            <a:off x="1069428" y="348197"/>
            <a:ext cx="8146374" cy="665677"/>
          </a:xfrm>
          <a:prstGeom prst="rect">
            <a:avLst/>
          </a:prstGeom>
        </p:spPr>
        <p:txBody>
          <a:bodyPr wrap="square" lIns="91440" tIns="45720" rIns="91440" bIns="45720" anchor="ctr">
            <a:noAutofit/>
          </a:bodyPr>
          <a:lstStyle/>
          <a:p>
            <a:pPr>
              <a:lnSpc>
                <a:spcPts val="2400"/>
              </a:lnSpc>
            </a:pPr>
            <a:r>
              <a:rPr lang="en-GB" sz="2800">
                <a:solidFill>
                  <a:srgbClr val="12A8E0"/>
                </a:solidFill>
                <a:latin typeface="Verdana"/>
                <a:ea typeface="Verdana"/>
                <a:cs typeface="Verdana"/>
                <a:sym typeface="Wingdings" panose="05000000000000000000" pitchFamily="2" charset="2"/>
              </a:rPr>
              <a:t>External Access Management</a:t>
            </a:r>
            <a:endParaRPr lang="en-GB" sz="2800">
              <a:solidFill>
                <a:srgbClr val="12A8E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8603290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580B76-7330-D240-ABE0-A984B3AD41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74618"/>
            <a:ext cx="4964692" cy="4902345"/>
          </a:xfrm>
        </p:spPr>
        <p:txBody>
          <a:bodyPr/>
          <a:lstStyle/>
          <a:p>
            <a:r>
              <a:rPr lang="en-US"/>
              <a:t>Can be done through normal access procedures</a:t>
            </a:r>
          </a:p>
          <a:p>
            <a:r>
              <a:rPr lang="en-US"/>
              <a:t>Direct access to scheduling through booking calendar</a:t>
            </a:r>
          </a:p>
          <a:p>
            <a:r>
              <a:rPr lang="en-US"/>
              <a:t>Machine training status management</a:t>
            </a:r>
          </a:p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33C557-2AE9-EC4C-9E27-DF010DE824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729" t="14234" r="42737" b="27748"/>
          <a:stretch/>
        </p:blipFill>
        <p:spPr>
          <a:xfrm>
            <a:off x="6389108" y="1274618"/>
            <a:ext cx="4964692" cy="3408593"/>
          </a:xfrm>
          <a:prstGeom prst="rect">
            <a:avLst/>
          </a:prstGeom>
        </p:spPr>
      </p:pic>
      <p:pic>
        <p:nvPicPr>
          <p:cNvPr id="7" name="Picture 4" descr="Icon&#10;&#10;Description automatically generated">
            <a:extLst>
              <a:ext uri="{FF2B5EF4-FFF2-40B4-BE49-F238E27FC236}">
                <a16:creationId xmlns:a16="http://schemas.microsoft.com/office/drawing/2014/main" id="{7C9F678F-D5B2-4443-9614-F727E58619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759" y="296449"/>
            <a:ext cx="600075" cy="78105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054053F-7F90-1E4D-95AE-C26BB273E1E7}"/>
              </a:ext>
            </a:extLst>
          </p:cNvPr>
          <p:cNvSpPr/>
          <p:nvPr/>
        </p:nvSpPr>
        <p:spPr>
          <a:xfrm>
            <a:off x="1069428" y="348197"/>
            <a:ext cx="8146374" cy="665677"/>
          </a:xfrm>
          <a:prstGeom prst="rect">
            <a:avLst/>
          </a:prstGeom>
        </p:spPr>
        <p:txBody>
          <a:bodyPr wrap="square" lIns="91440" tIns="45720" rIns="91440" bIns="45720" anchor="ctr">
            <a:noAutofit/>
          </a:bodyPr>
          <a:lstStyle/>
          <a:p>
            <a:pPr>
              <a:lnSpc>
                <a:spcPts val="2400"/>
              </a:lnSpc>
            </a:pPr>
            <a:r>
              <a:rPr lang="en-GB" sz="2800">
                <a:solidFill>
                  <a:srgbClr val="12A8E0"/>
                </a:solidFill>
                <a:latin typeface="Verdana"/>
                <a:ea typeface="Verdana"/>
                <a:cs typeface="Verdana"/>
                <a:sym typeface="Wingdings" panose="05000000000000000000" pitchFamily="2" charset="2"/>
              </a:rPr>
              <a:t>Internal Access</a:t>
            </a:r>
            <a:endParaRPr lang="en-GB" sz="2800">
              <a:solidFill>
                <a:srgbClr val="12A8E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10371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7B3006D-91EB-EA45-AC90-5270B396E0C9}"/>
              </a:ext>
            </a:extLst>
          </p:cNvPr>
          <p:cNvSpPr txBox="1"/>
          <p:nvPr/>
        </p:nvSpPr>
        <p:spPr>
          <a:xfrm>
            <a:off x="8455231" y="343196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86882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F3B362-F259-D241-8F43-4924832B99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74618"/>
            <a:ext cx="4739640" cy="4902345"/>
          </a:xfrm>
        </p:spPr>
        <p:txBody>
          <a:bodyPr>
            <a:normAutofit/>
          </a:bodyPr>
          <a:lstStyle/>
          <a:p>
            <a:r>
              <a:rPr lang="en-US"/>
              <a:t>Single unified management for remote/physical access</a:t>
            </a:r>
          </a:p>
          <a:p>
            <a:r>
              <a:rPr lang="en-US"/>
              <a:t>Integrated notebook for sessions (message thread)</a:t>
            </a:r>
          </a:p>
          <a:p>
            <a:r>
              <a:rPr lang="en-US"/>
              <a:t>Checkpoint-initiated scheduling</a:t>
            </a:r>
          </a:p>
          <a:p>
            <a:r>
              <a:rPr lang="en-US" err="1"/>
              <a:t>Customisable</a:t>
            </a:r>
            <a:r>
              <a:rPr lang="en-US"/>
              <a:t> checkpoints</a:t>
            </a:r>
          </a:p>
          <a:p>
            <a:r>
              <a:rPr lang="en-US"/>
              <a:t>Per-session feedback (facility configurable)</a:t>
            </a:r>
          </a:p>
          <a:p>
            <a:endParaRPr lang="en-US"/>
          </a:p>
        </p:txBody>
      </p:sp>
      <p:pic>
        <p:nvPicPr>
          <p:cNvPr id="6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542A133-8734-B245-99A2-3F1BC4AEE2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2763" y="2292255"/>
            <a:ext cx="6096001" cy="2273489"/>
          </a:xfrm>
          <a:prstGeom prst="rect">
            <a:avLst/>
          </a:prstGeom>
        </p:spPr>
      </p:pic>
      <p:pic>
        <p:nvPicPr>
          <p:cNvPr id="7" name="Picture 4" descr="Icon&#10;&#10;Description automatically generated">
            <a:extLst>
              <a:ext uri="{FF2B5EF4-FFF2-40B4-BE49-F238E27FC236}">
                <a16:creationId xmlns:a16="http://schemas.microsoft.com/office/drawing/2014/main" id="{D7641085-4253-8A46-96C1-ACBABA937C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759" y="296449"/>
            <a:ext cx="600075" cy="78105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A18965B-AA7E-7949-A4AC-676372F7AE8E}"/>
              </a:ext>
            </a:extLst>
          </p:cNvPr>
          <p:cNvSpPr/>
          <p:nvPr/>
        </p:nvSpPr>
        <p:spPr>
          <a:xfrm>
            <a:off x="1069428" y="348197"/>
            <a:ext cx="8146374" cy="665677"/>
          </a:xfrm>
          <a:prstGeom prst="rect">
            <a:avLst/>
          </a:prstGeom>
        </p:spPr>
        <p:txBody>
          <a:bodyPr wrap="square" lIns="91440" tIns="45720" rIns="91440" bIns="45720" anchor="ctr">
            <a:noAutofit/>
          </a:bodyPr>
          <a:lstStyle/>
          <a:p>
            <a:pPr>
              <a:lnSpc>
                <a:spcPts val="2400"/>
              </a:lnSpc>
            </a:pPr>
            <a:r>
              <a:rPr lang="en-GB" sz="2800">
                <a:solidFill>
                  <a:srgbClr val="12A8E0"/>
                </a:solidFill>
                <a:latin typeface="Verdana"/>
                <a:ea typeface="Verdana"/>
                <a:cs typeface="Verdana"/>
                <a:sym typeface="Wingdings" panose="05000000000000000000" pitchFamily="2" charset="2"/>
              </a:rPr>
              <a:t>Unified Access Workflow</a:t>
            </a:r>
            <a:endParaRPr lang="en-GB" sz="2800">
              <a:solidFill>
                <a:srgbClr val="12A8E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5568096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98DD34-CB58-174C-A54F-E24CF0F152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74618"/>
            <a:ext cx="4617720" cy="4902345"/>
          </a:xfrm>
        </p:spPr>
        <p:txBody>
          <a:bodyPr/>
          <a:lstStyle/>
          <a:p>
            <a:r>
              <a:rPr lang="en-US"/>
              <a:t>External and internal access handled through the same unified workflow</a:t>
            </a:r>
          </a:p>
          <a:p>
            <a:r>
              <a:rPr lang="en-US"/>
              <a:t>Multiple sessions per visit/experiment</a:t>
            </a:r>
          </a:p>
          <a:p>
            <a:r>
              <a:rPr lang="en-US"/>
              <a:t>Integrated cost tracking and consumable logs</a:t>
            </a:r>
          </a:p>
          <a:p>
            <a:r>
              <a:rPr lang="en-US"/>
              <a:t>All optional features that can be enabled per-machine</a:t>
            </a:r>
          </a:p>
        </p:txBody>
      </p:sp>
      <p:pic>
        <p:nvPicPr>
          <p:cNvPr id="6" name="Picture 5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1243783D-44D8-7C4A-BC3F-CC0C6CF6C6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0319" y="1820141"/>
            <a:ext cx="6056880" cy="3217718"/>
          </a:xfrm>
          <a:prstGeom prst="rect">
            <a:avLst/>
          </a:prstGeom>
        </p:spPr>
      </p:pic>
      <p:pic>
        <p:nvPicPr>
          <p:cNvPr id="7" name="Picture 4" descr="Icon&#10;&#10;Description automatically generated">
            <a:extLst>
              <a:ext uri="{FF2B5EF4-FFF2-40B4-BE49-F238E27FC236}">
                <a16:creationId xmlns:a16="http://schemas.microsoft.com/office/drawing/2014/main" id="{B4054681-926A-1D4A-99EB-2A9BC87915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759" y="296449"/>
            <a:ext cx="600075" cy="78105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F76142B-4D80-584B-A7CD-883749954E6A}"/>
              </a:ext>
            </a:extLst>
          </p:cNvPr>
          <p:cNvSpPr/>
          <p:nvPr/>
        </p:nvSpPr>
        <p:spPr>
          <a:xfrm>
            <a:off x="1069428" y="348197"/>
            <a:ext cx="8146374" cy="665677"/>
          </a:xfrm>
          <a:prstGeom prst="rect">
            <a:avLst/>
          </a:prstGeom>
        </p:spPr>
        <p:txBody>
          <a:bodyPr wrap="square" lIns="91440" tIns="45720" rIns="91440" bIns="45720" anchor="ctr">
            <a:noAutofit/>
          </a:bodyPr>
          <a:lstStyle/>
          <a:p>
            <a:pPr>
              <a:lnSpc>
                <a:spcPts val="2400"/>
              </a:lnSpc>
            </a:pPr>
            <a:r>
              <a:rPr lang="en-GB" sz="2800">
                <a:solidFill>
                  <a:srgbClr val="12A8E0"/>
                </a:solidFill>
                <a:latin typeface="Verdana"/>
                <a:ea typeface="Verdana"/>
                <a:cs typeface="Verdana"/>
                <a:sym typeface="Wingdings" panose="05000000000000000000" pitchFamily="2" charset="2"/>
              </a:rPr>
              <a:t>Unified Access Workflow</a:t>
            </a:r>
            <a:endParaRPr lang="en-GB" sz="2800">
              <a:solidFill>
                <a:srgbClr val="12A8E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1768442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6237D4E3-895D-BAB5-9DFA-69AE8022F9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9840" y="978623"/>
            <a:ext cx="5265306" cy="2559708"/>
          </a:xfrm>
        </p:spPr>
      </p:pic>
      <p:pic>
        <p:nvPicPr>
          <p:cNvPr id="9" name="Picture 8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0530420F-D9DB-B93E-0A26-FB331B31C1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782" y="3538330"/>
            <a:ext cx="5274364" cy="2703443"/>
          </a:xfrm>
          <a:prstGeom prst="rect">
            <a:avLst/>
          </a:prstGeom>
        </p:spPr>
      </p:pic>
      <p:pic>
        <p:nvPicPr>
          <p:cNvPr id="11" name="Picture 10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D4B45196-8932-0427-6AB4-822B1374CC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0618" y="1099930"/>
            <a:ext cx="6070600" cy="48768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FC04C17-2E57-3F29-7869-9E0D2F25E88F}"/>
              </a:ext>
            </a:extLst>
          </p:cNvPr>
          <p:cNvSpPr/>
          <p:nvPr/>
        </p:nvSpPr>
        <p:spPr>
          <a:xfrm>
            <a:off x="339840" y="312945"/>
            <a:ext cx="8146374" cy="665677"/>
          </a:xfrm>
          <a:prstGeom prst="rect">
            <a:avLst/>
          </a:prstGeom>
        </p:spPr>
        <p:txBody>
          <a:bodyPr wrap="square" lIns="91440" tIns="45720" rIns="91440" bIns="45720" anchor="ctr">
            <a:noAutofit/>
          </a:bodyPr>
          <a:lstStyle/>
          <a:p>
            <a:pPr>
              <a:lnSpc>
                <a:spcPts val="2400"/>
              </a:lnSpc>
            </a:pPr>
            <a:r>
              <a:rPr lang="en-GB" sz="2800">
                <a:solidFill>
                  <a:srgbClr val="12A8E0"/>
                </a:solidFill>
                <a:latin typeface="Verdana"/>
                <a:ea typeface="Verdana"/>
                <a:cs typeface="Verdana"/>
                <a:sym typeface="Wingdings" panose="05000000000000000000" pitchFamily="2" charset="2"/>
              </a:rPr>
              <a:t>Admin and User dashboard progress tracking</a:t>
            </a:r>
            <a:endParaRPr lang="en-GB" sz="2800">
              <a:solidFill>
                <a:srgbClr val="12A8E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3672456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48413CD-4150-47A6-9BFF-7B3BD54D56F2}"/>
              </a:ext>
            </a:extLst>
          </p:cNvPr>
          <p:cNvSpPr/>
          <p:nvPr/>
        </p:nvSpPr>
        <p:spPr>
          <a:xfrm>
            <a:off x="-1980" y="5970318"/>
            <a:ext cx="12191999" cy="8857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4ABBB7-DB88-0342-B632-7076D47921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520" y="1481512"/>
            <a:ext cx="10220960" cy="537648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0F30F87-FA94-7B4D-8810-B8A3D0AC42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6320" y="-1138"/>
            <a:ext cx="2032000" cy="1231900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DD785558-20D5-6A4D-8535-7F590CD42A37}"/>
              </a:ext>
            </a:extLst>
          </p:cNvPr>
          <p:cNvSpPr/>
          <p:nvPr/>
        </p:nvSpPr>
        <p:spPr>
          <a:xfrm>
            <a:off x="8442960" y="1481512"/>
            <a:ext cx="690880" cy="56064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C8208E4-1B61-7945-BC35-ACCD9F40F0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26370" y="1387186"/>
            <a:ext cx="1231900" cy="7493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A28E47DE-13FF-1D40-8CB4-EB7F8AA5F819}"/>
              </a:ext>
            </a:extLst>
          </p:cNvPr>
          <p:cNvSpPr/>
          <p:nvPr/>
        </p:nvSpPr>
        <p:spPr>
          <a:xfrm>
            <a:off x="7569200" y="2252402"/>
            <a:ext cx="690880" cy="56064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4" descr="Icon&#10;&#10;Description automatically generated">
            <a:extLst>
              <a:ext uri="{FF2B5EF4-FFF2-40B4-BE49-F238E27FC236}">
                <a16:creationId xmlns:a16="http://schemas.microsoft.com/office/drawing/2014/main" id="{7064CC60-77C5-904A-91C7-E57B803095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4759" y="296449"/>
            <a:ext cx="600075" cy="78105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A12369C-F176-9A4B-B85B-89FABFA63BD8}"/>
              </a:ext>
            </a:extLst>
          </p:cNvPr>
          <p:cNvSpPr/>
          <p:nvPr/>
        </p:nvSpPr>
        <p:spPr>
          <a:xfrm>
            <a:off x="1069428" y="348197"/>
            <a:ext cx="8146374" cy="665677"/>
          </a:xfrm>
          <a:prstGeom prst="rect">
            <a:avLst/>
          </a:prstGeom>
        </p:spPr>
        <p:txBody>
          <a:bodyPr wrap="square" lIns="91440" tIns="45720" rIns="91440" bIns="45720" anchor="ctr">
            <a:noAutofit/>
          </a:bodyPr>
          <a:lstStyle/>
          <a:p>
            <a:pPr>
              <a:lnSpc>
                <a:spcPts val="2400"/>
              </a:lnSpc>
            </a:pPr>
            <a:r>
              <a:rPr lang="en-GB" sz="2800">
                <a:solidFill>
                  <a:srgbClr val="12A8E0"/>
                </a:solidFill>
                <a:latin typeface="Verdana"/>
                <a:ea typeface="Verdana"/>
                <a:cs typeface="Verdana"/>
                <a:sym typeface="Wingdings" panose="05000000000000000000" pitchFamily="2" charset="2"/>
              </a:rPr>
              <a:t>ARIA Help Guides</a:t>
            </a:r>
            <a:endParaRPr lang="en-GB" sz="2800">
              <a:solidFill>
                <a:srgbClr val="12A8E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086566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81101B-C9BB-D149-83AE-099C90C7A0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sz="2000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ARIA is a single-point platform, a hub for a variety of users to conduct a variety of activities</a:t>
            </a:r>
          </a:p>
          <a:p>
            <a:pPr fontAlgn="base"/>
            <a:endParaRPr lang="en-US" sz="2000">
              <a:solidFill>
                <a:srgbClr val="54585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fontAlgn="base"/>
            <a:r>
              <a:rPr lang="en-US" sz="2000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Streamlines the proposal submission process – a key part of RI management</a:t>
            </a:r>
          </a:p>
          <a:p>
            <a:pPr fontAlgn="base"/>
            <a:endParaRPr lang="en-US" sz="2000">
              <a:solidFill>
                <a:srgbClr val="54585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fontAlgn="base"/>
            <a:r>
              <a:rPr lang="en-US" sz="2000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 addition to Instruct, it is used by a number of RIs and EU projects</a:t>
            </a:r>
          </a:p>
          <a:p>
            <a:pPr fontAlgn="base"/>
            <a:endParaRPr lang="en-US" sz="2000">
              <a:solidFill>
                <a:srgbClr val="54585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fontAlgn="base"/>
            <a:r>
              <a:rPr lang="en-US" sz="2000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It is an ever-increasing presence within the research community, and has the potential to raise Instruct’s profile even further as a result</a:t>
            </a:r>
          </a:p>
          <a:p>
            <a:pPr marL="0" indent="0">
              <a:buNone/>
            </a:pPr>
            <a:endParaRPr lang="en-GB" sz="2000">
              <a:solidFill>
                <a:srgbClr val="54585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Picture 4" descr="Icon&#10;&#10;Description automatically generated">
            <a:extLst>
              <a:ext uri="{FF2B5EF4-FFF2-40B4-BE49-F238E27FC236}">
                <a16:creationId xmlns:a16="http://schemas.microsoft.com/office/drawing/2014/main" id="{3DA674E3-AFE6-AB40-95A2-A061E1A1D3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759" y="296449"/>
            <a:ext cx="600075" cy="78105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C3E39EE-5B41-FD4B-963D-D81B605AFEE9}"/>
              </a:ext>
            </a:extLst>
          </p:cNvPr>
          <p:cNvSpPr/>
          <p:nvPr/>
        </p:nvSpPr>
        <p:spPr>
          <a:xfrm>
            <a:off x="1069428" y="348197"/>
            <a:ext cx="8146374" cy="665677"/>
          </a:xfrm>
          <a:prstGeom prst="rect">
            <a:avLst/>
          </a:prstGeom>
        </p:spPr>
        <p:txBody>
          <a:bodyPr wrap="square" lIns="91440" tIns="45720" rIns="91440" bIns="45720" anchor="ctr">
            <a:noAutofit/>
          </a:bodyPr>
          <a:lstStyle/>
          <a:p>
            <a:pPr>
              <a:lnSpc>
                <a:spcPts val="2400"/>
              </a:lnSpc>
            </a:pPr>
            <a:r>
              <a:rPr lang="en-GB" sz="2800">
                <a:solidFill>
                  <a:srgbClr val="12A8E0"/>
                </a:solidFill>
                <a:latin typeface="Verdana"/>
                <a:ea typeface="Verdana"/>
                <a:cs typeface="Verdana"/>
                <a:sym typeface="Wingdings" panose="05000000000000000000" pitchFamily="2" charset="2"/>
              </a:rPr>
              <a:t>ARIA: An Overview</a:t>
            </a:r>
            <a:endParaRPr lang="en-GB" sz="2800">
              <a:solidFill>
                <a:srgbClr val="12A8E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6068458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ED33805-B9DB-F545-8B62-39BB1A52F9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 l="8928" t="19303" r="10112" b="14640"/>
          <a:stretch/>
        </p:blipFill>
        <p:spPr>
          <a:xfrm rot="20639593">
            <a:off x="3722192" y="1646968"/>
            <a:ext cx="8508868" cy="445169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D7B2850-9CB5-0749-A30D-F8DD134900B1}"/>
              </a:ext>
            </a:extLst>
          </p:cNvPr>
          <p:cNvSpPr/>
          <p:nvPr/>
        </p:nvSpPr>
        <p:spPr>
          <a:xfrm>
            <a:off x="324189" y="1688651"/>
            <a:ext cx="7976663" cy="69793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400"/>
              </a:lnSpc>
              <a:spcBef>
                <a:spcPts val="0"/>
              </a:spcBef>
            </a:pPr>
            <a:r>
              <a:rPr lang="en-GB">
                <a:solidFill>
                  <a:srgbClr val="FF141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To stay informed of the latest opportunities and open calls from Instruct, register for an ARIA account at: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AA2E4C-18E9-3141-8ABB-7553D0C60816}"/>
              </a:ext>
            </a:extLst>
          </p:cNvPr>
          <p:cNvSpPr txBox="1"/>
          <p:nvPr/>
        </p:nvSpPr>
        <p:spPr>
          <a:xfrm>
            <a:off x="324190" y="2400410"/>
            <a:ext cx="4575291" cy="461665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 sz="2400" b="1">
                <a:solidFill>
                  <a:srgbClr val="54585A"/>
                </a:solidFill>
                <a:latin typeface="Verdana"/>
                <a:ea typeface="Verdana"/>
                <a:cs typeface="Verdana" panose="020B0604030504040204" pitchFamily="34" charset="0"/>
              </a:rPr>
              <a:t>instruct-eric.org/register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9BEAC8D-017B-9144-8468-D6446C268FA5}"/>
              </a:ext>
            </a:extLst>
          </p:cNvPr>
          <p:cNvSpPr/>
          <p:nvPr/>
        </p:nvSpPr>
        <p:spPr>
          <a:xfrm>
            <a:off x="324191" y="314534"/>
            <a:ext cx="7228516" cy="678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  <a:spcBef>
                <a:spcPts val="0"/>
              </a:spcBef>
            </a:pPr>
            <a:r>
              <a:rPr lang="en-GB">
                <a:solidFill>
                  <a:srgbClr val="12A8E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For more information about funded research opportunities, visit the Instruct-ERIC website.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E2F969-81E2-F548-BBBE-5CEB4FC034AD}"/>
              </a:ext>
            </a:extLst>
          </p:cNvPr>
          <p:cNvSpPr/>
          <p:nvPr/>
        </p:nvSpPr>
        <p:spPr>
          <a:xfrm>
            <a:off x="324190" y="990394"/>
            <a:ext cx="3005951" cy="461665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en-GB" sz="2400" b="1">
                <a:solidFill>
                  <a:srgbClr val="54585A"/>
                </a:solidFill>
                <a:latin typeface="Verdana"/>
                <a:ea typeface="Verdana"/>
                <a:cs typeface="Verdana" panose="020B0604030504040204" pitchFamily="34" charset="0"/>
                <a:sym typeface="Wingdings" panose="05000000000000000000" pitchFamily="2" charset="2"/>
              </a:rPr>
              <a:t>instruct-eric.org</a:t>
            </a:r>
            <a:endParaRPr lang="en-GB" sz="2400" b="1">
              <a:solidFill>
                <a:srgbClr val="54585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3620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E08F07-6197-C944-B53E-1E4286864C11}"/>
              </a:ext>
            </a:extLst>
          </p:cNvPr>
          <p:cNvSpPr/>
          <p:nvPr/>
        </p:nvSpPr>
        <p:spPr>
          <a:xfrm>
            <a:off x="293087" y="1328575"/>
            <a:ext cx="5954536" cy="665677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400"/>
              </a:lnSpc>
              <a:spcBef>
                <a:spcPts val="0"/>
              </a:spcBef>
            </a:pPr>
            <a:r>
              <a:rPr lang="en-GB">
                <a:solidFill>
                  <a:srgbClr val="12A8E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Instruct-ERIC is the single point of access to technology and expertise for structural biology research.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433319C-374F-5A47-B216-64F00CBD7FCE}"/>
              </a:ext>
            </a:extLst>
          </p:cNvPr>
          <p:cNvSpPr/>
          <p:nvPr/>
        </p:nvSpPr>
        <p:spPr>
          <a:xfrm>
            <a:off x="293087" y="2343307"/>
            <a:ext cx="5954536" cy="738664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>
              <a:spcBef>
                <a:spcPts val="0"/>
              </a:spcBef>
            </a:pPr>
            <a:r>
              <a:rPr lang="en-GB" sz="1400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Instruct has 15 Members that each pay an annual subscription to allow their scientists to access the range of services that are available through Instruct.</a:t>
            </a: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DF70496D-954C-8347-899C-E7B108F7C8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9829" y="4258218"/>
            <a:ext cx="648000" cy="432000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3FB06FE7-6146-2B47-8C66-4065AE12CE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0522" y="3320244"/>
            <a:ext cx="648000" cy="43200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832C5718-0070-7C46-9546-97D9E2E052F2}"/>
              </a:ext>
            </a:extLst>
          </p:cNvPr>
          <p:cNvSpPr txBox="1"/>
          <p:nvPr/>
        </p:nvSpPr>
        <p:spPr>
          <a:xfrm>
            <a:off x="728095" y="3797421"/>
            <a:ext cx="6912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>
                <a:solidFill>
                  <a:srgbClr val="00B2A9"/>
                </a:solidFill>
                <a:latin typeface="+mj-lt"/>
                <a:ea typeface="Roboto" panose="02000000000000000000" pitchFamily="2" charset="0"/>
              </a:rPr>
              <a:t>Belgium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B7FE553-BE32-B241-BFD3-459E1D1DB788}"/>
              </a:ext>
            </a:extLst>
          </p:cNvPr>
          <p:cNvSpPr txBox="1"/>
          <p:nvPr/>
        </p:nvSpPr>
        <p:spPr>
          <a:xfrm>
            <a:off x="1959824" y="4728206"/>
            <a:ext cx="450508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en-GB" sz="1200">
                <a:solidFill>
                  <a:srgbClr val="00B2A9"/>
                </a:solidFill>
                <a:latin typeface="+mj-lt"/>
                <a:ea typeface="Roboto" panose="02000000000000000000" pitchFamily="2" charset="0"/>
              </a:rPr>
              <a:t>Italy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3F39C8AC-7D71-C747-855B-15E012FD6CC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46207" y="4258218"/>
            <a:ext cx="648406" cy="432000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05876A50-0C14-2D4D-8514-2E84916EB6B3}"/>
              </a:ext>
            </a:extLst>
          </p:cNvPr>
          <p:cNvSpPr txBox="1"/>
          <p:nvPr/>
        </p:nvSpPr>
        <p:spPr>
          <a:xfrm>
            <a:off x="5095707" y="4773645"/>
            <a:ext cx="951671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en-GB" sz="1200">
                <a:solidFill>
                  <a:srgbClr val="00B2A9"/>
                </a:solidFill>
                <a:latin typeface="+mj-lt"/>
                <a:ea typeface="Roboto" panose="02000000000000000000" pitchFamily="2" charset="0"/>
              </a:rPr>
              <a:t>Netherlands</a:t>
            </a:r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6D1BF0FD-10B7-9B40-B81E-6E4ED591E35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895812" y="3320244"/>
            <a:ext cx="648408" cy="432000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9B830800-1639-0745-ACE7-4A399EE6DBB6}"/>
              </a:ext>
            </a:extLst>
          </p:cNvPr>
          <p:cNvSpPr txBox="1"/>
          <p:nvPr/>
        </p:nvSpPr>
        <p:spPr>
          <a:xfrm>
            <a:off x="1661751" y="3797421"/>
            <a:ext cx="11207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>
                <a:solidFill>
                  <a:srgbClr val="00B2A9"/>
                </a:solidFill>
                <a:latin typeface="+mj-lt"/>
                <a:ea typeface="Roboto" panose="02000000000000000000" pitchFamily="2" charset="0"/>
              </a:rPr>
              <a:t>Czech Republic</a:t>
            </a: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D4EE5B66-E5B1-4D48-B800-67A0C46B88E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999872" y="4258218"/>
            <a:ext cx="648000" cy="432000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A8DF0FB6-69E2-9B4D-8843-0065E90CE0B0}"/>
              </a:ext>
            </a:extLst>
          </p:cNvPr>
          <p:cNvSpPr txBox="1"/>
          <p:nvPr/>
        </p:nvSpPr>
        <p:spPr>
          <a:xfrm>
            <a:off x="3026272" y="4728206"/>
            <a:ext cx="550343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en-GB" sz="1200">
                <a:solidFill>
                  <a:srgbClr val="00B2A9"/>
                </a:solidFill>
                <a:latin typeface="+mj-lt"/>
                <a:ea typeface="Roboto" panose="02000000000000000000" pitchFamily="2" charset="0"/>
              </a:rPr>
              <a:t>Latvia</a:t>
            </a:r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4A0A1EB3-63D2-7F44-A829-ADD8E0C6827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109524" y="3320244"/>
            <a:ext cx="648000" cy="432000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CF1D2E8A-1FDD-9F47-BA67-F0AD89723B78}"/>
              </a:ext>
            </a:extLst>
          </p:cNvPr>
          <p:cNvSpPr txBox="1"/>
          <p:nvPr/>
        </p:nvSpPr>
        <p:spPr>
          <a:xfrm>
            <a:off x="4115978" y="3797421"/>
            <a:ext cx="6399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>
                <a:solidFill>
                  <a:srgbClr val="00B2A9"/>
                </a:solidFill>
                <a:latin typeface="+mj-lt"/>
                <a:ea typeface="Roboto" panose="02000000000000000000" pitchFamily="2" charset="0"/>
              </a:rPr>
              <a:t>Finland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D49340B-09DD-B049-B16D-0F2A9A2BA6A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254498" y="5172824"/>
            <a:ext cx="610838" cy="432000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BB32DDEA-61ED-6343-983B-DAC3A4267975}"/>
              </a:ext>
            </a:extLst>
          </p:cNvPr>
          <p:cNvSpPr txBox="1"/>
          <p:nvPr/>
        </p:nvSpPr>
        <p:spPr>
          <a:xfrm>
            <a:off x="2198484" y="5688251"/>
            <a:ext cx="691471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en-GB" sz="1200">
                <a:solidFill>
                  <a:srgbClr val="00B2A9"/>
                </a:solidFill>
                <a:latin typeface="+mj-lt"/>
                <a:ea typeface="Roboto" panose="02000000000000000000" pitchFamily="2" charset="0"/>
              </a:rPr>
              <a:t>Slovakia</a:t>
            </a: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9A8E8C68-829B-8F41-BB0B-D11697028D6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246207" y="3320244"/>
            <a:ext cx="647999" cy="43200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C6BB7201-D849-D54A-973B-07A4B6DEDAF9}"/>
              </a:ext>
            </a:extLst>
          </p:cNvPr>
          <p:cNvSpPr txBox="1"/>
          <p:nvPr/>
        </p:nvSpPr>
        <p:spPr>
          <a:xfrm>
            <a:off x="5261282" y="3790232"/>
            <a:ext cx="601509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en-GB" sz="1200">
                <a:solidFill>
                  <a:srgbClr val="00B2A9"/>
                </a:solidFill>
                <a:latin typeface="+mj-lt"/>
                <a:ea typeface="Roboto" panose="02000000000000000000" pitchFamily="2" charset="0"/>
              </a:rPr>
              <a:t>France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108D3A13-B2B1-334E-BA21-9676AB7895D7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3714029" y="5172824"/>
            <a:ext cx="647423" cy="432000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B0027F21-F096-3E49-8E89-8525CB4A0AC3}"/>
              </a:ext>
            </a:extLst>
          </p:cNvPr>
          <p:cNvSpPr txBox="1"/>
          <p:nvPr/>
        </p:nvSpPr>
        <p:spPr>
          <a:xfrm>
            <a:off x="3762179" y="5688251"/>
            <a:ext cx="524503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en-GB" sz="1200">
                <a:solidFill>
                  <a:srgbClr val="00B2A9"/>
                </a:solidFill>
                <a:latin typeface="+mj-lt"/>
                <a:ea typeface="Roboto" panose="02000000000000000000" pitchFamily="2" charset="0"/>
              </a:rPr>
              <a:t>Spain</a:t>
            </a:r>
          </a:p>
        </p:txBody>
      </p:sp>
      <p:pic>
        <p:nvPicPr>
          <p:cNvPr id="35" name="Graphic 34">
            <a:extLst>
              <a:ext uri="{FF2B5EF4-FFF2-40B4-BE49-F238E27FC236}">
                <a16:creationId xmlns:a16="http://schemas.microsoft.com/office/drawing/2014/main" id="{E2135E3A-C523-3648-9670-A26C5F85598E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71109" y="4258218"/>
            <a:ext cx="617031" cy="432000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C1523D38-7DDD-EA49-94B8-AFC3CF9288AC}"/>
              </a:ext>
            </a:extLst>
          </p:cNvPr>
          <p:cNvSpPr txBox="1"/>
          <p:nvPr/>
        </p:nvSpPr>
        <p:spPr>
          <a:xfrm>
            <a:off x="821927" y="4728206"/>
            <a:ext cx="519758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en-GB" sz="1200">
                <a:solidFill>
                  <a:srgbClr val="00B2A9"/>
                </a:solidFill>
                <a:latin typeface="+mj-lt"/>
                <a:ea typeface="Roboto" panose="02000000000000000000" pitchFamily="2" charset="0"/>
              </a:rPr>
              <a:t>Israel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F762F68D-9904-8941-930A-4D76D574847B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5210146" y="5172824"/>
            <a:ext cx="727579" cy="432000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53C8437F-6C1A-6343-9C2B-1076DFB43C6F}"/>
              </a:ext>
            </a:extLst>
          </p:cNvPr>
          <p:cNvSpPr txBox="1"/>
          <p:nvPr/>
        </p:nvSpPr>
        <p:spPr>
          <a:xfrm>
            <a:off x="5391834" y="5688251"/>
            <a:ext cx="364202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en-GB" sz="1200">
                <a:solidFill>
                  <a:srgbClr val="00B2A9"/>
                </a:solidFill>
                <a:latin typeface="+mj-lt"/>
                <a:ea typeface="Roboto" panose="02000000000000000000" pitchFamily="2" charset="0"/>
              </a:rPr>
              <a:t>UK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900DC7D1-FBD6-164C-8FBF-F8F662373FE3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757806" y="5172824"/>
            <a:ext cx="647999" cy="432000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A63032DE-C6D3-0B49-BD0C-B1E97503F089}"/>
              </a:ext>
            </a:extLst>
          </p:cNvPr>
          <p:cNvSpPr txBox="1"/>
          <p:nvPr/>
        </p:nvSpPr>
        <p:spPr>
          <a:xfrm>
            <a:off x="726578" y="5688251"/>
            <a:ext cx="706091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en-GB" sz="1200">
                <a:solidFill>
                  <a:srgbClr val="00B2A9"/>
                </a:solidFill>
                <a:latin typeface="+mj-lt"/>
                <a:ea typeface="Roboto" panose="02000000000000000000" pitchFamily="2" charset="0"/>
              </a:rPr>
              <a:t>Portugal</a:t>
            </a:r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0D7FBA55-AA68-4647-8D1E-0DD7B0B6BF20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921463" y="3377280"/>
            <a:ext cx="817937" cy="346828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78FB0C42-B838-B141-A455-3CE885442877}"/>
              </a:ext>
            </a:extLst>
          </p:cNvPr>
          <p:cNvSpPr txBox="1"/>
          <p:nvPr/>
        </p:nvSpPr>
        <p:spPr>
          <a:xfrm>
            <a:off x="3031055" y="3797421"/>
            <a:ext cx="5389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>
                <a:solidFill>
                  <a:srgbClr val="00B2A9"/>
                </a:solidFill>
                <a:latin typeface="+mj-lt"/>
                <a:ea typeface="Roboto" panose="02000000000000000000" pitchFamily="2" charset="0"/>
              </a:rPr>
              <a:t>EMBL</a:t>
            </a:r>
          </a:p>
        </p:txBody>
      </p:sp>
      <p:pic>
        <p:nvPicPr>
          <p:cNvPr id="26" name="Picture 25" descr="A screenshot of a cell phone&#10;&#10;Description automatically generated">
            <a:extLst>
              <a:ext uri="{FF2B5EF4-FFF2-40B4-BE49-F238E27FC236}">
                <a16:creationId xmlns:a16="http://schemas.microsoft.com/office/drawing/2014/main" id="{F8F4CE46-7EFE-1E45-8C2B-F2B06BC375F4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4103548" y="4254493"/>
            <a:ext cx="648000" cy="432000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A63A80C8-EF8B-6D46-A9CA-9E8397852EA6}"/>
              </a:ext>
            </a:extLst>
          </p:cNvPr>
          <p:cNvSpPr txBox="1"/>
          <p:nvPr/>
        </p:nvSpPr>
        <p:spPr>
          <a:xfrm>
            <a:off x="4024431" y="4728206"/>
            <a:ext cx="758542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en-GB" sz="1200">
                <a:solidFill>
                  <a:srgbClr val="00B2A9"/>
                </a:solidFill>
                <a:latin typeface="+mj-lt"/>
                <a:ea typeface="Roboto" panose="02000000000000000000" pitchFamily="2" charset="0"/>
              </a:rPr>
              <a:t>Lithuania</a:t>
            </a:r>
          </a:p>
        </p:txBody>
      </p:sp>
      <p:pic>
        <p:nvPicPr>
          <p:cNvPr id="51" name="Picture 4" descr="Icon&#10;&#10;Description automatically generated">
            <a:extLst>
              <a:ext uri="{FF2B5EF4-FFF2-40B4-BE49-F238E27FC236}">
                <a16:creationId xmlns:a16="http://schemas.microsoft.com/office/drawing/2014/main" id="{81262085-6F39-FA43-9819-12998DEC583C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374759" y="296449"/>
            <a:ext cx="600075" cy="781050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F5A15576-5ABE-D14B-B5A1-667AA7CB0581}"/>
              </a:ext>
            </a:extLst>
          </p:cNvPr>
          <p:cNvSpPr/>
          <p:nvPr/>
        </p:nvSpPr>
        <p:spPr>
          <a:xfrm>
            <a:off x="1069428" y="348197"/>
            <a:ext cx="8146374" cy="665677"/>
          </a:xfrm>
          <a:prstGeom prst="rect">
            <a:avLst/>
          </a:prstGeom>
        </p:spPr>
        <p:txBody>
          <a:bodyPr wrap="square" lIns="91440" tIns="45720" rIns="91440" bIns="45720" anchor="ctr">
            <a:noAutofit/>
          </a:bodyPr>
          <a:lstStyle/>
          <a:p>
            <a:pPr>
              <a:lnSpc>
                <a:spcPts val="2400"/>
              </a:lnSpc>
            </a:pPr>
            <a:r>
              <a:rPr lang="en-GB" sz="2800">
                <a:solidFill>
                  <a:srgbClr val="12A8E0"/>
                </a:solidFill>
                <a:latin typeface="Verdana"/>
                <a:ea typeface="Verdana"/>
                <a:cs typeface="Verdana"/>
                <a:sym typeface="Wingdings" panose="05000000000000000000" pitchFamily="2" charset="2"/>
              </a:rPr>
              <a:t>What is Instruct-ERIC?</a:t>
            </a:r>
            <a:r>
              <a:rPr lang="en-GB" sz="2800">
                <a:solidFill>
                  <a:srgbClr val="12A8E0"/>
                </a:solidFill>
                <a:latin typeface="Verdana"/>
                <a:ea typeface="Verdana"/>
                <a:cs typeface="Verdana"/>
              </a:rPr>
              <a:t>    Members</a:t>
            </a:r>
            <a:endParaRPr lang="en-GB" sz="2800">
              <a:solidFill>
                <a:srgbClr val="12A8E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61E40D4E-8A07-D347-B1AA-2545E1A02235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373726" y="203019"/>
            <a:ext cx="5762231" cy="5762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558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E08F07-6197-C944-B53E-1E4286864C11}"/>
              </a:ext>
            </a:extLst>
          </p:cNvPr>
          <p:cNvSpPr/>
          <p:nvPr/>
        </p:nvSpPr>
        <p:spPr>
          <a:xfrm>
            <a:off x="278098" y="1466121"/>
            <a:ext cx="8146374" cy="665677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400"/>
              </a:lnSpc>
              <a:spcBef>
                <a:spcPts val="0"/>
              </a:spcBef>
            </a:pPr>
            <a:r>
              <a:rPr lang="en-GB">
                <a:solidFill>
                  <a:srgbClr val="12A8E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Instruct-ERIC is the single point of access to technology and expertise for structural biology research.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1A99787-0E95-A940-9444-3290B2973366}"/>
              </a:ext>
            </a:extLst>
          </p:cNvPr>
          <p:cNvSpPr/>
          <p:nvPr/>
        </p:nvSpPr>
        <p:spPr>
          <a:xfrm>
            <a:off x="278098" y="2201248"/>
            <a:ext cx="5637242" cy="5232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0"/>
              </a:spcBef>
            </a:pPr>
            <a:r>
              <a:rPr lang="en-GB" sz="1400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The Instruct consortium comprises </a:t>
            </a:r>
            <a:r>
              <a:rPr lang="en-GB" sz="1400" b="1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eleven Instruct Centres </a:t>
            </a:r>
            <a:r>
              <a:rPr lang="en-GB" sz="1400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that offer access to </a:t>
            </a:r>
            <a:r>
              <a:rPr lang="en-GB" sz="1400" b="1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27 facilities </a:t>
            </a:r>
            <a:r>
              <a:rPr lang="en-GB" sz="1400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across Europe.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9CB124-D471-1246-AA3A-0A886C43933D}"/>
              </a:ext>
            </a:extLst>
          </p:cNvPr>
          <p:cNvSpPr txBox="1"/>
          <p:nvPr/>
        </p:nvSpPr>
        <p:spPr>
          <a:xfrm>
            <a:off x="278098" y="2786023"/>
            <a:ext cx="6122702" cy="329814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GB" sz="1200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Instruct Centre BE	Nanobodies4Instruct, </a:t>
            </a:r>
            <a:r>
              <a:rPr lang="en-GB" sz="1200" err="1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Robotein</a:t>
            </a:r>
            <a:r>
              <a:rPr lang="en-GB" sz="1200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algn="just">
              <a:lnSpc>
                <a:spcPct val="125000"/>
              </a:lnSpc>
            </a:pPr>
            <a:r>
              <a:rPr lang="en-GB" sz="1200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Instruct Centre CZ	BIOCEV, CEITEC</a:t>
            </a:r>
          </a:p>
          <a:p>
            <a:pPr algn="just">
              <a:lnSpc>
                <a:spcPct val="125000"/>
              </a:lnSpc>
            </a:pPr>
            <a:r>
              <a:rPr lang="en-GB" sz="1200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Instruct Centre EMBL	EMBL Grenoble, EMBL Hamburg, EMBL Heidelberg</a:t>
            </a:r>
          </a:p>
          <a:p>
            <a:pPr algn="just">
              <a:lnSpc>
                <a:spcPct val="125000"/>
              </a:lnSpc>
            </a:pPr>
            <a:r>
              <a:rPr lang="en-GB" sz="1200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Instruct Centre ES	Instruct Image Processing Centre I2PC, CNB-CSIC</a:t>
            </a:r>
          </a:p>
          <a:p>
            <a:pPr algn="just">
              <a:lnSpc>
                <a:spcPct val="125000"/>
              </a:lnSpc>
            </a:pPr>
            <a:r>
              <a:rPr lang="en-GB" sz="1200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Instruct Centre FI	University of Eastern Finland, University of Helsinki, </a:t>
            </a:r>
          </a:p>
          <a:p>
            <a:pPr algn="just">
              <a:lnSpc>
                <a:spcPct val="125000"/>
              </a:lnSpc>
            </a:pPr>
            <a:r>
              <a:rPr lang="en-GB" sz="1200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University of Oulu</a:t>
            </a:r>
          </a:p>
          <a:p>
            <a:pPr algn="just">
              <a:lnSpc>
                <a:spcPct val="125000"/>
              </a:lnSpc>
            </a:pPr>
            <a:r>
              <a:rPr lang="en-GB" sz="1200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Instruct Centre FR1	IGBMC</a:t>
            </a:r>
          </a:p>
          <a:p>
            <a:pPr algn="just">
              <a:lnSpc>
                <a:spcPct val="125000"/>
              </a:lnSpc>
            </a:pPr>
            <a:r>
              <a:rPr lang="en-GB" sz="1200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Instruct Centre FR2	IBS-ISBG</a:t>
            </a:r>
          </a:p>
          <a:p>
            <a:pPr algn="just">
              <a:lnSpc>
                <a:spcPct val="125000"/>
              </a:lnSpc>
            </a:pPr>
            <a:r>
              <a:rPr lang="en-GB" sz="1200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Instruct Centre IL	Centre for Bioinformatics Tel Aviv, ISPC (WIS) Israel</a:t>
            </a:r>
          </a:p>
          <a:p>
            <a:pPr algn="just">
              <a:lnSpc>
                <a:spcPct val="125000"/>
              </a:lnSpc>
            </a:pPr>
            <a:r>
              <a:rPr lang="en-GB" sz="1200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Instruct Centre IT	CERM</a:t>
            </a:r>
          </a:p>
          <a:p>
            <a:pPr algn="just">
              <a:lnSpc>
                <a:spcPct val="125000"/>
              </a:lnSpc>
            </a:pPr>
            <a:r>
              <a:rPr lang="en-GB" sz="1200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Instruct Centre NL	</a:t>
            </a:r>
            <a:r>
              <a:rPr lang="en-GB" sz="1200" err="1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Bijvoet</a:t>
            </a:r>
            <a:r>
              <a:rPr lang="en-GB" sz="1200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Centre, </a:t>
            </a:r>
            <a:r>
              <a:rPr lang="en-GB" sz="1200" err="1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NeCEN</a:t>
            </a:r>
            <a:r>
              <a:rPr lang="en-GB" sz="1200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NKI</a:t>
            </a:r>
          </a:p>
          <a:p>
            <a:pPr algn="just">
              <a:lnSpc>
                <a:spcPct val="125000"/>
              </a:lnSpc>
            </a:pPr>
            <a:r>
              <a:rPr lang="en-GB" sz="1200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Instruct Centre UK	Astbury, Diamond, Molecular Biophysics Suite, 			Oxford Mass Spec, Oxford Particle Imaging, Harwell, 		STRUBI</a:t>
            </a:r>
          </a:p>
        </p:txBody>
      </p:sp>
      <p:pic>
        <p:nvPicPr>
          <p:cNvPr id="6" name="Picture 4" descr="Icon&#10;&#10;Description automatically generated">
            <a:extLst>
              <a:ext uri="{FF2B5EF4-FFF2-40B4-BE49-F238E27FC236}">
                <a16:creationId xmlns:a16="http://schemas.microsoft.com/office/drawing/2014/main" id="{C8EBF137-8051-1F45-9690-A2D8A9C321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759" y="296449"/>
            <a:ext cx="600075" cy="78105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828B814-ECE2-B646-A6AF-AF981C6680B9}"/>
              </a:ext>
            </a:extLst>
          </p:cNvPr>
          <p:cNvSpPr/>
          <p:nvPr/>
        </p:nvSpPr>
        <p:spPr>
          <a:xfrm>
            <a:off x="1069428" y="348197"/>
            <a:ext cx="8146374" cy="665677"/>
          </a:xfrm>
          <a:prstGeom prst="rect">
            <a:avLst/>
          </a:prstGeom>
        </p:spPr>
        <p:txBody>
          <a:bodyPr wrap="square" lIns="91440" tIns="45720" rIns="91440" bIns="45720" anchor="ctr">
            <a:noAutofit/>
          </a:bodyPr>
          <a:lstStyle/>
          <a:p>
            <a:pPr>
              <a:lnSpc>
                <a:spcPts val="2400"/>
              </a:lnSpc>
            </a:pPr>
            <a:r>
              <a:rPr lang="en-GB" sz="2800">
                <a:solidFill>
                  <a:srgbClr val="12A8E0"/>
                </a:solidFill>
                <a:latin typeface="Verdana"/>
                <a:ea typeface="Verdana"/>
                <a:cs typeface="Verdana"/>
                <a:sym typeface="Wingdings" panose="05000000000000000000" pitchFamily="2" charset="2"/>
              </a:rPr>
              <a:t>What is Instruct-ERIC?    Centres</a:t>
            </a:r>
            <a:endParaRPr lang="en-GB" sz="2800">
              <a:solidFill>
                <a:srgbClr val="12A8E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Wingdings" panose="05000000000000000000" pitchFamily="2" charset="2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0551B54-E0E1-1C9B-E469-000B35774D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9934" y="0"/>
            <a:ext cx="5852066" cy="585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539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Icon&#10;&#10;Description automatically generated">
            <a:extLst>
              <a:ext uri="{FF2B5EF4-FFF2-40B4-BE49-F238E27FC236}">
                <a16:creationId xmlns:a16="http://schemas.microsoft.com/office/drawing/2014/main" id="{C8EBF137-8051-1F45-9690-A2D8A9C321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759" y="296449"/>
            <a:ext cx="600075" cy="78105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828B814-ECE2-B646-A6AF-AF981C6680B9}"/>
              </a:ext>
            </a:extLst>
          </p:cNvPr>
          <p:cNvSpPr/>
          <p:nvPr/>
        </p:nvSpPr>
        <p:spPr>
          <a:xfrm>
            <a:off x="1069428" y="348197"/>
            <a:ext cx="8146374" cy="665677"/>
          </a:xfrm>
          <a:prstGeom prst="rect">
            <a:avLst/>
          </a:prstGeom>
        </p:spPr>
        <p:txBody>
          <a:bodyPr wrap="square" lIns="91440" tIns="45720" rIns="91440" bIns="45720" anchor="ctr">
            <a:noAutofit/>
          </a:bodyPr>
          <a:lstStyle/>
          <a:p>
            <a:pPr>
              <a:lnSpc>
                <a:spcPts val="2400"/>
              </a:lnSpc>
            </a:pPr>
            <a:r>
              <a:rPr lang="en-GB" sz="2800">
                <a:solidFill>
                  <a:srgbClr val="12A8E0"/>
                </a:solidFill>
                <a:latin typeface="Verdana"/>
                <a:ea typeface="Verdana"/>
                <a:cs typeface="Verdana"/>
                <a:sym typeface="Wingdings" panose="05000000000000000000" pitchFamily="2" charset="2"/>
              </a:rPr>
              <a:t>Instruct-ERIC Catalogue</a:t>
            </a:r>
            <a:endParaRPr lang="en-GB" sz="2800">
              <a:solidFill>
                <a:srgbClr val="12A8E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Wingdings" panose="05000000000000000000" pitchFamily="2" charset="2"/>
            </a:endParaRPr>
          </a:p>
        </p:txBody>
      </p:sp>
      <p:pic>
        <p:nvPicPr>
          <p:cNvPr id="10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6438C53C-5ADC-4246-9BBA-33F32C9714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737" b="5965"/>
          <a:stretch/>
        </p:blipFill>
        <p:spPr>
          <a:xfrm>
            <a:off x="90168" y="1061488"/>
            <a:ext cx="7885008" cy="5014675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BBB7920-AC12-D14D-B63E-BA552FAF7F9A}"/>
              </a:ext>
            </a:extLst>
          </p:cNvPr>
          <p:cNvCxnSpPr/>
          <p:nvPr/>
        </p:nvCxnSpPr>
        <p:spPr>
          <a:xfrm>
            <a:off x="6756400" y="1300480"/>
            <a:ext cx="1661160" cy="0"/>
          </a:xfrm>
          <a:prstGeom prst="line">
            <a:avLst/>
          </a:prstGeom>
          <a:ln w="28575">
            <a:solidFill>
              <a:srgbClr val="50BA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3E61018-A89D-0B47-B153-7E3290EE7AB5}"/>
              </a:ext>
            </a:extLst>
          </p:cNvPr>
          <p:cNvCxnSpPr>
            <a:cxnSpLocks/>
          </p:cNvCxnSpPr>
          <p:nvPr/>
        </p:nvCxnSpPr>
        <p:spPr>
          <a:xfrm>
            <a:off x="8417560" y="1300480"/>
            <a:ext cx="0" cy="1559560"/>
          </a:xfrm>
          <a:prstGeom prst="line">
            <a:avLst/>
          </a:prstGeom>
          <a:ln w="28575">
            <a:solidFill>
              <a:srgbClr val="50BA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6E938CC-9D28-B542-861C-05D5E21F7422}"/>
              </a:ext>
            </a:extLst>
          </p:cNvPr>
          <p:cNvCxnSpPr>
            <a:cxnSpLocks/>
          </p:cNvCxnSpPr>
          <p:nvPr/>
        </p:nvCxnSpPr>
        <p:spPr>
          <a:xfrm>
            <a:off x="8417560" y="2860040"/>
            <a:ext cx="0" cy="792480"/>
          </a:xfrm>
          <a:prstGeom prst="line">
            <a:avLst/>
          </a:prstGeom>
          <a:ln w="28575">
            <a:solidFill>
              <a:srgbClr val="50BA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5620ECE-865F-7C49-91D8-301C43612E23}"/>
              </a:ext>
            </a:extLst>
          </p:cNvPr>
          <p:cNvCxnSpPr>
            <a:cxnSpLocks/>
          </p:cNvCxnSpPr>
          <p:nvPr/>
        </p:nvCxnSpPr>
        <p:spPr>
          <a:xfrm flipH="1">
            <a:off x="7198360" y="3652520"/>
            <a:ext cx="1219200" cy="0"/>
          </a:xfrm>
          <a:prstGeom prst="line">
            <a:avLst/>
          </a:prstGeom>
          <a:ln w="28575">
            <a:solidFill>
              <a:srgbClr val="50BA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0D8D46E9-5A78-FF4E-94F0-06C67A385B17}"/>
              </a:ext>
            </a:extLst>
          </p:cNvPr>
          <p:cNvSpPr/>
          <p:nvPr/>
        </p:nvSpPr>
        <p:spPr>
          <a:xfrm flipV="1">
            <a:off x="8893565" y="2439679"/>
            <a:ext cx="133749" cy="133749"/>
          </a:xfrm>
          <a:prstGeom prst="ellipse">
            <a:avLst/>
          </a:prstGeom>
          <a:solidFill>
            <a:schemeClr val="bg1"/>
          </a:solidFill>
          <a:ln w="28575">
            <a:solidFill>
              <a:srgbClr val="50BA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08BBCEF-BDDA-8F4C-94BE-39F0BF59783C}"/>
              </a:ext>
            </a:extLst>
          </p:cNvPr>
          <p:cNvCxnSpPr>
            <a:cxnSpLocks/>
          </p:cNvCxnSpPr>
          <p:nvPr/>
        </p:nvCxnSpPr>
        <p:spPr>
          <a:xfrm flipH="1">
            <a:off x="8417560" y="2508404"/>
            <a:ext cx="476005" cy="0"/>
          </a:xfrm>
          <a:prstGeom prst="line">
            <a:avLst/>
          </a:prstGeom>
          <a:ln w="28575">
            <a:solidFill>
              <a:srgbClr val="50BA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D4E3E69B-B3F3-1747-BB13-CB029068F9B6}"/>
              </a:ext>
            </a:extLst>
          </p:cNvPr>
          <p:cNvSpPr/>
          <p:nvPr/>
        </p:nvSpPr>
        <p:spPr>
          <a:xfrm>
            <a:off x="9215802" y="1603099"/>
            <a:ext cx="2654295" cy="1634087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400"/>
              </a:lnSpc>
              <a:spcBef>
                <a:spcPts val="0"/>
              </a:spcBef>
            </a:pPr>
            <a:r>
              <a:rPr lang="en-GB" sz="1400" b="1">
                <a:solidFill>
                  <a:srgbClr val="12A8E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Macromolecular Crystallisation </a:t>
            </a:r>
            <a:r>
              <a:rPr lang="en-GB" sz="1400">
                <a:solidFill>
                  <a:srgbClr val="12A8E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and </a:t>
            </a:r>
            <a:r>
              <a:rPr lang="en-GB" sz="1400" b="1">
                <a:solidFill>
                  <a:srgbClr val="12A8E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Molecular Biophysics </a:t>
            </a:r>
            <a:r>
              <a:rPr lang="en-GB" sz="1400">
                <a:solidFill>
                  <a:srgbClr val="12A8E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available to access at STRUBI via Instruct-ERIC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C142CDE-A353-4BA6-7016-12BC92B12FFD}"/>
              </a:ext>
            </a:extLst>
          </p:cNvPr>
          <p:cNvSpPr/>
          <p:nvPr/>
        </p:nvSpPr>
        <p:spPr>
          <a:xfrm>
            <a:off x="9215801" y="3999233"/>
            <a:ext cx="2654295" cy="1150883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400"/>
              </a:lnSpc>
              <a:spcBef>
                <a:spcPts val="0"/>
              </a:spcBef>
            </a:pPr>
            <a:r>
              <a:rPr lang="en-GB" sz="1400" b="1">
                <a:solidFill>
                  <a:srgbClr val="12A8E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Electron Microscopy </a:t>
            </a:r>
            <a:r>
              <a:rPr lang="en-GB" sz="1400">
                <a:solidFill>
                  <a:srgbClr val="12A8E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available to access at OPIC via Instruct-ERIC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DE541DC-6667-2465-B2AB-808541AD80F1}"/>
              </a:ext>
            </a:extLst>
          </p:cNvPr>
          <p:cNvSpPr/>
          <p:nvPr/>
        </p:nvSpPr>
        <p:spPr>
          <a:xfrm flipV="1">
            <a:off x="8914585" y="4499752"/>
            <a:ext cx="133749" cy="133749"/>
          </a:xfrm>
          <a:prstGeom prst="ellipse">
            <a:avLst/>
          </a:prstGeom>
          <a:solidFill>
            <a:schemeClr val="bg1"/>
          </a:solidFill>
          <a:ln w="28575">
            <a:solidFill>
              <a:srgbClr val="50BA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C89FA2E-C481-640F-F61F-07EF3972F600}"/>
              </a:ext>
            </a:extLst>
          </p:cNvPr>
          <p:cNvCxnSpPr>
            <a:cxnSpLocks/>
          </p:cNvCxnSpPr>
          <p:nvPr/>
        </p:nvCxnSpPr>
        <p:spPr>
          <a:xfrm flipH="1">
            <a:off x="7219380" y="4568477"/>
            <a:ext cx="1695205" cy="0"/>
          </a:xfrm>
          <a:prstGeom prst="line">
            <a:avLst/>
          </a:prstGeom>
          <a:ln w="28575">
            <a:solidFill>
              <a:srgbClr val="50BA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4134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Icon&#10;&#10;Description automatically generated">
            <a:extLst>
              <a:ext uri="{FF2B5EF4-FFF2-40B4-BE49-F238E27FC236}">
                <a16:creationId xmlns:a16="http://schemas.microsoft.com/office/drawing/2014/main" id="{C8EBF137-8051-1F45-9690-A2D8A9C321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759" y="296449"/>
            <a:ext cx="600075" cy="78105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828B814-ECE2-B646-A6AF-AF981C6680B9}"/>
              </a:ext>
            </a:extLst>
          </p:cNvPr>
          <p:cNvSpPr/>
          <p:nvPr/>
        </p:nvSpPr>
        <p:spPr>
          <a:xfrm>
            <a:off x="1069428" y="348197"/>
            <a:ext cx="8146374" cy="665677"/>
          </a:xfrm>
          <a:prstGeom prst="rect">
            <a:avLst/>
          </a:prstGeom>
        </p:spPr>
        <p:txBody>
          <a:bodyPr wrap="square" lIns="91440" tIns="45720" rIns="91440" bIns="45720" anchor="ctr">
            <a:noAutofit/>
          </a:bodyPr>
          <a:lstStyle/>
          <a:p>
            <a:pPr>
              <a:lnSpc>
                <a:spcPts val="2400"/>
              </a:lnSpc>
            </a:pPr>
            <a:r>
              <a:rPr lang="en-GB" sz="2800">
                <a:solidFill>
                  <a:srgbClr val="12A8E0"/>
                </a:solidFill>
                <a:latin typeface="Verdana"/>
                <a:ea typeface="Verdana"/>
                <a:cs typeface="Verdana"/>
                <a:sym typeface="Wingdings" panose="05000000000000000000" pitchFamily="2" charset="2"/>
              </a:rPr>
              <a:t>Access Funding Through Projects</a:t>
            </a:r>
            <a:endParaRPr lang="en-GB" sz="2800">
              <a:solidFill>
                <a:srgbClr val="12A8E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Wingdings" panose="05000000000000000000" pitchFamily="2" charset="2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251B8E-18AC-2F68-23BF-067E43143DE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33"/>
          <a:stretch/>
        </p:blipFill>
        <p:spPr>
          <a:xfrm>
            <a:off x="403270" y="1077499"/>
            <a:ext cx="11385459" cy="4818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0846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BF1074-A9CE-9341-BA71-BEF84E4FE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9293"/>
            <a:ext cx="10515600" cy="4890485"/>
          </a:xfrm>
        </p:spPr>
        <p:txBody>
          <a:bodyPr>
            <a:normAutofit/>
          </a:bodyPr>
          <a:lstStyle/>
          <a:p>
            <a:r>
              <a:rPr lang="en-GB" sz="2000" b="1">
                <a:solidFill>
                  <a:srgbClr val="54585A"/>
                </a:solidFill>
                <a:latin typeface="Helvetica" pitchFamily="2" charset="0"/>
                <a:ea typeface="Verdana" panose="020B0604030504040204" pitchFamily="34" charset="0"/>
                <a:cs typeface="Verdana" panose="020B0604030504040204" pitchFamily="34" charset="0"/>
              </a:rPr>
              <a:t>ARIA is a cloud platform provided by Instruct</a:t>
            </a:r>
          </a:p>
          <a:p>
            <a:pPr lvl="1"/>
            <a:r>
              <a:rPr lang="en-GB" sz="1800">
                <a:solidFill>
                  <a:srgbClr val="54585A"/>
                </a:solidFill>
                <a:latin typeface="Helvetica" pitchFamily="2" charset="0"/>
                <a:ea typeface="Verdana" panose="020B0604030504040204" pitchFamily="34" charset="0"/>
                <a:cs typeface="Verdana" panose="020B0604030504040204" pitchFamily="34" charset="0"/>
              </a:rPr>
              <a:t>It offers a range of different RI services for different users</a:t>
            </a:r>
          </a:p>
          <a:p>
            <a:pPr lvl="1"/>
            <a:endParaRPr lang="en-GB" sz="1800">
              <a:solidFill>
                <a:srgbClr val="54585A"/>
              </a:solidFill>
              <a:latin typeface="Helvetica" pitchFamily="2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GB" sz="2000">
                <a:solidFill>
                  <a:srgbClr val="54585A"/>
                </a:solidFill>
                <a:latin typeface="Helvetica" pitchFamily="2" charset="0"/>
                <a:ea typeface="Verdana" panose="020B0604030504040204" pitchFamily="34" charset="0"/>
                <a:cs typeface="Verdana" panose="020B0604030504040204" pitchFamily="34" charset="0"/>
              </a:rPr>
              <a:t>Provides a singular hub for all Instruct users, as well as non-Instruct RIs</a:t>
            </a:r>
          </a:p>
          <a:p>
            <a:endParaRPr lang="en-GB" sz="2000">
              <a:solidFill>
                <a:srgbClr val="54585A"/>
              </a:solidFill>
              <a:latin typeface="Helvetica" pitchFamily="2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GB" sz="2000" b="1">
                <a:solidFill>
                  <a:srgbClr val="54585A"/>
                </a:solidFill>
                <a:latin typeface="Helvetica" pitchFamily="2" charset="0"/>
                <a:ea typeface="Verdana" panose="020B0604030504040204" pitchFamily="34" charset="0"/>
                <a:cs typeface="Verdana" panose="020B0604030504040204" pitchFamily="34" charset="0"/>
              </a:rPr>
              <a:t>Microsoft Office 365 for Research Infrastructures</a:t>
            </a:r>
          </a:p>
          <a:p>
            <a:endParaRPr lang="en-GB" sz="2000" b="1">
              <a:solidFill>
                <a:srgbClr val="54585A"/>
              </a:solidFill>
              <a:latin typeface="Helvetica" pitchFamily="2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GB" sz="2000" b="1">
              <a:solidFill>
                <a:srgbClr val="54585A"/>
              </a:solidFill>
              <a:latin typeface="Helvetica" pitchFamily="2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GB" sz="2000" b="1">
              <a:solidFill>
                <a:srgbClr val="54585A"/>
              </a:solidFill>
              <a:latin typeface="Helvetica" pitchFamily="2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GB" sz="2000">
                <a:solidFill>
                  <a:srgbClr val="54585A"/>
                </a:solidFill>
                <a:latin typeface="Helvetica" pitchFamily="2" charset="0"/>
                <a:ea typeface="Verdana" panose="020B0604030504040204" pitchFamily="34" charset="0"/>
                <a:cs typeface="Verdana" panose="020B0604030504040204" pitchFamily="34" charset="0"/>
              </a:rPr>
              <a:t>The most state of the art tool for managing research infrastructures</a:t>
            </a:r>
          </a:p>
          <a:p>
            <a:pPr lvl="1"/>
            <a:r>
              <a:rPr lang="en-GB" sz="1800">
                <a:solidFill>
                  <a:srgbClr val="54585A"/>
                </a:solidFill>
                <a:latin typeface="Helvetica" pitchFamily="2" charset="0"/>
                <a:ea typeface="Verdana" panose="020B0604030504040204" pitchFamily="34" charset="0"/>
                <a:cs typeface="Verdana" panose="020B0604030504040204" pitchFamily="34" charset="0"/>
              </a:rPr>
              <a:t>Used by 5 RIs</a:t>
            </a:r>
          </a:p>
          <a:p>
            <a:pPr lvl="1"/>
            <a:r>
              <a:rPr lang="en-GB" sz="1800">
                <a:solidFill>
                  <a:srgbClr val="54585A"/>
                </a:solidFill>
                <a:latin typeface="Helvetica" pitchFamily="2" charset="0"/>
                <a:ea typeface="Verdana" panose="020B0604030504040204" pitchFamily="34" charset="0"/>
                <a:cs typeface="Verdana" panose="020B0604030504040204" pitchFamily="34" charset="0"/>
              </a:rPr>
              <a:t>Used in 14 European Commission funded projects</a:t>
            </a:r>
          </a:p>
        </p:txBody>
      </p:sp>
      <p:pic>
        <p:nvPicPr>
          <p:cNvPr id="1026" name="Picture 2" descr="Office 365: A guide to the updates | Computerworld">
            <a:extLst>
              <a:ext uri="{FF2B5EF4-FFF2-40B4-BE49-F238E27FC236}">
                <a16:creationId xmlns:a16="http://schemas.microsoft.com/office/drawing/2014/main" id="{C0B79C0B-72BD-3446-8770-1722170E0B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9551" y="3247371"/>
            <a:ext cx="2107111" cy="1375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Icon&#10;&#10;Description automatically generated">
            <a:extLst>
              <a:ext uri="{FF2B5EF4-FFF2-40B4-BE49-F238E27FC236}">
                <a16:creationId xmlns:a16="http://schemas.microsoft.com/office/drawing/2014/main" id="{4FE19C38-8F5C-7449-85AA-85D378A9D7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759" y="296449"/>
            <a:ext cx="600075" cy="78105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634BA13-3C7D-CA41-BD7B-A9BF563E5F83}"/>
              </a:ext>
            </a:extLst>
          </p:cNvPr>
          <p:cNvSpPr/>
          <p:nvPr/>
        </p:nvSpPr>
        <p:spPr>
          <a:xfrm>
            <a:off x="1069428" y="348197"/>
            <a:ext cx="8146374" cy="665677"/>
          </a:xfrm>
          <a:prstGeom prst="rect">
            <a:avLst/>
          </a:prstGeom>
        </p:spPr>
        <p:txBody>
          <a:bodyPr wrap="square" lIns="91440" tIns="45720" rIns="91440" bIns="45720" anchor="ctr">
            <a:noAutofit/>
          </a:bodyPr>
          <a:lstStyle/>
          <a:p>
            <a:pPr>
              <a:lnSpc>
                <a:spcPts val="2400"/>
              </a:lnSpc>
            </a:pPr>
            <a:r>
              <a:rPr lang="en-GB" sz="2800">
                <a:solidFill>
                  <a:srgbClr val="12A8E0"/>
                </a:solidFill>
                <a:latin typeface="Verdana"/>
                <a:ea typeface="Verdana"/>
                <a:cs typeface="Verdana"/>
                <a:sym typeface="Wingdings" panose="05000000000000000000" pitchFamily="2" charset="2"/>
              </a:rPr>
              <a:t>What is ARIA?</a:t>
            </a:r>
            <a:endParaRPr lang="en-GB" sz="2800">
              <a:solidFill>
                <a:srgbClr val="12A8E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430964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 descr="Chart&#10;&#10;Description automatically generated">
            <a:extLst>
              <a:ext uri="{FF2B5EF4-FFF2-40B4-BE49-F238E27FC236}">
                <a16:creationId xmlns:a16="http://schemas.microsoft.com/office/drawing/2014/main" id="{0717C03E-1D7B-47F2-9602-3823A69DCE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909" t="40760" r="54618" b="24180"/>
          <a:stretch/>
        </p:blipFill>
        <p:spPr>
          <a:xfrm>
            <a:off x="3739376" y="3372792"/>
            <a:ext cx="1933175" cy="1887846"/>
          </a:xfrm>
          <a:prstGeom prst="rect">
            <a:avLst/>
          </a:prstGeom>
        </p:spPr>
      </p:pic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A4277DE0-4369-6E41-ACF5-466491AA23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759" y="296449"/>
            <a:ext cx="600075" cy="78105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A87FDA0-7923-F84F-B022-E2880AB4B946}"/>
              </a:ext>
            </a:extLst>
          </p:cNvPr>
          <p:cNvSpPr/>
          <p:nvPr/>
        </p:nvSpPr>
        <p:spPr>
          <a:xfrm>
            <a:off x="1069428" y="348197"/>
            <a:ext cx="8146374" cy="665677"/>
          </a:xfrm>
          <a:prstGeom prst="rect">
            <a:avLst/>
          </a:prstGeom>
        </p:spPr>
        <p:txBody>
          <a:bodyPr wrap="square" lIns="91440" tIns="45720" rIns="91440" bIns="45720" anchor="ctr">
            <a:noAutofit/>
          </a:bodyPr>
          <a:lstStyle/>
          <a:p>
            <a:pPr>
              <a:lnSpc>
                <a:spcPts val="2400"/>
              </a:lnSpc>
            </a:pPr>
            <a:r>
              <a:rPr lang="en-GB" sz="2800">
                <a:solidFill>
                  <a:srgbClr val="12A8E0"/>
                </a:solidFill>
                <a:latin typeface="Verdana"/>
                <a:ea typeface="Verdana"/>
                <a:cs typeface="Verdana"/>
                <a:sym typeface="Wingdings" panose="05000000000000000000" pitchFamily="2" charset="2"/>
              </a:rPr>
              <a:t>What is ARIA?</a:t>
            </a:r>
            <a:endParaRPr lang="en-GB" sz="2800">
              <a:solidFill>
                <a:srgbClr val="12A8E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462489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E8607E0-4E8E-614F-9C57-590C08C0A529}"/>
              </a:ext>
            </a:extLst>
          </p:cNvPr>
          <p:cNvSpPr/>
          <p:nvPr/>
        </p:nvSpPr>
        <p:spPr>
          <a:xfrm>
            <a:off x="8541327" y="1178175"/>
            <a:ext cx="924791" cy="449774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E09A773-713E-FD49-BAF1-18F3C745DC33}"/>
              </a:ext>
            </a:extLst>
          </p:cNvPr>
          <p:cNvSpPr/>
          <p:nvPr/>
        </p:nvSpPr>
        <p:spPr>
          <a:xfrm>
            <a:off x="7616536" y="1178175"/>
            <a:ext cx="1849582" cy="1785742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5B067A0-521C-364E-96E5-3F88FF01D1D8}"/>
              </a:ext>
            </a:extLst>
          </p:cNvPr>
          <p:cNvSpPr/>
          <p:nvPr/>
        </p:nvSpPr>
        <p:spPr>
          <a:xfrm>
            <a:off x="4730166" y="1178175"/>
            <a:ext cx="6623634" cy="3145172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7" descr="Chart&#10;&#10;Description automatically generated">
            <a:extLst>
              <a:ext uri="{FF2B5EF4-FFF2-40B4-BE49-F238E27FC236}">
                <a16:creationId xmlns:a16="http://schemas.microsoft.com/office/drawing/2014/main" id="{A7205BDC-36C5-7E4F-8B71-34E1392543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650" t="47871" r="59769" b="33718"/>
          <a:stretch/>
        </p:blipFill>
        <p:spPr>
          <a:xfrm>
            <a:off x="4130299" y="3753146"/>
            <a:ext cx="1002632" cy="99140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D2B1BE5-0923-E04F-B7F0-0902AF4A2DD2}"/>
              </a:ext>
            </a:extLst>
          </p:cNvPr>
          <p:cNvSpPr/>
          <p:nvPr/>
        </p:nvSpPr>
        <p:spPr>
          <a:xfrm>
            <a:off x="0" y="5833241"/>
            <a:ext cx="12192000" cy="10247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 descr="Chart&#10;&#10;Description automatically generated">
            <a:extLst>
              <a:ext uri="{FF2B5EF4-FFF2-40B4-BE49-F238E27FC236}">
                <a16:creationId xmlns:a16="http://schemas.microsoft.com/office/drawing/2014/main" id="{A68F93C0-D4CE-4BD7-9F74-F1A50650BB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693" y="1178175"/>
            <a:ext cx="10465419" cy="5384456"/>
          </a:xfrm>
          <a:prstGeom prst="rect">
            <a:avLst/>
          </a:prstGeom>
        </p:spPr>
      </p:pic>
      <p:pic>
        <p:nvPicPr>
          <p:cNvPr id="9" name="Picture 4" descr="Icon&#10;&#10;Description automatically generated">
            <a:extLst>
              <a:ext uri="{FF2B5EF4-FFF2-40B4-BE49-F238E27FC236}">
                <a16:creationId xmlns:a16="http://schemas.microsoft.com/office/drawing/2014/main" id="{58A9707C-BD1C-C747-91F5-F7C300DB2A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759" y="296449"/>
            <a:ext cx="600075" cy="78105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5B0C084-AB08-B248-AAEA-C473B77604D1}"/>
              </a:ext>
            </a:extLst>
          </p:cNvPr>
          <p:cNvSpPr/>
          <p:nvPr/>
        </p:nvSpPr>
        <p:spPr>
          <a:xfrm>
            <a:off x="1069428" y="348197"/>
            <a:ext cx="8146374" cy="665677"/>
          </a:xfrm>
          <a:prstGeom prst="rect">
            <a:avLst/>
          </a:prstGeom>
        </p:spPr>
        <p:txBody>
          <a:bodyPr wrap="square" lIns="91440" tIns="45720" rIns="91440" bIns="45720" anchor="ctr">
            <a:noAutofit/>
          </a:bodyPr>
          <a:lstStyle/>
          <a:p>
            <a:pPr>
              <a:lnSpc>
                <a:spcPts val="2400"/>
              </a:lnSpc>
            </a:pPr>
            <a:r>
              <a:rPr lang="en-GB" sz="2800">
                <a:solidFill>
                  <a:srgbClr val="12A8E0"/>
                </a:solidFill>
                <a:latin typeface="Verdana"/>
                <a:ea typeface="Verdana"/>
                <a:cs typeface="Verdana"/>
                <a:sym typeface="Wingdings" panose="05000000000000000000" pitchFamily="2" charset="2"/>
              </a:rPr>
              <a:t>What is ARIA?</a:t>
            </a:r>
            <a:endParaRPr lang="en-GB" sz="2800">
              <a:solidFill>
                <a:srgbClr val="12A8E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606530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2c74fc1c-1a99-4017-94d7-6943030f64e5" xsi:nil="true"/>
    <Source xmlns="2c74fc1c-1a99-4017-94d7-6943030f64e5">
      <Url xsi:nil="true"/>
      <Description xsi:nil="true"/>
    </Source>
    <Renewal_x0020_or_x0020_Expiry xmlns="2c74fc1c-1a99-4017-94d7-6943030f64e5" xsi:nil="true"/>
    <URL xmlns="2c74fc1c-1a99-4017-94d7-6943030f64e5">
      <Url xsi:nil="true"/>
      <Description xsi:nil="true"/>
    </URL>
    <Signature_x0020_or_x0020_Activation_x0020_Date xmlns="2c74fc1c-1a99-4017-94d7-6943030f64e5" xsi:nil="true"/>
    <Tags xmlns="2c74fc1c-1a99-4017-94d7-6943030f64e5" xsi:nil="true"/>
    <Own_x0020_image_x003f_ xmlns="2c74fc1c-1a99-4017-94d7-6943030f64e5">true</Own_x0020_image_x003f_>
    <_dlc_DocId xmlns="70c619b4-f5ac-4a24-bc51-96048c7d2dac">WSSKY4Z3XS2A-1760647373-168244</_dlc_DocId>
    <_dlc_DocIdUrl xmlns="70c619b4-f5ac-4a24-bc51-96048c7d2dac">
      <Url>https://instructeric.sharepoint.com/sites/Instruct-ERIC/_layouts/15/DocIdRedir.aspx?ID=WSSKY4Z3XS2A-1760647373-168244</Url>
      <Description>WSSKY4Z3XS2A-1760647373-168244</Description>
    </_dlc_DocIdUrl>
    <lcf76f155ced4ddcb4097134ff3c332f xmlns="2c74fc1c-1a99-4017-94d7-6943030f64e5">
      <Terms xmlns="http://schemas.microsoft.com/office/infopath/2007/PartnerControls"/>
    </lcf76f155ced4ddcb4097134ff3c332f>
    <TaxCatchAll xmlns="70c619b4-f5ac-4a24-bc51-96048c7d2dac" xsi:nil="true"/>
  </documentManagement>
</p:properti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06D1BA7E397FD459D0C5638B4C6A663" ma:contentTypeVersion="33" ma:contentTypeDescription="Create a new document." ma:contentTypeScope="" ma:versionID="6c32d87c89af25407c8e35ae65383f21">
  <xsd:schema xmlns:xsd="http://www.w3.org/2001/XMLSchema" xmlns:xs="http://www.w3.org/2001/XMLSchema" xmlns:p="http://schemas.microsoft.com/office/2006/metadata/properties" xmlns:ns2="2c74fc1c-1a99-4017-94d7-6943030f64e5" xmlns:ns3="70c619b4-f5ac-4a24-bc51-96048c7d2dac" targetNamespace="http://schemas.microsoft.com/office/2006/metadata/properties" ma:root="true" ma:fieldsID="9d6c00eee2d8495faa285653edefcf6d" ns2:_="" ns3:_="">
    <xsd:import namespace="2c74fc1c-1a99-4017-94d7-6943030f64e5"/>
    <xsd:import namespace="70c619b4-f5ac-4a24-bc51-96048c7d2da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_Flow_SignoffStatus" minOccurs="0"/>
                <xsd:element ref="ns3:SharedWithUsers" minOccurs="0"/>
                <xsd:element ref="ns3:SharedWithDetails" minOccurs="0"/>
                <xsd:element ref="ns2:Tags" minOccurs="0"/>
                <xsd:element ref="ns2:Source" minOccurs="0"/>
                <xsd:element ref="ns2:Own_x0020_image_x003f_" minOccurs="0"/>
                <xsd:element ref="ns2:URL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_dlc_DocId" minOccurs="0"/>
                <xsd:element ref="ns3:_dlc_DocIdUrl" minOccurs="0"/>
                <xsd:element ref="ns3:_dlc_DocIdPersistId" minOccurs="0"/>
                <xsd:element ref="ns2:MediaLengthInSeconds" minOccurs="0"/>
                <xsd:element ref="ns2:Renewal_x0020_or_x0020_Expiry" minOccurs="0"/>
                <xsd:element ref="ns2:Signature_x0020_or_x0020_Activation_x0020_Date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74fc1c-1a99-4017-94d7-6943030f64e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_Flow_SignoffStatus" ma:index="14" nillable="true" ma:displayName="Sign-off status" ma:internalName="_x0024_Resources_x003a_core_x002c_Signoff_Status_x003b_">
      <xsd:simpleType>
        <xsd:restriction base="dms:Text"/>
      </xsd:simpleType>
    </xsd:element>
    <xsd:element name="Tags" ma:index="17" nillable="true" ma:displayName="Tags" ma:internalName="Tags">
      <xsd:simpleType>
        <xsd:restriction base="dms:Text">
          <xsd:maxLength value="255"/>
        </xsd:restriction>
      </xsd:simpleType>
    </xsd:element>
    <xsd:element name="Source" ma:index="18" nillable="true" ma:displayName="Source" ma:format="Hyperlink" ma:internalName="Sourc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Own_x0020_image_x003f_" ma:index="19" nillable="true" ma:displayName="Own image?" ma:default="1" ma:internalName="Own_x0020_image_x003f_">
      <xsd:simpleType>
        <xsd:restriction base="dms:Boolean"/>
      </xsd:simpleType>
    </xsd:element>
    <xsd:element name="URL" ma:index="20" nillable="true" ma:displayName="URL" ma:format="Hyperlink" ma:internalName="URL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8" nillable="true" ma:displayName="Length (seconds)" ma:internalName="MediaLengthInSeconds" ma:readOnly="true">
      <xsd:simpleType>
        <xsd:restriction base="dms:Unknown"/>
      </xsd:simpleType>
    </xsd:element>
    <xsd:element name="Renewal_x0020_or_x0020_Expiry" ma:index="29" nillable="true" ma:displayName="Renewal or Expiry Date" ma:format="DateOnly" ma:internalName="Renewal_x0020_or_x0020_Expiry">
      <xsd:simpleType>
        <xsd:restriction base="dms:DateTime"/>
      </xsd:simpleType>
    </xsd:element>
    <xsd:element name="Signature_x0020_or_x0020_Activation_x0020_Date" ma:index="30" nillable="true" ma:displayName="Signature or Activation Date" ma:format="DateOnly" ma:internalName="Signature_x0020_or_x0020_Activation_x0020_Date">
      <xsd:simpleType>
        <xsd:restriction base="dms:DateTime"/>
      </xsd:simpleType>
    </xsd:element>
    <xsd:element name="lcf76f155ced4ddcb4097134ff3c332f" ma:index="32" nillable="true" ma:taxonomy="true" ma:internalName="lcf76f155ced4ddcb4097134ff3c332f" ma:taxonomyFieldName="MediaServiceImageTags" ma:displayName="Image Tags" ma:readOnly="false" ma:fieldId="{5cf76f15-5ced-4ddc-b409-7134ff3c332f}" ma:taxonomyMulti="true" ma:sspId="7e87d4d8-1c37-422b-a83a-9b0128adddf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c619b4-f5ac-4a24-bc51-96048c7d2dac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_dlc_DocId" ma:index="25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6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7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33" nillable="true" ma:displayName="Taxonomy Catch All Column" ma:hidden="true" ma:list="{d93e2815-10ef-4ab4-96a1-3cf9187caf07}" ma:internalName="TaxCatchAll" ma:showField="CatchAllData" ma:web="70c619b4-f5ac-4a24-bc51-96048c7d2d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02F63F6-24C1-4FAD-AC6B-A97A0522880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312ED5A-3349-48EB-A3C7-0C26ADFF3077}">
  <ds:schemaRefs>
    <ds:schemaRef ds:uri="2c74fc1c-1a99-4017-94d7-6943030f64e5"/>
    <ds:schemaRef ds:uri="http://purl.org/dc/elements/1.1/"/>
    <ds:schemaRef ds:uri="70c619b4-f5ac-4a24-bc51-96048c7d2dac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242E6745-F7CE-473E-B5F6-57AE83D36E28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7BD77927-4B2F-499B-B009-862D804EE328}">
  <ds:schemaRefs>
    <ds:schemaRef ds:uri="2c74fc1c-1a99-4017-94d7-6943030f64e5"/>
    <ds:schemaRef ds:uri="70c619b4-f5ac-4a24-bc51-96048c7d2da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730</Words>
  <Application>Microsoft Macintosh PowerPoint</Application>
  <PresentationFormat>Widescreen</PresentationFormat>
  <Paragraphs>130</Paragraphs>
  <Slides>25</Slides>
  <Notes>7</Notes>
  <HiddenSlides>2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Helvetica</vt:lpstr>
      <vt:lpstr>Verdana</vt:lpstr>
      <vt:lpstr>1_Office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Dolan</dc:creator>
  <cp:lastModifiedBy>Marcus Povey</cp:lastModifiedBy>
  <cp:revision>2</cp:revision>
  <dcterms:created xsi:type="dcterms:W3CDTF">2022-01-20T15:12:40Z</dcterms:created>
  <dcterms:modified xsi:type="dcterms:W3CDTF">2023-02-01T09:12:09Z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0x010100906D1BA7E397FD459D0C5638B4C6A663</vt:lpwstr>
  </property>
  <property fmtid="{D5CDD505-2E9C-101B-9397-08002B2CF9AE}" pid="3" name="_dlc_DocIdItemGuid">
    <vt:lpwstr>fcd61487-1f67-42e1-b639-07255ddd9b95</vt:lpwstr>
  </property>
  <property fmtid="{D5CDD505-2E9C-101B-9397-08002B2CF9AE}" pid="4" name="MediaServiceImageTags">
    <vt:lpwstr/>
  </property>
</Properties>
</file>