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43" r:id="rId3"/>
    <p:sldId id="311" r:id="rId4"/>
    <p:sldId id="321" r:id="rId5"/>
    <p:sldId id="348" r:id="rId6"/>
    <p:sldId id="319" r:id="rId7"/>
    <p:sldId id="318" r:id="rId8"/>
    <p:sldId id="314" r:id="rId9"/>
    <p:sldId id="312" r:id="rId10"/>
    <p:sldId id="347" r:id="rId11"/>
    <p:sldId id="345" r:id="rId12"/>
    <p:sldId id="344" r:id="rId13"/>
    <p:sldId id="302" r:id="rId14"/>
    <p:sldId id="346" r:id="rId15"/>
    <p:sldId id="306" r:id="rId16"/>
    <p:sldId id="276" r:id="rId17"/>
    <p:sldId id="281" r:id="rId18"/>
    <p:sldId id="285" r:id="rId19"/>
    <p:sldId id="287" r:id="rId20"/>
    <p:sldId id="349" r:id="rId21"/>
    <p:sldId id="35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343"/>
    <a:srgbClr val="FFFF99"/>
    <a:srgbClr val="091F3F"/>
    <a:srgbClr val="BD2036"/>
    <a:srgbClr val="BF2036"/>
    <a:srgbClr val="F6C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1900D-6135-4343-A11B-3E6987B5CE71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A36A-717F-4455-8739-5E7B9B6134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0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AE79E7-3E70-4C9A-8A2A-01EA3367F104}" type="datetime1">
              <a:rPr lang="en-US" altLang="en-US" smtClean="0"/>
              <a:pPr/>
              <a:t>2/2/2023</a:t>
            </a:fld>
            <a:endParaRPr lang="en-GB" altLang="en-US"/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8D08F6E-72E8-4848-8BF5-6EDD3F91029F}" type="slidenum">
              <a:rPr lang="en-GB" altLang="en-US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541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AE79E7-3E70-4C9A-8A2A-01EA3367F104}" type="datetime1">
              <a:rPr lang="en-US" altLang="en-US" smtClean="0"/>
              <a:pPr/>
              <a:t>2/2/2023</a:t>
            </a:fld>
            <a:endParaRPr lang="en-GB" altLang="en-US"/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8D08F6E-72E8-4848-8BF5-6EDD3F91029F}" type="slidenum">
              <a:rPr lang="en-GB" altLang="en-US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1817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AE79E7-3E70-4C9A-8A2A-01EA3367F104}" type="datetime1">
              <a:rPr lang="en-US" altLang="en-US" smtClean="0"/>
              <a:pPr/>
              <a:t>2/2/2023</a:t>
            </a:fld>
            <a:endParaRPr lang="en-GB" altLang="en-US"/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8D08F6E-72E8-4848-8BF5-6EDD3F91029F}" type="slidenum">
              <a:rPr lang="en-GB" altLang="en-US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983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379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CA041F-C59B-40BF-B5EC-F376E5C6E77F}" type="datetime1">
              <a:rPr lang="en-US" altLang="en-US" smtClean="0"/>
              <a:pPr/>
              <a:t>2/2/2023</a:t>
            </a:fld>
            <a:endParaRPr lang="en-GB" altLang="en-US"/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B73644-EACF-495F-B6EA-354698F61819}" type="slidenum">
              <a:rPr lang="en-GB" altLang="en-US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5092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2A36A-717F-4455-8739-5E7B9B61341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184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AFA561-DB98-429A-9D47-2718549E68BA}" type="datetime1">
              <a:rPr lang="en-US" altLang="en-US" smtClean="0"/>
              <a:pPr/>
              <a:t>2/2/2023</a:t>
            </a:fld>
            <a:endParaRPr lang="en-GB" altLang="en-US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F810985-A0F8-430D-A4AA-01F9EA21EF0D}" type="slidenum">
              <a:rPr lang="en-GB" altLang="en-US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4792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46F8B6A-D1E5-423C-80D6-F89D0D1CA1ED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30725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5CEB60A-0E6B-48C9-8529-765E7024529C}" type="datetime1">
              <a:rPr lang="en-US" altLang="en-US" smtClean="0"/>
              <a:pPr/>
              <a:t>2/2/2023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2220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59B2588-1304-41CA-990F-BAD87645D355}" type="datetime1">
              <a:rPr lang="en-US" altLang="en-US" smtClean="0"/>
              <a:pPr/>
              <a:t>2/2/2023</a:t>
            </a:fld>
            <a:endParaRPr lang="en-GB" altLang="en-US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7147CD-3CD1-4067-9A69-B0B52645A85E}" type="slidenum">
              <a:rPr lang="en-GB" altLang="en-US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4273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CE04535-E3E9-49D6-A4B9-909BA90445E0}" type="datetime1">
              <a:rPr lang="en-US" altLang="en-US" smtClean="0"/>
              <a:pPr/>
              <a:t>2/2/2023</a:t>
            </a:fld>
            <a:endParaRPr lang="en-GB" altLang="en-US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B7D83F-3F4F-4FC3-85BC-A660B02B1130}" type="slidenum">
              <a:rPr lang="en-GB" altLang="en-US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1533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59B2588-1304-41CA-990F-BAD87645D355}" type="datetime1">
              <a:rPr lang="en-US" altLang="en-US" smtClean="0"/>
              <a:pPr/>
              <a:t>2/2/2023</a:t>
            </a:fld>
            <a:endParaRPr lang="en-GB" altLang="en-US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7147CD-3CD1-4067-9A69-B0B52645A85E}" type="slidenum">
              <a:rPr lang="en-GB" altLang="en-US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764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2/2/2023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strubi.ox.ac.uk" TargetMode="External"/><Relationship Id="rId2" Type="http://schemas.openxmlformats.org/officeDocument/2006/relationships/hyperlink" Target="mailto:bmrc-help@medsci.ox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15616" y="3689438"/>
            <a:ext cx="7776864" cy="2403858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GB" sz="1800" dirty="0"/>
              <a:t>Jun Dong – jun.dong@strubi.ox.ac.uk</a:t>
            </a:r>
          </a:p>
          <a:p>
            <a:pPr>
              <a:spcBef>
                <a:spcPts val="300"/>
              </a:spcBef>
            </a:pPr>
            <a:r>
              <a:rPr lang="en-GB" sz="1800" dirty="0"/>
              <a:t>Generic email: </a:t>
            </a:r>
            <a:r>
              <a:rPr lang="en-GB" sz="1800" dirty="0">
                <a:solidFill>
                  <a:srgbClr val="FF0000"/>
                </a:solidFill>
              </a:rPr>
              <a:t>support@strubi.ox.ac.uk</a:t>
            </a:r>
          </a:p>
          <a:p>
            <a:pPr>
              <a:spcBef>
                <a:spcPts val="300"/>
              </a:spcBef>
            </a:pPr>
            <a:endParaRPr lang="en-GB" sz="18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</a:pPr>
            <a:r>
              <a:rPr lang="en-GB" sz="1800" dirty="0">
                <a:solidFill>
                  <a:schemeClr val="tx1"/>
                </a:solidFill>
              </a:rPr>
              <a:t>MSD-IT Generic email: </a:t>
            </a:r>
            <a:r>
              <a:rPr lang="en-GB" sz="1800" dirty="0">
                <a:solidFill>
                  <a:srgbClr val="FF0000"/>
                </a:solidFill>
              </a:rPr>
              <a:t>ithelp@medsci.ox.ac.uk</a:t>
            </a:r>
          </a:p>
          <a:p>
            <a:pPr>
              <a:spcBef>
                <a:spcPts val="300"/>
              </a:spcBef>
            </a:pPr>
            <a:endParaRPr lang="en-GB" sz="18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</a:pPr>
            <a:r>
              <a:rPr lang="en-GB" sz="1800" dirty="0"/>
              <a:t>Robert Esnouf – robert.esnouf@ndm.ox.ac.uk</a:t>
            </a:r>
          </a:p>
          <a:p>
            <a:pPr>
              <a:spcBef>
                <a:spcPts val="300"/>
              </a:spcBef>
            </a:pPr>
            <a:r>
              <a:rPr lang="en-GB" sz="1800" dirty="0">
                <a:solidFill>
                  <a:schemeClr val="tx1"/>
                </a:solidFill>
              </a:rPr>
              <a:t>BMRC support email: </a:t>
            </a:r>
            <a:r>
              <a:rPr lang="en-GB" sz="1800" dirty="0">
                <a:solidFill>
                  <a:srgbClr val="FF0000"/>
                </a:solidFill>
              </a:rPr>
              <a:t>bmrc-help@medsci.ox.ac.uk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819"/>
            <a:ext cx="2226720" cy="1124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61800" cy="114156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1187624" y="1313174"/>
            <a:ext cx="8100392" cy="237626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800"/>
              </a:spcAft>
            </a:pPr>
            <a:r>
              <a:rPr lang="en-GB" sz="3200" b="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STRUBI Facilities Talks 1 February 2023:</a:t>
            </a:r>
          </a:p>
          <a:p>
            <a:r>
              <a:rPr lang="en-GB" sz="3200" b="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STRUBI Computing and Biomedical Research Computing (BMRC)</a:t>
            </a:r>
          </a:p>
          <a:p>
            <a:br>
              <a:rPr lang="en-GB" sz="3200" b="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3200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00" y="73173"/>
            <a:ext cx="1635235" cy="907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43608" y="14886"/>
            <a:ext cx="8100392" cy="792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ea typeface="+mj-ea"/>
                <a:cs typeface="+mj-cs"/>
              </a:rPr>
              <a:t>STRUBI software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043608" y="1125538"/>
            <a:ext cx="8100392" cy="5732462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2400" dirty="0">
                <a:solidFill>
                  <a:srgbClr val="3EA343"/>
                </a:solidFill>
                <a:ea typeface="ＭＳ Ｐゴシック" panose="020B0600070205080204" pitchFamily="34" charset="-128"/>
              </a:rPr>
              <a:t>Microsoft Windows</a:t>
            </a:r>
            <a:r>
              <a:rPr lang="en-GB" altLang="en-US" sz="2400" dirty="0">
                <a:ea typeface="ＭＳ Ｐゴシック" panose="020B0600070205080204" pitchFamily="34" charset="-128"/>
              </a:rPr>
              <a:t>,</a:t>
            </a:r>
            <a:r>
              <a:rPr lang="en-GB" altLang="en-US" sz="2400" dirty="0">
                <a:solidFill>
                  <a:srgbClr val="3EA343"/>
                </a:solidFill>
                <a:ea typeface="ＭＳ Ｐゴシック" panose="020B0600070205080204" pitchFamily="34" charset="-128"/>
              </a:rPr>
              <a:t> Microsoft Office 365</a:t>
            </a:r>
          </a:p>
          <a:p>
            <a:pPr lvl="1" eaLnBrk="1" hangingPunct="1"/>
            <a:r>
              <a:rPr lang="en-GB" altLang="en-US" sz="2000" dirty="0">
                <a:ea typeface="ＭＳ Ｐゴシック" panose="020B0600070205080204" pitchFamily="34" charset="-128"/>
              </a:rPr>
              <a:t>University-owned and privately-owned machines for University-related use </a:t>
            </a:r>
            <a:r>
              <a:rPr lang="en-GB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https://www.office.com </a:t>
            </a:r>
            <a:r>
              <a:rPr lang="en-GB" altLang="en-US" sz="2000" dirty="0">
                <a:ea typeface="ＭＳ Ｐゴシック" panose="020B0600070205080204" pitchFamily="34" charset="-128"/>
              </a:rPr>
              <a:t>sign in with SSO@ox.ac.uk</a:t>
            </a:r>
          </a:p>
          <a:p>
            <a:pPr eaLnBrk="1" hangingPunct="1"/>
            <a:r>
              <a:rPr lang="en-GB" altLang="en-US" sz="2400" dirty="0">
                <a:solidFill>
                  <a:srgbClr val="3EA343"/>
                </a:solidFill>
                <a:ea typeface="ＭＳ Ｐゴシック" panose="020B0600070205080204" pitchFamily="34" charset="-128"/>
              </a:rPr>
              <a:t>Sophos</a:t>
            </a:r>
            <a:r>
              <a:rPr lang="en-GB" altLang="en-US" sz="2400" dirty="0">
                <a:ea typeface="ＭＳ Ｐゴシック" panose="020B0600070205080204" pitchFamily="34" charset="-128"/>
              </a:rPr>
              <a:t>, </a:t>
            </a:r>
            <a:r>
              <a:rPr lang="en-GB" altLang="en-US" sz="2400" dirty="0">
                <a:solidFill>
                  <a:srgbClr val="3EA343"/>
                </a:solidFill>
                <a:ea typeface="ＭＳ Ｐゴシック" panose="020B0600070205080204" pitchFamily="34" charset="-128"/>
              </a:rPr>
              <a:t>Endnote</a:t>
            </a:r>
            <a:r>
              <a:rPr lang="en-GB" altLang="en-US" sz="2400" dirty="0">
                <a:ea typeface="ＭＳ Ｐゴシック" panose="020B0600070205080204" pitchFamily="34" charset="-128"/>
              </a:rPr>
              <a:t>,</a:t>
            </a:r>
            <a:r>
              <a:rPr lang="en-GB" altLang="en-US" sz="2400" dirty="0">
                <a:solidFill>
                  <a:srgbClr val="3EA343"/>
                </a:solidFill>
                <a:ea typeface="ＭＳ Ｐゴシック" panose="020B0600070205080204" pitchFamily="34" charset="-128"/>
              </a:rPr>
              <a:t> Cisco AnyConnect VPN</a:t>
            </a:r>
            <a:endParaRPr lang="en-GB" altLang="en-US" sz="2400" dirty="0">
              <a:ea typeface="ＭＳ Ｐゴシック" panose="020B0600070205080204" pitchFamily="34" charset="-128"/>
            </a:endParaRPr>
          </a:p>
          <a:p>
            <a:pPr lvl="1"/>
            <a:r>
              <a:rPr lang="en-GB" altLang="en-US" sz="2000" dirty="0">
                <a:ea typeface="ＭＳ Ｐゴシック" panose="020B0600070205080204" pitchFamily="34" charset="-128"/>
              </a:rPr>
              <a:t>Download via </a:t>
            </a:r>
            <a:r>
              <a:rPr lang="en-GB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https://register.it.ox.ac.uk</a:t>
            </a:r>
          </a:p>
          <a:p>
            <a:r>
              <a:rPr lang="en-GB" altLang="en-US" sz="2400" dirty="0">
                <a:solidFill>
                  <a:srgbClr val="3EA343"/>
                </a:solidFill>
                <a:ea typeface="ＭＳ Ｐゴシック" panose="020B0600070205080204" pitchFamily="34" charset="-128"/>
              </a:rPr>
              <a:t>Origin</a:t>
            </a:r>
            <a:r>
              <a:rPr lang="en-GB" altLang="en-US" sz="2400" dirty="0">
                <a:ea typeface="ＭＳ Ｐゴシック" panose="020B0600070205080204" pitchFamily="34" charset="-128"/>
              </a:rPr>
              <a:t>,</a:t>
            </a:r>
            <a:r>
              <a:rPr lang="en-GB" altLang="en-US" sz="2400" dirty="0">
                <a:solidFill>
                  <a:srgbClr val="3EA343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en-US" sz="2400" dirty="0" err="1">
                <a:solidFill>
                  <a:srgbClr val="3EA343"/>
                </a:solidFill>
                <a:ea typeface="ＭＳ Ｐゴシック" panose="020B0600070205080204" pitchFamily="34" charset="-128"/>
              </a:rPr>
              <a:t>Sigmaplot</a:t>
            </a:r>
            <a:r>
              <a:rPr lang="en-GB" altLang="en-US" sz="2400" dirty="0">
                <a:solidFill>
                  <a:srgbClr val="3EA343"/>
                </a:solidFill>
                <a:ea typeface="ＭＳ Ｐゴシック" panose="020B0600070205080204" pitchFamily="34" charset="-128"/>
              </a:rPr>
              <a:t>, CorelDraw</a:t>
            </a:r>
            <a:r>
              <a:rPr lang="en-GB" altLang="en-US" sz="2400" dirty="0">
                <a:ea typeface="ＭＳ Ｐゴシック" panose="020B0600070205080204" pitchFamily="34" charset="-128"/>
              </a:rPr>
              <a:t>, </a:t>
            </a:r>
            <a:r>
              <a:rPr lang="en-GB" altLang="en-US" sz="2400" dirty="0" err="1">
                <a:solidFill>
                  <a:srgbClr val="3EA343"/>
                </a:solidFill>
                <a:ea typeface="ＭＳ Ｐゴシック" panose="020B0600070205080204" pitchFamily="34" charset="-128"/>
              </a:rPr>
              <a:t>ChemBioOffice</a:t>
            </a:r>
            <a:r>
              <a:rPr lang="en-GB" altLang="en-US" sz="2400" dirty="0">
                <a:solidFill>
                  <a:srgbClr val="3EA343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en-US" sz="2400" dirty="0">
                <a:solidFill>
                  <a:srgbClr val="091F3F"/>
                </a:solidFill>
                <a:ea typeface="ＭＳ Ｐゴシック" panose="020B0600070205080204" pitchFamily="34" charset="-128"/>
              </a:rPr>
              <a:t>and </a:t>
            </a:r>
            <a:r>
              <a:rPr lang="en-GB" altLang="en-US" sz="2400" dirty="0" err="1">
                <a:solidFill>
                  <a:srgbClr val="3EA343"/>
                </a:solidFill>
                <a:ea typeface="ＭＳ Ｐゴシック" panose="020B0600070205080204" pitchFamily="34" charset="-128"/>
              </a:rPr>
              <a:t>Matlab</a:t>
            </a:r>
            <a:endParaRPr lang="en-GB" altLang="en-US" sz="2400" dirty="0">
              <a:solidFill>
                <a:srgbClr val="3EA343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GB" altLang="en-US" sz="2000" dirty="0">
                <a:ea typeface="ＭＳ Ｐゴシック" panose="020B0600070205080204" pitchFamily="34" charset="-128"/>
              </a:rPr>
              <a:t>University site license</a:t>
            </a:r>
          </a:p>
          <a:p>
            <a:pPr eaLnBrk="1" hangingPunct="1"/>
            <a:r>
              <a:rPr lang="en-GB" altLang="en-US" sz="2400" dirty="0">
                <a:solidFill>
                  <a:srgbClr val="3EA343"/>
                </a:solidFill>
                <a:ea typeface="ＭＳ Ｐゴシック" panose="020B0600070205080204" pitchFamily="34" charset="-128"/>
              </a:rPr>
              <a:t>Adobe Creative Cloud </a:t>
            </a:r>
            <a:r>
              <a:rPr lang="en-GB" altLang="en-US" sz="2400" dirty="0">
                <a:ea typeface="ＭＳ Ｐゴシック" panose="020B0600070205080204" pitchFamily="34" charset="-128"/>
              </a:rPr>
              <a:t>(annual subscription)</a:t>
            </a:r>
            <a:endParaRPr lang="en-GB" altLang="en-US" sz="2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sz="2400" dirty="0" err="1">
                <a:solidFill>
                  <a:srgbClr val="3EA343"/>
                </a:solidFill>
                <a:ea typeface="ＭＳ Ｐゴシック" panose="020B0600070205080204" pitchFamily="34" charset="-128"/>
              </a:rPr>
              <a:t>Pymol</a:t>
            </a:r>
            <a:r>
              <a:rPr lang="en-GB" altLang="en-US" sz="2400" dirty="0">
                <a:solidFill>
                  <a:srgbClr val="3EA343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en-US" sz="2400" dirty="0">
                <a:ea typeface="ＭＳ Ｐゴシック" panose="020B0600070205080204" pitchFamily="34" charset="-128"/>
              </a:rPr>
              <a:t>and</a:t>
            </a:r>
            <a:r>
              <a:rPr lang="en-GB" altLang="en-US" sz="2400" dirty="0">
                <a:solidFill>
                  <a:srgbClr val="3EA343"/>
                </a:solidFill>
                <a:ea typeface="ＭＳ Ｐゴシック" panose="020B0600070205080204" pitchFamily="34" charset="-128"/>
              </a:rPr>
              <a:t> Scrubber2 </a:t>
            </a:r>
            <a:r>
              <a:rPr lang="en-GB" altLang="en-US" sz="2400" dirty="0">
                <a:ea typeface="ＭＳ Ｐゴシック" panose="020B0600070205080204" pitchFamily="34" charset="-128"/>
              </a:rPr>
              <a:t>(STRUBI site licence)</a:t>
            </a:r>
          </a:p>
          <a:p>
            <a:r>
              <a:rPr lang="en-GB" altLang="en-US" sz="2400" dirty="0" err="1">
                <a:solidFill>
                  <a:srgbClr val="3EA343"/>
                </a:solidFill>
                <a:ea typeface="ＭＳ Ｐゴシック" panose="020B0600070205080204" pitchFamily="34" charset="-128"/>
              </a:rPr>
              <a:t>SnapGene</a:t>
            </a:r>
            <a:r>
              <a:rPr lang="en-GB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en-US" sz="2400" dirty="0">
                <a:solidFill>
                  <a:srgbClr val="091F3F"/>
                </a:solidFill>
                <a:ea typeface="ＭＳ Ｐゴシック" panose="020B0600070205080204" pitchFamily="34" charset="-128"/>
              </a:rPr>
              <a:t>(</a:t>
            </a:r>
            <a:r>
              <a:rPr lang="en-GB" sz="2400" dirty="0"/>
              <a:t>£100 per license per year</a:t>
            </a:r>
            <a:r>
              <a:rPr lang="en-GB" altLang="en-US" sz="2400" dirty="0">
                <a:solidFill>
                  <a:srgbClr val="091F3F"/>
                </a:solidFill>
                <a:ea typeface="ＭＳ Ｐゴシック" panose="020B0600070205080204" pitchFamily="34" charset="-128"/>
              </a:rPr>
              <a:t>)</a:t>
            </a:r>
          </a:p>
          <a:p>
            <a:r>
              <a:rPr lang="en-GB" altLang="en-US" sz="2400" dirty="0" err="1">
                <a:solidFill>
                  <a:srgbClr val="3EA343"/>
                </a:solidFill>
                <a:ea typeface="ＭＳ Ｐゴシック" panose="020B0600070205080204" pitchFamily="34" charset="-128"/>
              </a:rPr>
              <a:t>GraphPad</a:t>
            </a:r>
            <a:r>
              <a:rPr lang="en-GB" altLang="en-US" sz="2400" dirty="0">
                <a:solidFill>
                  <a:srgbClr val="3EA343"/>
                </a:solidFill>
                <a:ea typeface="ＭＳ Ｐゴシック" panose="020B0600070205080204" pitchFamily="34" charset="-128"/>
              </a:rPr>
              <a:t> Prism </a:t>
            </a:r>
            <a:r>
              <a:rPr lang="en-GB" altLang="en-US" sz="2400" dirty="0">
                <a:solidFill>
                  <a:srgbClr val="091F3F"/>
                </a:solidFill>
                <a:ea typeface="ＭＳ Ｐゴシック" panose="020B0600070205080204" pitchFamily="34" charset="-128"/>
              </a:rPr>
              <a:t>(contact </a:t>
            </a:r>
            <a:r>
              <a:rPr lang="en-GB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ithelp@well.ox.ac.uk</a:t>
            </a:r>
            <a:r>
              <a:rPr lang="en-GB" altLang="en-US" sz="2400" dirty="0">
                <a:solidFill>
                  <a:srgbClr val="091F3F"/>
                </a:solidFill>
                <a:ea typeface="ＭＳ Ｐゴシック" panose="020B0600070205080204" pitchFamily="34" charset="-128"/>
              </a:rPr>
              <a:t>)</a:t>
            </a:r>
          </a:p>
          <a:p>
            <a:r>
              <a:rPr lang="en-GB" altLang="en-US" sz="2400" dirty="0">
                <a:ea typeface="ＭＳ Ｐゴシック" panose="020B0600070205080204" pitchFamily="34" charset="-128"/>
              </a:rPr>
              <a:t>STRUBI-specific scientific software</a:t>
            </a:r>
          </a:p>
          <a:p>
            <a:pPr lvl="1"/>
            <a:r>
              <a:rPr lang="en-GB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https://www.strubi.ox.ac.uk/internal/computing/documents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804" y="6251401"/>
            <a:ext cx="1028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5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498080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600" dirty="0"/>
              <a:t>WHG support for STRUBI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043608" y="1268760"/>
            <a:ext cx="8100392" cy="54006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 b="1" dirty="0">
                <a:ea typeface="ＭＳ Ｐゴシック" panose="020B0600070205080204" pitchFamily="34" charset="-128"/>
              </a:rPr>
              <a:t>Centre-wide administrative Windows support</a:t>
            </a:r>
          </a:p>
          <a:p>
            <a:pPr lvl="1"/>
            <a:r>
              <a:rPr lang="en-GB" altLang="en-US" sz="2000" dirty="0">
                <a:solidFill>
                  <a:srgbClr val="091F3F"/>
                </a:solidFill>
                <a:ea typeface="ＭＳ Ｐゴシック" panose="020B0600070205080204" pitchFamily="34" charset="-128"/>
              </a:rPr>
              <a:t>HR, accounting and facilities computing</a:t>
            </a:r>
          </a:p>
          <a:p>
            <a:pPr lvl="1"/>
            <a:r>
              <a:rPr lang="en-GB" altLang="en-US" sz="2000" dirty="0">
                <a:ea typeface="ＭＳ Ｐゴシック" panose="020B0600070205080204" pitchFamily="34" charset="-128"/>
              </a:rPr>
              <a:t>Currently STRUBI and WHG networks are on different firewall segments</a:t>
            </a:r>
          </a:p>
          <a:p>
            <a:pPr marL="402336" lvl="1" indent="0" eaLnBrk="1" hangingPunct="1">
              <a:buNone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r>
              <a:rPr lang="en-GB" altLang="en-US" sz="2400" b="1" dirty="0">
                <a:ea typeface="ＭＳ Ｐゴシック" panose="020B0600070205080204" pitchFamily="34" charset="-128"/>
              </a:rPr>
              <a:t>If you need to contact WHG IT Core</a:t>
            </a:r>
          </a:p>
          <a:p>
            <a:pPr lvl="1"/>
            <a:r>
              <a:rPr lang="en-GB" altLang="en-US" sz="2000" dirty="0">
                <a:ea typeface="ＭＳ Ｐゴシック" panose="020B0600070205080204" pitchFamily="34" charset="-128"/>
              </a:rPr>
              <a:t>Greg Jennings, Mark Gibbons &amp; Ruth Porter</a:t>
            </a:r>
          </a:p>
          <a:p>
            <a:pPr lvl="1"/>
            <a:r>
              <a:rPr lang="en-GB" altLang="en-US" sz="2000" dirty="0">
                <a:ea typeface="ＭＳ Ｐゴシック" panose="020B0600070205080204" pitchFamily="34" charset="-128"/>
              </a:rPr>
              <a:t>New generic email address </a:t>
            </a:r>
            <a:r>
              <a:rPr lang="en-GB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ithelp@well.ox.ac.uk</a:t>
            </a:r>
          </a:p>
          <a:p>
            <a:pPr marL="82296" indent="0">
              <a:buNone/>
            </a:pPr>
            <a:endParaRPr lang="en-GB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Wednesday 14 Nov 2018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STRUBI Facilities Talks - Computing</a:t>
            </a:r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444" y="6274950"/>
            <a:ext cx="1099629" cy="56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4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0416"/>
            <a:ext cx="8095456" cy="759511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GB" sz="3600" dirty="0"/>
              <a:t>How is research computing provided?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FFFF"/>
                </a:solidFill>
              </a:rPr>
              <a:t>Wednesday 14 Nov 2018</a:t>
            </a:r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1229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STRUBI Facilities Talks - Computing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043608" y="1338666"/>
            <a:ext cx="7920880" cy="4536504"/>
          </a:xfrm>
          <a:prstGeom prst="ellipse">
            <a:avLst/>
          </a:prstGeom>
          <a:solidFill>
            <a:srgbClr val="091F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555776" y="1988840"/>
            <a:ext cx="6186636" cy="3528392"/>
          </a:xfrm>
          <a:prstGeom prst="ellipse">
            <a:avLst/>
          </a:prstGeom>
          <a:solidFill>
            <a:srgbClr val="00B0F0"/>
          </a:solidFill>
          <a:ln>
            <a:solidFill>
              <a:srgbClr val="0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995936" y="2201876"/>
            <a:ext cx="4583855" cy="2927585"/>
          </a:xfrm>
          <a:prstGeom prst="ellipse">
            <a:avLst/>
          </a:prstGeom>
          <a:solidFill>
            <a:srgbClr val="BF2036"/>
          </a:solidFill>
          <a:ln>
            <a:solidFill>
              <a:srgbClr val="0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826761" y="2253954"/>
            <a:ext cx="2097703" cy="1341531"/>
          </a:xfrm>
          <a:prstGeom prst="ellipse">
            <a:avLst/>
          </a:prstGeom>
          <a:solidFill>
            <a:srgbClr val="FFFF99"/>
          </a:solidFill>
          <a:ln>
            <a:solidFill>
              <a:srgbClr val="0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>
            <a:off x="4503170" y="908286"/>
            <a:ext cx="249002" cy="1626302"/>
          </a:xfrm>
          <a:prstGeom prst="line">
            <a:avLst/>
          </a:prstGeom>
          <a:ln w="63500">
            <a:solidFill>
              <a:srgbClr val="091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878" y="662966"/>
            <a:ext cx="1111383" cy="33341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974668" y="2564904"/>
            <a:ext cx="2376264" cy="1584176"/>
          </a:xfrm>
          <a:prstGeom prst="ellipse">
            <a:avLst/>
          </a:prstGeom>
          <a:solidFill>
            <a:srgbClr val="3EA343"/>
          </a:solidFill>
          <a:ln>
            <a:solidFill>
              <a:srgbClr val="0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139952" y="3669899"/>
            <a:ext cx="2376264" cy="1584176"/>
          </a:xfrm>
          <a:prstGeom prst="ellipse">
            <a:avLst/>
          </a:prstGeom>
          <a:solidFill>
            <a:srgbClr val="BF2036"/>
          </a:solidFill>
          <a:ln>
            <a:solidFill>
              <a:srgbClr val="0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137977" y="2834120"/>
            <a:ext cx="939130" cy="594880"/>
          </a:xfrm>
          <a:prstGeom prst="ellipse">
            <a:avLst/>
          </a:prstGeom>
          <a:solidFill>
            <a:srgbClr val="F6CF46"/>
          </a:solidFill>
          <a:ln>
            <a:solidFill>
              <a:srgbClr val="0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676622" y="2682075"/>
            <a:ext cx="3279754" cy="2365857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  <a:ln>
            <a:solidFill>
              <a:srgbClr val="0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73" y="6263635"/>
            <a:ext cx="504056" cy="530127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865734" y="1640603"/>
            <a:ext cx="1066506" cy="685887"/>
          </a:xfrm>
          <a:prstGeom prst="line">
            <a:avLst/>
          </a:prstGeom>
          <a:ln w="63500">
            <a:solidFill>
              <a:srgbClr val="091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333700" y="4653136"/>
            <a:ext cx="1411909" cy="1448130"/>
          </a:xfrm>
          <a:prstGeom prst="line">
            <a:avLst/>
          </a:prstGeom>
          <a:ln w="63500">
            <a:solidFill>
              <a:srgbClr val="091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861001" y="4755097"/>
            <a:ext cx="29224" cy="1538491"/>
          </a:xfrm>
          <a:prstGeom prst="line">
            <a:avLst/>
          </a:prstGeom>
          <a:ln w="63500">
            <a:solidFill>
              <a:srgbClr val="091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7137977" y="1096367"/>
            <a:ext cx="24823" cy="1684561"/>
          </a:xfrm>
          <a:prstGeom prst="line">
            <a:avLst/>
          </a:prstGeom>
          <a:ln w="63500">
            <a:solidFill>
              <a:srgbClr val="091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18365" y="4265114"/>
            <a:ext cx="1256752" cy="1910711"/>
          </a:xfrm>
          <a:prstGeom prst="line">
            <a:avLst/>
          </a:prstGeom>
          <a:ln w="63500">
            <a:solidFill>
              <a:srgbClr val="091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668344" y="1693866"/>
            <a:ext cx="682588" cy="1375094"/>
          </a:xfrm>
          <a:prstGeom prst="line">
            <a:avLst/>
          </a:prstGeom>
          <a:ln w="63500">
            <a:solidFill>
              <a:srgbClr val="091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37" y="823119"/>
            <a:ext cx="880680" cy="4526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53" y="1231515"/>
            <a:ext cx="720080" cy="757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07" y="1542908"/>
            <a:ext cx="646700" cy="3532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2"/>
          <a:stretch/>
        </p:blipFill>
        <p:spPr>
          <a:xfrm>
            <a:off x="7306229" y="6134620"/>
            <a:ext cx="1300294" cy="480545"/>
          </a:xfrm>
          <a:prstGeom prst="rect">
            <a:avLst/>
          </a:prstGeom>
          <a:ln w="63500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93" y="5969969"/>
            <a:ext cx="1923507" cy="262595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6618365" y="4265114"/>
            <a:ext cx="1256752" cy="1910711"/>
          </a:xfrm>
          <a:prstGeom prst="line">
            <a:avLst/>
          </a:prstGeom>
          <a:ln w="63500">
            <a:solidFill>
              <a:srgbClr val="091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89" y="6132071"/>
            <a:ext cx="669875" cy="45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2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 animBg="1"/>
      <p:bldP spid="1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73" y="2267473"/>
            <a:ext cx="4176464" cy="11519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768761"/>
            <a:ext cx="757286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In 1999, genetics was a lab-based science</a:t>
            </a:r>
            <a:br>
              <a:rPr lang="en-GB" sz="2000" dirty="0">
                <a:latin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</a:rPr>
              <a:t>with compute servers for each research group.</a:t>
            </a:r>
            <a:br>
              <a:rPr lang="en-GB" sz="2000" dirty="0">
                <a:latin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</a:rPr>
              <a:t>STRUBI was the biggest setup with 360GB</a:t>
            </a:r>
            <a:br>
              <a:rPr lang="en-GB" sz="2000" dirty="0">
                <a:latin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</a:rPr>
              <a:t>storage and three Linux servers!</a:t>
            </a:r>
          </a:p>
          <a:p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Next-generation sequencing</a:t>
            </a:r>
            <a:br>
              <a:rPr lang="en-GB" sz="2000" dirty="0">
                <a:latin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</a:rPr>
              <a:t>(~2007) changed all that. In</a:t>
            </a:r>
            <a:br>
              <a:rPr lang="en-GB" sz="2000" dirty="0">
                <a:latin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</a:rPr>
              <a:t>2009 I started to build a shared</a:t>
            </a:r>
            <a:br>
              <a:rPr lang="en-GB" sz="2000" dirty="0">
                <a:latin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</a:rPr>
              <a:t>Research Computing Core for the Centre</a:t>
            </a:r>
          </a:p>
          <a:p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BMRC now has an HPC cluster of </a:t>
            </a:r>
            <a:r>
              <a:rPr lang="en-GB" sz="2000" dirty="0">
                <a:solidFill>
                  <a:srgbClr val="3EA343"/>
                </a:solidFill>
                <a:latin typeface="Calibri" panose="020F0502020204030204" pitchFamily="34" charset="0"/>
              </a:rPr>
              <a:t>&gt;7500</a:t>
            </a:r>
            <a:br>
              <a:rPr lang="en-GB" sz="2000" dirty="0">
                <a:solidFill>
                  <a:srgbClr val="3EA343"/>
                </a:solidFill>
                <a:latin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</a:rPr>
              <a:t>cores; a </a:t>
            </a:r>
            <a:r>
              <a:rPr lang="en-GB" sz="2000" dirty="0">
                <a:solidFill>
                  <a:srgbClr val="3EA343"/>
                </a:solidFill>
                <a:latin typeface="Calibri" panose="020F0502020204030204" pitchFamily="34" charset="0"/>
              </a:rPr>
              <a:t>~1800 </a:t>
            </a:r>
            <a:r>
              <a:rPr lang="en-GB" sz="2000" dirty="0">
                <a:latin typeface="Calibri" panose="020F0502020204030204" pitchFamily="34" charset="0"/>
              </a:rPr>
              <a:t>core OpenStack cloud;</a:t>
            </a:r>
            <a:br>
              <a:rPr lang="en-GB" sz="2000" dirty="0">
                <a:latin typeface="Calibri" panose="020F0502020204030204" pitchFamily="34" charset="0"/>
              </a:rPr>
            </a:br>
            <a:r>
              <a:rPr lang="en-GB" sz="2000" dirty="0">
                <a:solidFill>
                  <a:srgbClr val="3EA343"/>
                </a:solidFill>
                <a:latin typeface="Calibri" panose="020F0502020204030204" pitchFamily="34" charset="0"/>
              </a:rPr>
              <a:t>~180 </a:t>
            </a:r>
            <a:r>
              <a:rPr lang="en-GB" sz="2000" dirty="0">
                <a:latin typeface="Calibri" panose="020F0502020204030204" pitchFamily="34" charset="0"/>
              </a:rPr>
              <a:t>GPU cards; </a:t>
            </a:r>
            <a:r>
              <a:rPr lang="en-GB" sz="2000" dirty="0">
                <a:solidFill>
                  <a:srgbClr val="3EA343"/>
                </a:solidFill>
                <a:latin typeface="Calibri" panose="020F0502020204030204" pitchFamily="34" charset="0"/>
              </a:rPr>
              <a:t>15PB </a:t>
            </a:r>
            <a:r>
              <a:rPr lang="en-GB" sz="2000" dirty="0">
                <a:latin typeface="Calibri" panose="020F0502020204030204" pitchFamily="34" charset="0"/>
              </a:rPr>
              <a:t>raw GPFS storage;</a:t>
            </a:r>
            <a:br>
              <a:rPr lang="en-GB" sz="2000" dirty="0">
                <a:latin typeface="Calibri" panose="020F0502020204030204" pitchFamily="34" charset="0"/>
              </a:rPr>
            </a:br>
            <a:r>
              <a:rPr lang="en-GB" sz="2000" dirty="0">
                <a:solidFill>
                  <a:srgbClr val="3EA343"/>
                </a:solidFill>
                <a:latin typeface="Calibri" panose="020F0502020204030204" pitchFamily="34" charset="0"/>
              </a:rPr>
              <a:t>12PB</a:t>
            </a:r>
            <a:r>
              <a:rPr lang="en-GB" sz="2000" dirty="0">
                <a:latin typeface="Calibri" panose="020F0502020204030204" pitchFamily="34" charset="0"/>
              </a:rPr>
              <a:t> other storage; </a:t>
            </a:r>
            <a:r>
              <a:rPr lang="en-GB" sz="2000" dirty="0">
                <a:solidFill>
                  <a:srgbClr val="3EA343"/>
                </a:solidFill>
                <a:latin typeface="Calibri" panose="020F0502020204030204" pitchFamily="34" charset="0"/>
              </a:rPr>
              <a:t>0.5PB</a:t>
            </a:r>
            <a:r>
              <a:rPr lang="en-GB" sz="2000" dirty="0">
                <a:latin typeface="Calibri" panose="020F0502020204030204" pitchFamily="34" charset="0"/>
              </a:rPr>
              <a:t> S3 object storage;</a:t>
            </a:r>
            <a:br>
              <a:rPr lang="en-GB" sz="2000" dirty="0">
                <a:latin typeface="Calibri" panose="020F0502020204030204" pitchFamily="34" charset="0"/>
              </a:rPr>
            </a:br>
            <a:r>
              <a:rPr lang="en-GB" sz="2000" dirty="0">
                <a:solidFill>
                  <a:srgbClr val="3EA343"/>
                </a:solidFill>
                <a:latin typeface="Calibri" panose="020F0502020204030204" pitchFamily="34" charset="0"/>
              </a:rPr>
              <a:t>2PB</a:t>
            </a:r>
            <a:r>
              <a:rPr lang="en-GB" sz="2000" dirty="0">
                <a:latin typeface="Calibri" panose="020F0502020204030204" pitchFamily="34" charset="0"/>
              </a:rPr>
              <a:t> multi site Ceph; high-compliance cloud;</a:t>
            </a:r>
            <a:br>
              <a:rPr lang="en-GB" sz="2000" dirty="0">
                <a:latin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</a:rPr>
              <a:t>100Gbit/s and EDR/HDR networks;</a:t>
            </a:r>
            <a:br>
              <a:rPr lang="en-GB" sz="2000" dirty="0">
                <a:latin typeface="Calibri" panose="020F0502020204030204" pitchFamily="34" charset="0"/>
              </a:rPr>
            </a:br>
            <a:r>
              <a:rPr lang="en-GB" sz="2000" dirty="0">
                <a:solidFill>
                  <a:srgbClr val="3EA343"/>
                </a:solidFill>
                <a:latin typeface="Calibri" panose="020F0502020204030204" pitchFamily="34" charset="0"/>
              </a:rPr>
              <a:t>800Gbit/s </a:t>
            </a:r>
            <a:r>
              <a:rPr lang="en-GB" sz="2000" dirty="0">
                <a:latin typeface="Calibri" panose="020F0502020204030204" pitchFamily="34" charset="0"/>
              </a:rPr>
              <a:t>WHG</a:t>
            </a:r>
            <a:r>
              <a:rPr lang="en-GB" sz="2000" dirty="0">
                <a:latin typeface="Calibri" panose="020F0502020204030204" pitchFamily="34" charset="0"/>
                <a:sym typeface="Symbol" panose="05050102010706020507" pitchFamily="18" charset="2"/>
              </a:rPr>
              <a:t></a:t>
            </a:r>
            <a:r>
              <a:rPr lang="en-GB" sz="2000" dirty="0">
                <a:latin typeface="Calibri" panose="020F0502020204030204" pitchFamily="34" charset="0"/>
              </a:rPr>
              <a:t>BDI link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9" r="-1" b="16666"/>
          <a:stretch/>
        </p:blipFill>
        <p:spPr>
          <a:xfrm>
            <a:off x="7099577" y="769275"/>
            <a:ext cx="1655297" cy="1289258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76664" y="5117588"/>
            <a:ext cx="1872208" cy="1404156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43"/>
          <a:stretch/>
        </p:blipFill>
        <p:spPr>
          <a:xfrm rot="16200000">
            <a:off x="7528973" y="4959751"/>
            <a:ext cx="1238073" cy="1056892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043608" y="44624"/>
            <a:ext cx="810039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3600" dirty="0"/>
              <a:t>Computing growth at STRUBI and WHG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2"/>
          <a:stretch/>
        </p:blipFill>
        <p:spPr>
          <a:xfrm>
            <a:off x="7809759" y="6357983"/>
            <a:ext cx="1300294" cy="480545"/>
          </a:xfrm>
          <a:prstGeom prst="rect">
            <a:avLst/>
          </a:prstGeom>
          <a:ln w="63500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45024"/>
            <a:ext cx="3184303" cy="1230122"/>
          </a:xfrm>
          <a:prstGeom prst="rect">
            <a:avLst/>
          </a:prstGeom>
          <a:ln w="63500">
            <a:noFill/>
          </a:ln>
        </p:spPr>
      </p:pic>
    </p:spTree>
    <p:extLst>
      <p:ext uri="{BB962C8B-B14F-4D97-AF65-F5344CB8AC3E}">
        <p14:creationId xmlns:p14="http://schemas.microsoft.com/office/powerpoint/2010/main" val="428346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3608" y="692696"/>
            <a:ext cx="804637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We currently support the research of ~190 PIs and have &gt;900 active user accounts. We store ~1.7 billion files on high performance storage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Departments with significant accounts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WHG, BDI, Kennedy, NDPH, NPEU, CCMP, Statistics, COI</a:t>
            </a:r>
            <a:endParaRPr lang="en-GB" sz="2000" dirty="0">
              <a:solidFill>
                <a:srgbClr val="3EA343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alibri" panose="020F0502020204030204" pitchFamily="34" charset="0"/>
              </a:rPr>
              <a:t>fMRIB</a:t>
            </a:r>
            <a:r>
              <a:rPr lang="en-GB" sz="2000" dirty="0">
                <a:latin typeface="Calibri" panose="020F0502020204030204" pitchFamily="34" charset="0"/>
              </a:rPr>
              <a:t>, Psychiatry, NDSS, Exp. Psychology, OBHA, NDCN &amp; WIN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Oncology, Ludwig, WRH, MMM, TDI, Jenner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DPAG, Biochemistry, Trop. Med., Sociology, </a:t>
            </a:r>
            <a:r>
              <a:rPr lang="en-GB" sz="2000" dirty="0">
                <a:solidFill>
                  <a:srgbClr val="3EA343"/>
                </a:solidFill>
                <a:latin typeface="Calibri" panose="020F0502020204030204" pitchFamily="34" charset="0"/>
              </a:rPr>
              <a:t>(Zoology)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Engineering/IBME, Computer Science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Test beds: Materials Science, Robotics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EA343"/>
                </a:solidFill>
                <a:latin typeface="Calibri" panose="020F0502020204030204" pitchFamily="34" charset="0"/>
              </a:rPr>
              <a:t>Departments potentially interested in merging platforms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EA343"/>
                </a:solidFill>
                <a:latin typeface="Calibri" panose="020F0502020204030204" pitchFamily="34" charset="0"/>
              </a:rPr>
              <a:t>CMD (SGC), TDI, WIMM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Covid-19 pandemic has shown the value in being able to buy shares in an existing managed platform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3608" y="44623"/>
            <a:ext cx="8100392" cy="86409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3600" dirty="0"/>
              <a:t>BMRC is much more than WHG and BDI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2"/>
          <a:stretch/>
        </p:blipFill>
        <p:spPr>
          <a:xfrm>
            <a:off x="7809759" y="6357983"/>
            <a:ext cx="1300294" cy="480545"/>
          </a:xfrm>
          <a:prstGeom prst="rect">
            <a:avLst/>
          </a:prstGeom>
          <a:ln w="63500">
            <a:noFill/>
          </a:ln>
        </p:spPr>
      </p:pic>
    </p:spTree>
    <p:extLst>
      <p:ext uri="{BB962C8B-B14F-4D97-AF65-F5344CB8AC3E}">
        <p14:creationId xmlns:p14="http://schemas.microsoft.com/office/powerpoint/2010/main" val="12953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43608" y="44624"/>
            <a:ext cx="7920880" cy="7920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3600" dirty="0"/>
              <a:t>How do </a:t>
            </a:r>
            <a:r>
              <a:rPr lang="en-GB" sz="3600" u="sng" dirty="0"/>
              <a:t>you</a:t>
            </a:r>
            <a:r>
              <a:rPr lang="en-GB" sz="3600" dirty="0"/>
              <a:t> access BMRC computing?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2528" y="836712"/>
            <a:ext cx="8100392" cy="6192688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2400" dirty="0"/>
              <a:t>You just need to ask!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Send an email to </a:t>
            </a:r>
            <a:r>
              <a:rPr lang="en-GB" sz="2000" dirty="0">
                <a:solidFill>
                  <a:srgbClr val="FF0000"/>
                </a:solidFill>
              </a:rPr>
              <a:t>bmrc-help@medsci.ox.ac.uk</a:t>
            </a:r>
            <a:r>
              <a:rPr lang="en-GB" sz="2000" dirty="0"/>
              <a:t> &amp; </a:t>
            </a:r>
            <a:r>
              <a:rPr lang="en-GB" sz="2000" dirty="0">
                <a:solidFill>
                  <a:srgbClr val="FF0000"/>
                </a:solidFill>
              </a:rPr>
              <a:t>support@strubi.ox.ac.uk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We’ll do the rest: check with your PI and give you an account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Users have no special rights, all access is pooled by group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Bills are split between the WHG core grant (</a:t>
            </a:r>
            <a:r>
              <a:rPr lang="en-GB" sz="2000" dirty="0">
                <a:solidFill>
                  <a:srgbClr val="3EA343"/>
                </a:solidFill>
              </a:rPr>
              <a:t>until Nov 23</a:t>
            </a:r>
            <a:r>
              <a:rPr lang="en-GB" sz="2000" dirty="0"/>
              <a:t>) and your PIs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Nothing comes for free! Use space well! PIs must pay bills!</a:t>
            </a:r>
          </a:p>
          <a:p>
            <a:r>
              <a:rPr lang="en-GB" sz="2400" dirty="0"/>
              <a:t>There is help available: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On line introductory courses (recently delivered), including videos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WHG- and BDI-delivered training courses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Self-paced workshops: Introduction to Unix/bash; Programming with Python; Using the Research Computing Cluster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Email </a:t>
            </a:r>
            <a:r>
              <a:rPr lang="en-GB" sz="2000" dirty="0">
                <a:solidFill>
                  <a:srgbClr val="FF0000"/>
                </a:solidFill>
              </a:rPr>
              <a:t>bmrc-help@medsci.ox.ac.uk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Ask your colleagues – they do similar things just with different data</a:t>
            </a:r>
          </a:p>
          <a:p>
            <a:r>
              <a:rPr lang="en-GB" sz="2400" dirty="0"/>
              <a:t>But… there are only six (soon eight???) of us… we do out best!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EA343"/>
                </a:solidFill>
              </a:rPr>
              <a:t>Charles Roberts has a specific (part) STRUBI focus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2"/>
          <a:stretch/>
        </p:blipFill>
        <p:spPr>
          <a:xfrm>
            <a:off x="7809759" y="6357983"/>
            <a:ext cx="1300294" cy="480545"/>
          </a:xfrm>
          <a:prstGeom prst="rect">
            <a:avLst/>
          </a:prstGeom>
          <a:ln w="63500">
            <a:noFill/>
          </a:ln>
        </p:spPr>
      </p:pic>
    </p:spTree>
    <p:extLst>
      <p:ext uri="{BB962C8B-B14F-4D97-AF65-F5344CB8AC3E}">
        <p14:creationId xmlns:p14="http://schemas.microsoft.com/office/powerpoint/2010/main" val="387111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43608" y="44624"/>
            <a:ext cx="7467600" cy="7920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3600" dirty="0"/>
              <a:t>Types of research computing storage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43608" y="764704"/>
            <a:ext cx="8100392" cy="59766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2400" dirty="0"/>
              <a:t>BMRC manages more data than most of the rest of the University combined (~5000 data disks, ~27PB storage)</a:t>
            </a:r>
          </a:p>
          <a:p>
            <a:r>
              <a:rPr lang="en-GB" sz="2400" dirty="0"/>
              <a:t>Home directory: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/users/</a:t>
            </a:r>
            <a:r>
              <a:rPr lang="en-GB" sz="2000" dirty="0" err="1">
                <a:solidFill>
                  <a:srgbClr val="FF0000"/>
                </a:solidFill>
              </a:rPr>
              <a:t>strubi</a:t>
            </a:r>
            <a:r>
              <a:rPr lang="en-GB" sz="2000" dirty="0">
                <a:solidFill>
                  <a:srgbClr val="FF0000"/>
                </a:solidFill>
              </a:rPr>
              <a:t>/&lt;</a:t>
            </a:r>
            <a:r>
              <a:rPr lang="en-GB" sz="2000" i="1" dirty="0">
                <a:solidFill>
                  <a:srgbClr val="FF0000"/>
                </a:solidFill>
              </a:rPr>
              <a:t>username</a:t>
            </a:r>
            <a:r>
              <a:rPr lang="en-GB" sz="2000" dirty="0">
                <a:solidFill>
                  <a:srgbClr val="FF0000"/>
                </a:solidFill>
              </a:rPr>
              <a:t>&gt;</a:t>
            </a:r>
            <a:r>
              <a:rPr lang="en-GB" sz="2000" dirty="0">
                <a:solidFill>
                  <a:schemeClr val="tx1"/>
                </a:solidFill>
              </a:rPr>
              <a:t>; 10GB personal quota, usually ignored</a:t>
            </a:r>
            <a:endParaRPr lang="en-GB" sz="2000" dirty="0"/>
          </a:p>
          <a:p>
            <a:r>
              <a:rPr lang="en-GB" sz="2400" dirty="0"/>
              <a:t>High-performance storage (/well), </a:t>
            </a:r>
            <a:r>
              <a:rPr lang="en-GB" sz="2400" dirty="0">
                <a:solidFill>
                  <a:srgbClr val="3EA343"/>
                </a:solidFill>
              </a:rPr>
              <a:t>£60 per TB per year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/gpfs2 (3658 TB “RAID60”) &amp; /gpfs3 (7380TB “RAID60”): /well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Use: </a:t>
            </a:r>
            <a:r>
              <a:rPr lang="en-GB" sz="2000" dirty="0">
                <a:solidFill>
                  <a:srgbClr val="FF0000"/>
                </a:solidFill>
              </a:rPr>
              <a:t>/well/&lt;</a:t>
            </a:r>
            <a:r>
              <a:rPr lang="en-GB" sz="2000" i="1" dirty="0">
                <a:solidFill>
                  <a:srgbClr val="FF0000"/>
                </a:solidFill>
              </a:rPr>
              <a:t>group</a:t>
            </a:r>
            <a:r>
              <a:rPr lang="en-GB" sz="2000" dirty="0">
                <a:solidFill>
                  <a:srgbClr val="FF0000"/>
                </a:solidFill>
              </a:rPr>
              <a:t>&gt;/users/&lt;</a:t>
            </a:r>
            <a:r>
              <a:rPr lang="en-GB" sz="2000" i="1" dirty="0">
                <a:solidFill>
                  <a:srgbClr val="FF0000"/>
                </a:solidFill>
              </a:rPr>
              <a:t>username</a:t>
            </a:r>
            <a:r>
              <a:rPr lang="en-GB" sz="2000" dirty="0">
                <a:solidFill>
                  <a:srgbClr val="FF0000"/>
                </a:solidFill>
              </a:rPr>
              <a:t>&gt; </a:t>
            </a:r>
            <a:r>
              <a:rPr lang="en-GB" sz="2000" dirty="0">
                <a:solidFill>
                  <a:schemeClr val="tx1"/>
                </a:solidFill>
              </a:rPr>
              <a:t>&amp;</a:t>
            </a:r>
            <a:r>
              <a:rPr lang="en-GB" sz="2000" dirty="0">
                <a:solidFill>
                  <a:srgbClr val="FF0000"/>
                </a:solidFill>
              </a:rPr>
              <a:t> /well/&lt;</a:t>
            </a:r>
            <a:r>
              <a:rPr lang="en-GB" sz="2000" i="1" dirty="0">
                <a:solidFill>
                  <a:srgbClr val="FF0000"/>
                </a:solidFill>
              </a:rPr>
              <a:t>group</a:t>
            </a:r>
            <a:r>
              <a:rPr lang="en-GB" sz="2000" dirty="0">
                <a:solidFill>
                  <a:srgbClr val="FF0000"/>
                </a:solidFill>
              </a:rPr>
              <a:t>&gt;/projects/&lt;</a:t>
            </a:r>
            <a:r>
              <a:rPr lang="en-GB" sz="2000" i="1" dirty="0">
                <a:solidFill>
                  <a:srgbClr val="FF0000"/>
                </a:solidFill>
              </a:rPr>
              <a:t>project</a:t>
            </a:r>
            <a:r>
              <a:rPr lang="en-GB" sz="2000" dirty="0">
                <a:solidFill>
                  <a:srgbClr val="FF0000"/>
                </a:solidFill>
              </a:rPr>
              <a:t>&gt; </a:t>
            </a:r>
            <a:r>
              <a:rPr lang="en-GB" sz="2000" dirty="0">
                <a:solidFill>
                  <a:schemeClr val="tx1"/>
                </a:solidFill>
              </a:rPr>
              <a:t>(or </a:t>
            </a:r>
            <a:r>
              <a:rPr lang="en-GB" sz="2000" dirty="0">
                <a:solidFill>
                  <a:srgbClr val="FF0000"/>
                </a:solidFill>
              </a:rPr>
              <a:t>/well/</a:t>
            </a:r>
            <a:r>
              <a:rPr lang="en-GB" sz="2000" dirty="0" err="1">
                <a:solidFill>
                  <a:srgbClr val="FF0000"/>
                </a:solidFill>
              </a:rPr>
              <a:t>strubi</a:t>
            </a:r>
            <a:r>
              <a:rPr lang="en-GB" sz="2000" dirty="0">
                <a:solidFill>
                  <a:srgbClr val="FF0000"/>
                </a:solidFill>
              </a:rPr>
              <a:t>/&lt;</a:t>
            </a:r>
            <a:r>
              <a:rPr lang="en-GB" sz="2000" i="1" dirty="0">
                <a:solidFill>
                  <a:srgbClr val="FF0000"/>
                </a:solidFill>
              </a:rPr>
              <a:t>username</a:t>
            </a:r>
            <a:r>
              <a:rPr lang="en-GB" sz="2000" dirty="0">
                <a:solidFill>
                  <a:srgbClr val="FF0000"/>
                </a:solidFill>
              </a:rPr>
              <a:t>&gt;</a:t>
            </a:r>
            <a:r>
              <a:rPr lang="en-GB" sz="2000" dirty="0">
                <a:solidFill>
                  <a:schemeClr val="tx1"/>
                </a:solidFill>
              </a:rPr>
              <a:t>)</a:t>
            </a:r>
          </a:p>
          <a:p>
            <a:r>
              <a:rPr lang="en-GB" sz="2400" dirty="0"/>
              <a:t>Storage for EM data as it is being collected (no charge)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“</a:t>
            </a:r>
            <a:r>
              <a:rPr lang="en-GB" sz="2000" dirty="0" err="1"/>
              <a:t>bowmore</a:t>
            </a:r>
            <a:r>
              <a:rPr lang="en-GB" sz="2000" dirty="0"/>
              <a:t>” </a:t>
            </a:r>
            <a:r>
              <a:rPr lang="en-GB" sz="2000" dirty="0">
                <a:solidFill>
                  <a:srgbClr val="091F3F"/>
                </a:solidFill>
              </a:rPr>
              <a:t>466TB RAID60 (to be retired)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“bowmore2” </a:t>
            </a:r>
            <a:r>
              <a:rPr lang="en-GB" sz="2000" dirty="0">
                <a:solidFill>
                  <a:srgbClr val="091F3F"/>
                </a:solidFill>
              </a:rPr>
              <a:t>1043TB RAID60</a:t>
            </a:r>
          </a:p>
          <a:p>
            <a:r>
              <a:rPr lang="en-GB" sz="2400" dirty="0"/>
              <a:t>Archive grade storage, </a:t>
            </a:r>
            <a:r>
              <a:rPr lang="en-GB" sz="2400" u="sng" dirty="0"/>
              <a:t>£15.06 per TB per year</a:t>
            </a:r>
          </a:p>
          <a:p>
            <a:r>
              <a:rPr lang="en-GB" sz="2400" dirty="0">
                <a:solidFill>
                  <a:srgbClr val="3EA343"/>
                </a:solidFill>
              </a:rPr>
              <a:t>Have developed a three-site, secure, encrypted, Ceph-based system. Fast Oxford-wide data moving networking. Designed to scale to &gt;200PB capacity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2"/>
          <a:stretch/>
        </p:blipFill>
        <p:spPr>
          <a:xfrm>
            <a:off x="7809759" y="6357983"/>
            <a:ext cx="1300294" cy="480545"/>
          </a:xfrm>
          <a:prstGeom prst="rect">
            <a:avLst/>
          </a:prstGeom>
          <a:ln w="63500">
            <a:noFill/>
          </a:ln>
        </p:spPr>
      </p:pic>
    </p:spTree>
    <p:extLst>
      <p:ext uri="{BB962C8B-B14F-4D97-AF65-F5344CB8AC3E}">
        <p14:creationId xmlns:p14="http://schemas.microsoft.com/office/powerpoint/2010/main" val="160802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43608" y="44624"/>
            <a:ext cx="7467600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3600" dirty="0"/>
              <a:t>BMRC filesystem (lack of) backup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2528" y="908720"/>
            <a:ext cx="8100392" cy="5473178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2400" b="1" dirty="0">
                <a:solidFill>
                  <a:srgbClr val="FF0000"/>
                </a:solidFill>
              </a:rPr>
              <a:t>NO BMRC STORAGE IS BACKED UP!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We look after storage obsessively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We get an email within 10 minutes if a disk fails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We have shelf spare disks waiting to go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We come in late at night to replace failed disks</a:t>
            </a:r>
          </a:p>
          <a:p>
            <a:pPr marL="37033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…but there is no backup of anything!</a:t>
            </a:r>
          </a:p>
          <a:p>
            <a:r>
              <a:rPr lang="en-GB" sz="2400" dirty="0"/>
              <a:t>You need to keep a copy of essential raw data and final results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Keep stuff on archive as well</a:t>
            </a:r>
          </a:p>
          <a:p>
            <a:pPr marL="37033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Deposit in other repositories</a:t>
            </a:r>
          </a:p>
          <a:p>
            <a:r>
              <a:rPr lang="en-GB" sz="2700" u="sng" dirty="0">
                <a:solidFill>
                  <a:srgbClr val="FF0000"/>
                </a:solidFill>
                <a:effectLst>
                  <a:glow rad="279400">
                    <a:schemeClr val="accent5">
                      <a:lumMod val="60000"/>
                      <a:lumOff val="40000"/>
                      <a:alpha val="65000"/>
                    </a:schemeClr>
                  </a:glow>
                </a:effectLst>
              </a:rPr>
              <a:t>NO BMRC STORAGE BACKUPS!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2"/>
          <a:stretch/>
        </p:blipFill>
        <p:spPr>
          <a:xfrm>
            <a:off x="7809759" y="6357983"/>
            <a:ext cx="1300294" cy="480545"/>
          </a:xfrm>
          <a:prstGeom prst="rect">
            <a:avLst/>
          </a:prstGeom>
          <a:ln w="63500">
            <a:noFill/>
          </a:ln>
        </p:spPr>
      </p:pic>
    </p:spTree>
    <p:extLst>
      <p:ext uri="{BB962C8B-B14F-4D97-AF65-F5344CB8AC3E}">
        <p14:creationId xmlns:p14="http://schemas.microsoft.com/office/powerpoint/2010/main" val="164164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64840" y="0"/>
            <a:ext cx="8044173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3600" dirty="0"/>
              <a:t>BMRC cluster compute environment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4840" y="836712"/>
            <a:ext cx="8079160" cy="5832648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2400" dirty="0"/>
              <a:t>We try to provide a standard, stable, well defined environment for computation: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CentOS 7.9 (kernel 3.10.0) – moving to Rocky Linux 9.2 this year (?)</a:t>
            </a:r>
            <a:endParaRPr lang="en-GB" sz="2000" dirty="0">
              <a:solidFill>
                <a:srgbClr val="3EA343"/>
              </a:solidFill>
            </a:endParaRP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Fast, parallel access to large storage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SLURM job scheduler (was UGE until last summer)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Thousands of preinstalled software modules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Multiple versions of key packages such as R and python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Monitoring of load to prevent crashes and allow users to share nodes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400" dirty="0"/>
              <a:t>We try to make it simple for groups to get users on the system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All quotas, shares </a:t>
            </a:r>
            <a:r>
              <a:rPr lang="en-GB" sz="2000" i="1" dirty="0"/>
              <a:t>etc. </a:t>
            </a:r>
            <a:r>
              <a:rPr lang="en-GB" sz="2000" dirty="0"/>
              <a:t>are handled at the group/project level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No users have individual quotas or shares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Reduces administration overhead and makes charging simpler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Charge by quota/share not by use, so no </a:t>
            </a:r>
            <a:r>
              <a:rPr lang="en-GB" sz="2000" u="sng" dirty="0"/>
              <a:t>unexpected</a:t>
            </a:r>
            <a:r>
              <a:rPr lang="en-GB" sz="2000" dirty="0"/>
              <a:t> bills!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2"/>
          <a:stretch/>
        </p:blipFill>
        <p:spPr>
          <a:xfrm>
            <a:off x="7809759" y="6357983"/>
            <a:ext cx="1300294" cy="480545"/>
          </a:xfrm>
          <a:prstGeom prst="rect">
            <a:avLst/>
          </a:prstGeom>
          <a:ln w="63500">
            <a:noFill/>
          </a:ln>
        </p:spPr>
      </p:pic>
    </p:spTree>
    <p:extLst>
      <p:ext uri="{BB962C8B-B14F-4D97-AF65-F5344CB8AC3E}">
        <p14:creationId xmlns:p14="http://schemas.microsoft.com/office/powerpoint/2010/main" val="140483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43608" y="116632"/>
            <a:ext cx="8568952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3600" dirty="0"/>
              <a:t>How to access the cluster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4840" y="1079553"/>
            <a:ext cx="8079160" cy="5445791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2400" dirty="0"/>
              <a:t>Get an account with BMRC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Email </a:t>
            </a:r>
            <a:r>
              <a:rPr lang="en-GB" sz="2000" dirty="0">
                <a:hlinkClick r:id="rId2"/>
              </a:rPr>
              <a:t>bmrc-help@medsci.ox.ac.uk</a:t>
            </a:r>
            <a:r>
              <a:rPr lang="en-GB" sz="2000" dirty="0"/>
              <a:t> &amp; </a:t>
            </a:r>
            <a:r>
              <a:rPr lang="en-GB" sz="2000" dirty="0">
                <a:hlinkClick r:id="rId3"/>
              </a:rPr>
              <a:t>support@strubi.ox.ac.uk</a:t>
            </a:r>
            <a:r>
              <a:rPr lang="en-GB" sz="2000" dirty="0"/>
              <a:t> 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University members and valid visitor agreements only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Be on the University networks or VPNs</a:t>
            </a:r>
          </a:p>
          <a:p>
            <a:r>
              <a:rPr lang="en-GB" sz="2400" dirty="0"/>
              <a:t>Login nodes (cluster[1-2].bmrc.ox.ac.uk)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Use an </a:t>
            </a:r>
            <a:r>
              <a:rPr lang="en-GB" sz="2000" dirty="0" err="1"/>
              <a:t>ssh</a:t>
            </a:r>
            <a:r>
              <a:rPr lang="en-GB" sz="2000" dirty="0"/>
              <a:t> client to connect to cluster[1-2].bmrc.ox.ac.uk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Follow special setup for accessing </a:t>
            </a:r>
            <a:r>
              <a:rPr lang="en-GB" sz="2000" dirty="0" err="1"/>
              <a:t>CryoSPARC</a:t>
            </a:r>
            <a:r>
              <a:rPr lang="en-GB" sz="2000" dirty="0"/>
              <a:t> web login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Use the Open-on-Demand service for remote (Linux) desktops</a:t>
            </a:r>
          </a:p>
          <a:p>
            <a:r>
              <a:rPr lang="en-GB" sz="2400" dirty="0"/>
              <a:t>Submit batch jobs to the scheduler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Create a script file, or use a GUI to create one for you (</a:t>
            </a:r>
            <a:r>
              <a:rPr lang="en-GB" sz="2000" dirty="0" err="1"/>
              <a:t>relion</a:t>
            </a:r>
            <a:r>
              <a:rPr lang="en-GB" sz="2000" dirty="0"/>
              <a:t>)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Submit the job to the cluster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GB" sz="2000" dirty="0"/>
              <a:t>Wait for the job to run</a:t>
            </a:r>
          </a:p>
          <a:p>
            <a:r>
              <a:rPr lang="en-GB" sz="2400" dirty="0"/>
              <a:t>There is much, much more behind the scenes…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2"/>
          <a:stretch/>
        </p:blipFill>
        <p:spPr>
          <a:xfrm>
            <a:off x="7809759" y="6357983"/>
            <a:ext cx="1300294" cy="480545"/>
          </a:xfrm>
          <a:prstGeom prst="rect">
            <a:avLst/>
          </a:prstGeom>
          <a:ln w="63500">
            <a:noFill/>
          </a:ln>
        </p:spPr>
      </p:pic>
    </p:spTree>
    <p:extLst>
      <p:ext uri="{BB962C8B-B14F-4D97-AF65-F5344CB8AC3E}">
        <p14:creationId xmlns:p14="http://schemas.microsoft.com/office/powerpoint/2010/main" val="79733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0416"/>
            <a:ext cx="8095456" cy="785296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GB" sz="3600" dirty="0"/>
              <a:t>Computing organisation reflects Oxford…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FFFF"/>
                </a:solidFill>
              </a:rPr>
              <a:t>Wednesday 14 Nov 2018</a:t>
            </a:r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043608" y="1338666"/>
            <a:ext cx="7920880" cy="4536504"/>
          </a:xfrm>
          <a:prstGeom prst="ellipse">
            <a:avLst/>
          </a:prstGeom>
          <a:solidFill>
            <a:srgbClr val="091F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555776" y="1988840"/>
            <a:ext cx="6186636" cy="3528392"/>
          </a:xfrm>
          <a:prstGeom prst="ellipse">
            <a:avLst/>
          </a:prstGeom>
          <a:solidFill>
            <a:srgbClr val="00B0F0"/>
          </a:solidFill>
          <a:ln>
            <a:solidFill>
              <a:srgbClr val="0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995936" y="2201876"/>
            <a:ext cx="4583855" cy="2927585"/>
          </a:xfrm>
          <a:prstGeom prst="ellipse">
            <a:avLst/>
          </a:prstGeom>
          <a:solidFill>
            <a:srgbClr val="BF2036"/>
          </a:solidFill>
          <a:ln>
            <a:solidFill>
              <a:srgbClr val="0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974668" y="2564904"/>
            <a:ext cx="2376264" cy="1584176"/>
          </a:xfrm>
          <a:prstGeom prst="ellipse">
            <a:avLst/>
          </a:prstGeom>
          <a:solidFill>
            <a:srgbClr val="3EA343"/>
          </a:solidFill>
          <a:ln>
            <a:solidFill>
              <a:srgbClr val="0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137977" y="2834120"/>
            <a:ext cx="939130" cy="594880"/>
          </a:xfrm>
          <a:prstGeom prst="ellipse">
            <a:avLst/>
          </a:prstGeom>
          <a:solidFill>
            <a:srgbClr val="F6CF46"/>
          </a:solidFill>
          <a:ln>
            <a:solidFill>
              <a:srgbClr val="0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865734" y="1640603"/>
            <a:ext cx="1066506" cy="685887"/>
          </a:xfrm>
          <a:prstGeom prst="line">
            <a:avLst/>
          </a:prstGeom>
          <a:ln w="63500">
            <a:solidFill>
              <a:srgbClr val="091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333700" y="4653136"/>
            <a:ext cx="1411909" cy="1448130"/>
          </a:xfrm>
          <a:prstGeom prst="line">
            <a:avLst/>
          </a:prstGeom>
          <a:ln w="63500">
            <a:solidFill>
              <a:srgbClr val="091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7137977" y="1096367"/>
            <a:ext cx="24823" cy="1684561"/>
          </a:xfrm>
          <a:prstGeom prst="line">
            <a:avLst/>
          </a:prstGeom>
          <a:ln w="63500">
            <a:solidFill>
              <a:srgbClr val="091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18365" y="4265114"/>
            <a:ext cx="1256752" cy="1910711"/>
          </a:xfrm>
          <a:prstGeom prst="line">
            <a:avLst/>
          </a:prstGeom>
          <a:ln w="63500">
            <a:solidFill>
              <a:srgbClr val="091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668344" y="1693866"/>
            <a:ext cx="682588" cy="1375094"/>
          </a:xfrm>
          <a:prstGeom prst="line">
            <a:avLst/>
          </a:prstGeom>
          <a:ln w="63500">
            <a:solidFill>
              <a:srgbClr val="091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37" y="823119"/>
            <a:ext cx="880680" cy="4526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53" y="1231515"/>
            <a:ext cx="720080" cy="757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07" y="1542908"/>
            <a:ext cx="646700" cy="3532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93" y="5969969"/>
            <a:ext cx="1923507" cy="262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89" y="6132071"/>
            <a:ext cx="669875" cy="45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0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043608" y="116632"/>
            <a:ext cx="7467600" cy="7920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3600" dirty="0"/>
              <a:t>The BMRC UGE cluster in 2020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434558" y="5396300"/>
          <a:ext cx="651643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072">
                  <a:extLst>
                    <a:ext uri="{9D8B030D-6E8A-4147-A177-3AD203B41FA5}">
                      <a16:colId xmlns:a16="http://schemas.microsoft.com/office/drawing/2014/main" val="797546802"/>
                    </a:ext>
                  </a:extLst>
                </a:gridCol>
                <a:gridCol w="1086072">
                  <a:extLst>
                    <a:ext uri="{9D8B030D-6E8A-4147-A177-3AD203B41FA5}">
                      <a16:colId xmlns:a16="http://schemas.microsoft.com/office/drawing/2014/main" val="704882797"/>
                    </a:ext>
                  </a:extLst>
                </a:gridCol>
                <a:gridCol w="1086072">
                  <a:extLst>
                    <a:ext uri="{9D8B030D-6E8A-4147-A177-3AD203B41FA5}">
                      <a16:colId xmlns:a16="http://schemas.microsoft.com/office/drawing/2014/main" val="1193608963"/>
                    </a:ext>
                  </a:extLst>
                </a:gridCol>
                <a:gridCol w="1086072">
                  <a:extLst>
                    <a:ext uri="{9D8B030D-6E8A-4147-A177-3AD203B41FA5}">
                      <a16:colId xmlns:a16="http://schemas.microsoft.com/office/drawing/2014/main" val="1501441433"/>
                    </a:ext>
                  </a:extLst>
                </a:gridCol>
                <a:gridCol w="1086072">
                  <a:extLst>
                    <a:ext uri="{9D8B030D-6E8A-4147-A177-3AD203B41FA5}">
                      <a16:colId xmlns:a16="http://schemas.microsoft.com/office/drawing/2014/main" val="274472183"/>
                    </a:ext>
                  </a:extLst>
                </a:gridCol>
                <a:gridCol w="1086072">
                  <a:extLst>
                    <a:ext uri="{9D8B030D-6E8A-4147-A177-3AD203B41FA5}">
                      <a16:colId xmlns:a16="http://schemas.microsoft.com/office/drawing/2014/main" val="500571181"/>
                    </a:ext>
                  </a:extLst>
                </a:gridCol>
              </a:tblGrid>
              <a:tr h="329689">
                <a:tc>
                  <a:txBody>
                    <a:bodyPr/>
                    <a:lstStyle/>
                    <a:p>
                      <a:r>
                        <a:rPr lang="en-GB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Jan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Feb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Mar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Apr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May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688243"/>
                  </a:ext>
                </a:extLst>
              </a:tr>
              <a:tr h="329689">
                <a:tc>
                  <a:txBody>
                    <a:bodyPr/>
                    <a:lstStyle/>
                    <a:p>
                      <a:r>
                        <a:rPr lang="en-GB" dirty="0"/>
                        <a:t># jobs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1,899,015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2,298,113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3,007,470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3,465,836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3,525,590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829537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13" y="908720"/>
            <a:ext cx="8016991" cy="42895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2"/>
          <a:stretch/>
        </p:blipFill>
        <p:spPr>
          <a:xfrm>
            <a:off x="7809759" y="6357983"/>
            <a:ext cx="1300294" cy="480545"/>
          </a:xfrm>
          <a:prstGeom prst="rect">
            <a:avLst/>
          </a:prstGeom>
          <a:ln w="63500">
            <a:noFill/>
          </a:ln>
        </p:spPr>
      </p:pic>
    </p:spTree>
    <p:extLst>
      <p:ext uri="{BB962C8B-B14F-4D97-AF65-F5344CB8AC3E}">
        <p14:creationId xmlns:p14="http://schemas.microsoft.com/office/powerpoint/2010/main" val="427746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2" y="1412776"/>
            <a:ext cx="8158540" cy="460851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21972" y="151410"/>
            <a:ext cx="7329940" cy="73962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3600" dirty="0"/>
              <a:t>The BMRC OpenStack cloud in 2020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2"/>
          <a:stretch/>
        </p:blipFill>
        <p:spPr>
          <a:xfrm>
            <a:off x="7809759" y="6357983"/>
            <a:ext cx="1300294" cy="480545"/>
          </a:xfrm>
          <a:prstGeom prst="rect">
            <a:avLst/>
          </a:prstGeom>
          <a:ln w="63500">
            <a:noFill/>
          </a:ln>
        </p:spPr>
      </p:pic>
    </p:spTree>
    <p:extLst>
      <p:ext uri="{BB962C8B-B14F-4D97-AF65-F5344CB8AC3E}">
        <p14:creationId xmlns:p14="http://schemas.microsoft.com/office/powerpoint/2010/main" val="427326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42437"/>
            <a:ext cx="2338359" cy="2064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471" y="87226"/>
            <a:ext cx="8100392" cy="821494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GB" sz="3200" dirty="0"/>
              <a:t>University ICT regulations/policies apply to you!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068588" y="908720"/>
            <a:ext cx="8039916" cy="5949280"/>
          </a:xfrm>
        </p:spPr>
        <p:txBody>
          <a:bodyPr>
            <a:normAutofit fontScale="85000" lnSpcReduction="20000"/>
          </a:bodyPr>
          <a:lstStyle/>
          <a:p>
            <a:r>
              <a:rPr lang="en-GB" altLang="en-US" sz="1900" b="1" dirty="0">
                <a:ea typeface="ＭＳ Ｐゴシック" panose="020B0600070205080204" pitchFamily="34" charset="-128"/>
              </a:rPr>
              <a:t>The University network is a </a:t>
            </a:r>
            <a:r>
              <a:rPr lang="en-GB" altLang="en-US" sz="1900" b="1" u="sng" dirty="0">
                <a:ea typeface="ＭＳ Ｐゴシック" panose="020B0600070205080204" pitchFamily="34" charset="-128"/>
              </a:rPr>
              <a:t>private</a:t>
            </a:r>
            <a:r>
              <a:rPr lang="en-GB" altLang="en-US" sz="1900" b="1" dirty="0">
                <a:ea typeface="ＭＳ Ｐゴシック" panose="020B0600070205080204" pitchFamily="34" charset="-128"/>
              </a:rPr>
              <a:t> network:</a:t>
            </a:r>
          </a:p>
          <a:p>
            <a:pPr lvl="1"/>
            <a:r>
              <a:rPr lang="en-GB" altLang="en-US" sz="1900" dirty="0">
                <a:ea typeface="ＭＳ Ｐゴシック" panose="020B0600070205080204" pitchFamily="34" charset="-128"/>
              </a:rPr>
              <a:t>You have no automatic right to connect to it!</a:t>
            </a:r>
          </a:p>
          <a:p>
            <a:pPr lvl="1"/>
            <a:r>
              <a:rPr lang="en-GB" altLang="en-US" sz="1900" dirty="0">
                <a:ea typeface="ＭＳ Ｐゴシック" panose="020B0600070205080204" pitchFamily="34" charset="-128"/>
              </a:rPr>
              <a:t>You cannot just do anything you want!</a:t>
            </a:r>
          </a:p>
          <a:p>
            <a:pPr lvl="1"/>
            <a:r>
              <a:rPr lang="en-GB" altLang="en-US" sz="1900" dirty="0">
                <a:ea typeface="ＭＳ Ｐゴシック" panose="020B0600070205080204" pitchFamily="34" charset="-128"/>
              </a:rPr>
              <a:t>You must not connect to the network without permission! </a:t>
            </a:r>
          </a:p>
          <a:p>
            <a:r>
              <a:rPr lang="en-GB" altLang="en-US" sz="1900" b="1" dirty="0">
                <a:ea typeface="ＭＳ Ｐゴシック" panose="020B0600070205080204" pitchFamily="34" charset="-128"/>
              </a:rPr>
              <a:t>Use of ICT facilities is bound by University rules:</a:t>
            </a:r>
          </a:p>
          <a:p>
            <a:pPr lvl="1"/>
            <a:r>
              <a:rPr lang="en-GB" altLang="en-US" sz="1900" dirty="0">
                <a:ea typeface="ＭＳ Ｐゴシック" panose="020B0600070205080204" pitchFamily="34" charset="-128"/>
              </a:rPr>
              <a:t>Three actionable events </a:t>
            </a:r>
            <a:r>
              <a:rPr lang="en-GB" altLang="en-US" sz="1900" u="sng" dirty="0">
                <a:ea typeface="ＭＳ Ｐゴシック" panose="020B0600070205080204" pitchFamily="34" charset="-128"/>
              </a:rPr>
              <a:t>per day</a:t>
            </a:r>
            <a:r>
              <a:rPr lang="en-GB" altLang="en-US" sz="1900" dirty="0">
                <a:ea typeface="ＭＳ Ｐゴシック" panose="020B0600070205080204" pitchFamily="34" charset="-128"/>
              </a:rPr>
              <a:t> across the University.</a:t>
            </a:r>
          </a:p>
          <a:p>
            <a:pPr lvl="1"/>
            <a:r>
              <a:rPr lang="en-GB" altLang="en-US" sz="1900" dirty="0">
                <a:ea typeface="ＭＳ Ｐゴシック" panose="020B0600070205080204" pitchFamily="34" charset="-128"/>
              </a:rPr>
              <a:t>Potential </a:t>
            </a:r>
            <a:r>
              <a:rPr lang="en-GB" altLang="en-US" sz="1900" u="sng" dirty="0">
                <a:ea typeface="ＭＳ Ｐゴシック" panose="020B0600070205080204" pitchFamily="34" charset="-128"/>
              </a:rPr>
              <a:t>per incident</a:t>
            </a:r>
            <a:r>
              <a:rPr lang="en-GB" altLang="en-US" sz="1900" dirty="0">
                <a:ea typeface="ＭＳ Ｐゴシック" panose="020B0600070205080204" pitchFamily="34" charset="-128"/>
              </a:rPr>
              <a:t> maximum ICO fine &gt;£50M.</a:t>
            </a:r>
          </a:p>
          <a:p>
            <a:r>
              <a:rPr lang="en-GB" altLang="en-US" sz="1900" b="1" dirty="0">
                <a:ea typeface="ＭＳ Ｐゴシック" panose="020B0600070205080204" pitchFamily="34" charset="-128"/>
              </a:rPr>
              <a:t>Information Security Awareness training:</a:t>
            </a:r>
            <a:endParaRPr lang="en-GB" altLang="en-US" sz="1500" dirty="0">
              <a:ea typeface="ＭＳ Ｐゴシック" panose="020B0600070205080204" pitchFamily="34" charset="-128"/>
            </a:endParaRPr>
          </a:p>
          <a:p>
            <a:pPr lvl="1"/>
            <a:r>
              <a:rPr lang="en-GB" altLang="en-US" sz="19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https://www.infosec.ox.ac.uk/training-and-awareness</a:t>
            </a:r>
          </a:p>
          <a:p>
            <a:pPr lvl="1"/>
            <a:r>
              <a:rPr lang="en-GB" altLang="en-US" sz="1900" dirty="0">
                <a:ea typeface="ＭＳ Ｐゴシック" panose="020B0600070205080204" pitchFamily="34" charset="-128"/>
              </a:rPr>
              <a:t>You have </a:t>
            </a:r>
            <a:r>
              <a:rPr lang="en-GB" altLang="en-US" sz="1900" b="1" dirty="0">
                <a:solidFill>
                  <a:srgbClr val="3EA343"/>
                </a:solidFill>
                <a:ea typeface="ＭＳ Ｐゴシック" panose="020B0600070205080204" pitchFamily="34" charset="-128"/>
              </a:rPr>
              <a:t>already agreed</a:t>
            </a:r>
            <a:r>
              <a:rPr lang="en-GB" altLang="en-US" sz="1900" dirty="0">
                <a:ea typeface="ＭＳ Ｐゴシック" panose="020B0600070205080204" pitchFamily="34" charset="-128"/>
              </a:rPr>
              <a:t> to repeat this course every year!</a:t>
            </a:r>
          </a:p>
          <a:p>
            <a:r>
              <a:rPr lang="en-GB" altLang="en-US" sz="1900" b="1" dirty="0">
                <a:ea typeface="ＭＳ Ｐゴシック" panose="020B0600070205080204" pitchFamily="34" charset="-128"/>
              </a:rPr>
              <a:t>You have </a:t>
            </a:r>
            <a:r>
              <a:rPr lang="en-GB" altLang="en-US" sz="1900" b="1" dirty="0">
                <a:solidFill>
                  <a:srgbClr val="3EA343"/>
                </a:solidFill>
                <a:ea typeface="ＭＳ Ｐゴシック" panose="020B0600070205080204" pitchFamily="34" charset="-128"/>
              </a:rPr>
              <a:t>already agreed </a:t>
            </a:r>
            <a:r>
              <a:rPr lang="en-GB" altLang="en-US" sz="1900" b="1" dirty="0">
                <a:ea typeface="ＭＳ Ｐゴシック" panose="020B0600070205080204" pitchFamily="34" charset="-128"/>
              </a:rPr>
              <a:t>to abide by the University ICT policies:</a:t>
            </a:r>
          </a:p>
          <a:p>
            <a:pPr lvl="1"/>
            <a:r>
              <a:rPr lang="en-GB" altLang="en-US" sz="1900" dirty="0">
                <a:ea typeface="ＭＳ Ｐゴシック" panose="020B0600070205080204" pitchFamily="34" charset="-128"/>
              </a:rPr>
              <a:t>See </a:t>
            </a:r>
            <a:r>
              <a:rPr lang="en-GB" altLang="en-US" sz="19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https://governance.admin.ox.ac.uk/legislation/it-regulations-1-of-2002</a:t>
            </a:r>
          </a:p>
          <a:p>
            <a:pPr lvl="1" eaLnBrk="1" hangingPunct="1"/>
            <a:r>
              <a:rPr lang="en-GB" altLang="en-US" sz="1900" dirty="0">
                <a:ea typeface="ＭＳ Ｐゴシック" panose="020B0600070205080204" pitchFamily="34" charset="-128"/>
              </a:rPr>
              <a:t>Laptops / memory sticks / USB disks are big security threats!</a:t>
            </a:r>
          </a:p>
          <a:p>
            <a:pPr lvl="1" eaLnBrk="1" hangingPunct="1"/>
            <a:r>
              <a:rPr lang="en-GB" altLang="en-US" sz="1900" dirty="0">
                <a:ea typeface="ＭＳ Ｐゴシック" panose="020B0600070205080204" pitchFamily="34" charset="-128"/>
              </a:rPr>
              <a:t>You must have up-to-date antivirus software installed!</a:t>
            </a:r>
          </a:p>
          <a:p>
            <a:pPr lvl="1" eaLnBrk="1" hangingPunct="1"/>
            <a:r>
              <a:rPr lang="en-GB" altLang="en-US" sz="1900" dirty="0">
                <a:ea typeface="ＭＳ Ｐゴシック" panose="020B0600070205080204" pitchFamily="34" charset="-128"/>
              </a:rPr>
              <a:t>Never share usernames or passwords, they are yours.</a:t>
            </a:r>
          </a:p>
          <a:p>
            <a:pPr lvl="1"/>
            <a:r>
              <a:rPr lang="en-GB" altLang="en-US" sz="1900" dirty="0">
                <a:ea typeface="ＭＳ Ｐゴシック" panose="020B0600070205080204" pitchFamily="34" charset="-128"/>
              </a:rPr>
              <a:t>Passwords must be 16+ characters (and complex).</a:t>
            </a:r>
          </a:p>
          <a:p>
            <a:pPr lvl="1"/>
            <a:r>
              <a:rPr lang="en-GB" altLang="en-US" sz="1900" dirty="0">
                <a:ea typeface="ＭＳ Ｐゴシック" panose="020B0600070205080204" pitchFamily="34" charset="-128"/>
              </a:rPr>
              <a:t>Two-factor authentication (2FA) coming in – already for Office365, email and BMRC!</a:t>
            </a:r>
          </a:p>
          <a:p>
            <a:pPr lvl="1"/>
            <a:r>
              <a:rPr lang="en-GB" altLang="en-US" sz="1900" dirty="0">
                <a:ea typeface="ＭＳ Ｐゴシック" panose="020B0600070205080204" pitchFamily="34" charset="-128"/>
              </a:rPr>
              <a:t>Downloading/sharing music, films &amp; TV is usually illegal and violates University policy.</a:t>
            </a:r>
          </a:p>
          <a:p>
            <a:pPr lvl="1" eaLnBrk="1" hangingPunct="1"/>
            <a:r>
              <a:rPr lang="en-GB" altLang="en-US" sz="19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Beware of phishing emails. Never follow links to enter passwords. Just ask Jun!</a:t>
            </a:r>
          </a:p>
          <a:p>
            <a:pPr lvl="1" eaLnBrk="1" hangingPunct="1"/>
            <a:r>
              <a:rPr lang="en-GB" altLang="en-US" sz="19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Beware of email attachments which may install ransomware, malware &amp; key</a:t>
            </a:r>
            <a:br>
              <a:rPr lang="en-GB" altLang="en-US" sz="1900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GB" altLang="en-US" sz="19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loggers that can affect the whole University not just your machine.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804" y="6251401"/>
            <a:ext cx="1028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0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43608" y="28528"/>
            <a:ext cx="7643192" cy="879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ea typeface="+mj-ea"/>
                <a:cs typeface="+mj-cs"/>
              </a:rPr>
              <a:t>Central ICT facilities</a:t>
            </a:r>
          </a:p>
        </p:txBody>
      </p:sp>
      <p:sp>
        <p:nvSpPr>
          <p:cNvPr id="22531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Wednesday 14 Nov 2018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22533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STRUBI Facilities Talks - Computing</a:t>
            </a:r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804" y="6251401"/>
            <a:ext cx="1028700" cy="561975"/>
          </a:xfrm>
          <a:prstGeom prst="rect">
            <a:avLst/>
          </a:prstGeom>
        </p:spPr>
      </p:pic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1046465" y="968914"/>
            <a:ext cx="8100392" cy="5844461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2000" dirty="0">
                <a:ea typeface="ＭＳ Ｐゴシック" panose="020B0600070205080204" pitchFamily="34" charset="-128"/>
              </a:rPr>
              <a:t>University Subscription to Microsoft Office365</a:t>
            </a:r>
          </a:p>
          <a:p>
            <a:pPr eaLnBrk="1" hangingPunct="1"/>
            <a:r>
              <a:rPr lang="en-GB" altLang="en-US" sz="2000" dirty="0">
                <a:ea typeface="ＭＳ Ｐゴシック" panose="020B0600070205080204" pitchFamily="34" charset="-128"/>
              </a:rPr>
              <a:t>Email and Calendar (Nexus)</a:t>
            </a:r>
          </a:p>
          <a:p>
            <a:pPr lvl="1" eaLnBrk="1" hangingPunct="1"/>
            <a:r>
              <a:rPr lang="en-GB" altLang="en-US" sz="2000" dirty="0">
                <a:ea typeface="ＭＳ Ｐゴシック" panose="020B0600070205080204" pitchFamily="34" charset="-128"/>
              </a:rPr>
              <a:t>Login </a:t>
            </a:r>
            <a:r>
              <a:rPr lang="en-GB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https://www.office.com/</a:t>
            </a:r>
          </a:p>
          <a:p>
            <a:pPr lvl="1" eaLnBrk="1" hangingPunct="1"/>
            <a:r>
              <a:rPr lang="en-GB" altLang="en-US" sz="2000" dirty="0">
                <a:ea typeface="ＭＳ Ｐゴシック" panose="020B0600070205080204" pitchFamily="34" charset="-128"/>
              </a:rPr>
              <a:t>Emails </a:t>
            </a:r>
            <a:r>
              <a:rPr lang="en-GB" altLang="en-US" sz="20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first.last</a:t>
            </a:r>
            <a:r>
              <a:rPr lang="en-GB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@strubi.ox.ac.uk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Mail lists now use central list servers, but “old” short forms still work: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all@strubi.ox.ac.uk </a:t>
            </a:r>
            <a:r>
              <a:rPr lang="en-US" altLang="en-US" sz="2000" dirty="0">
                <a:ea typeface="ＭＳ Ｐゴシック" panose="020B0600070205080204" pitchFamily="34" charset="-128"/>
              </a:rPr>
              <a:t>(all-strubi@maillist.ox.ac.uk)</a:t>
            </a:r>
          </a:p>
          <a:p>
            <a:pPr lvl="1">
              <a:spcBef>
                <a:spcPts val="200"/>
              </a:spcBef>
            </a:pP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emsupport@strubi.ox.ac.uk </a:t>
            </a:r>
            <a:r>
              <a:rPr lang="en-US" altLang="en-US" sz="2000" dirty="0">
                <a:ea typeface="ＭＳ Ｐゴシック" panose="020B0600070205080204" pitchFamily="34" charset="-128"/>
              </a:rPr>
              <a:t>(emsupport_strubi@maillist.ox.ac.uk)</a:t>
            </a:r>
          </a:p>
          <a:p>
            <a:pPr lvl="1">
              <a:spcBef>
                <a:spcPts val="200"/>
              </a:spcBef>
            </a:pP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embookings@strubi.ox.ac.uk </a:t>
            </a:r>
            <a:r>
              <a:rPr lang="en-US" altLang="en-US" sz="2000" dirty="0">
                <a:ea typeface="ＭＳ Ｐゴシック" panose="020B0600070205080204" pitchFamily="34" charset="-128"/>
              </a:rPr>
              <a:t>(embookings_strubi@maillist.ox.ac.uk)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  <a:p>
            <a:pPr lvl="1">
              <a:spcBef>
                <a:spcPts val="200"/>
              </a:spcBef>
            </a:pP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emusers@strubi.ox.ac.uk </a:t>
            </a:r>
            <a:r>
              <a:rPr lang="en-US" altLang="en-US" sz="2000" dirty="0">
                <a:ea typeface="ＭＳ Ｐゴシック" panose="020B0600070205080204" pitchFamily="34" charset="-128"/>
              </a:rPr>
              <a:t>(emusers_strubi@maillist.ox.ac.uk)</a:t>
            </a:r>
          </a:p>
          <a:p>
            <a:pPr lvl="1">
              <a:spcBef>
                <a:spcPts val="200"/>
              </a:spcBef>
            </a:pP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wetlab@strubi.ox.ac.uk </a:t>
            </a:r>
            <a:r>
              <a:rPr lang="en-US" altLang="en-US" sz="2000" dirty="0">
                <a:ea typeface="ＭＳ Ｐゴシック" panose="020B0600070205080204" pitchFamily="34" charset="-128"/>
              </a:rPr>
              <a:t>(wetlab_strubi@maillist.ox.ac.uk)</a:t>
            </a:r>
          </a:p>
          <a:p>
            <a:pPr lvl="1">
              <a:spcBef>
                <a:spcPts val="200"/>
              </a:spcBef>
            </a:pP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social@strubi.ox.ac.uk </a:t>
            </a:r>
            <a:r>
              <a:rPr lang="en-US" altLang="en-US" sz="2000" dirty="0">
                <a:ea typeface="ＭＳ Ｐゴシック" panose="020B0600070205080204" pitchFamily="34" charset="-128"/>
              </a:rPr>
              <a:t>( </a:t>
            </a:r>
            <a:r>
              <a:rPr lang="en-US" altLang="en-US" sz="2000" dirty="0">
                <a:ea typeface="ＭＳ Ｐゴシック" panose="020B0600070205080204" pitchFamily="34" charset="-128"/>
                <a:sym typeface="Wingdings 3" panose="05040102010807070707" pitchFamily="18" charset="2"/>
              </a:rPr>
              <a:t>social</a:t>
            </a:r>
            <a:r>
              <a:rPr lang="en-US" altLang="en-US" sz="2000" dirty="0">
                <a:ea typeface="ＭＳ Ｐゴシック" panose="020B0600070205080204" pitchFamily="34" charset="-128"/>
              </a:rPr>
              <a:t>_strubi@maillist.ox.ac.uk)</a:t>
            </a:r>
          </a:p>
          <a:p>
            <a:pPr lvl="1">
              <a:spcBef>
                <a:spcPts val="200"/>
              </a:spcBef>
            </a:pPr>
            <a:r>
              <a:rPr lang="en-US" altLang="en-US" sz="2000" dirty="0">
                <a:ea typeface="ＭＳ Ｐゴシック" panose="020B0600070205080204" pitchFamily="34" charset="-128"/>
              </a:rPr>
              <a:t>Contact 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support@strubi.ox.ac.uk</a:t>
            </a:r>
            <a:r>
              <a:rPr lang="en-US" altLang="en-US" sz="2000" dirty="0">
                <a:ea typeface="ＭＳ Ｐゴシック" panose="020B0600070205080204" pitchFamily="34" charset="-128"/>
              </a:rPr>
              <a:t> to be added to these mailing lists</a:t>
            </a:r>
          </a:p>
          <a:p>
            <a:r>
              <a:rPr lang="en-GB" altLang="en-US" sz="2000" dirty="0">
                <a:ea typeface="ＭＳ Ｐゴシック" panose="020B0600070205080204" pitchFamily="34" charset="-128"/>
              </a:rPr>
              <a:t>For official University business you can use:</a:t>
            </a:r>
          </a:p>
          <a:p>
            <a:pPr lvl="1"/>
            <a:r>
              <a:rPr lang="en-GB" altLang="en-US" sz="2000" dirty="0">
                <a:ea typeface="ＭＳ Ｐゴシック" panose="020B0600070205080204" pitchFamily="34" charset="-128"/>
              </a:rPr>
              <a:t>Teams (preferable and shares files using SharePoint online)</a:t>
            </a:r>
          </a:p>
          <a:p>
            <a:pPr lvl="1"/>
            <a:r>
              <a:rPr lang="en-GB" altLang="en-US" sz="2000" dirty="0">
                <a:ea typeface="ＭＳ Ｐゴシック" panose="020B0600070205080204" pitchFamily="34" charset="-128"/>
              </a:rPr>
              <a:t>Zoom has no official agreement with the University</a:t>
            </a:r>
          </a:p>
        </p:txBody>
      </p:sp>
    </p:spTree>
    <p:extLst>
      <p:ext uri="{BB962C8B-B14F-4D97-AF65-F5344CB8AC3E}">
        <p14:creationId xmlns:p14="http://schemas.microsoft.com/office/powerpoint/2010/main" val="236847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7CFA2-6481-44ED-9BE2-2042C2342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88640"/>
            <a:ext cx="7498080" cy="936104"/>
          </a:xfrm>
        </p:spPr>
        <p:txBody>
          <a:bodyPr>
            <a:normAutofit/>
          </a:bodyPr>
          <a:lstStyle/>
          <a:p>
            <a:r>
              <a:rPr lang="en-US" sz="3600" dirty="0"/>
              <a:t>STRUBI IT accounts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554CA-FDBA-4712-AB3B-88EF618EF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268760"/>
            <a:ext cx="7498080" cy="5256584"/>
          </a:xfrm>
        </p:spPr>
        <p:txBody>
          <a:bodyPr>
            <a:normAutofit/>
          </a:bodyPr>
          <a:lstStyle/>
          <a:p>
            <a:r>
              <a:rPr lang="en-US" sz="2400" b="1" dirty="0"/>
              <a:t>University SSO</a:t>
            </a:r>
          </a:p>
          <a:p>
            <a:pPr lvl="1"/>
            <a:r>
              <a:rPr lang="en-US" sz="2000" dirty="0"/>
              <a:t>Nexus, Teams, Office365 (2FA enabled)</a:t>
            </a:r>
          </a:p>
          <a:p>
            <a:pPr lvl="1"/>
            <a:r>
              <a:rPr lang="en-US" sz="2000" dirty="0"/>
              <a:t>R12 (ordering), SharePoint on-premise (just password)</a:t>
            </a:r>
          </a:p>
          <a:p>
            <a:pPr lvl="1"/>
            <a:r>
              <a:rPr lang="en-US" sz="2000" dirty="0"/>
              <a:t>University VPN (remote access password)</a:t>
            </a:r>
          </a:p>
          <a:p>
            <a:r>
              <a:rPr lang="en-US" sz="2400" b="1" dirty="0"/>
              <a:t>MSD-IT account</a:t>
            </a:r>
          </a:p>
          <a:p>
            <a:pPr lvl="1"/>
            <a:r>
              <a:rPr lang="en-US" sz="2000" dirty="0"/>
              <a:t>Local Windows and Linux machines</a:t>
            </a:r>
          </a:p>
          <a:p>
            <a:pPr lvl="1"/>
            <a:r>
              <a:rPr lang="en-US" sz="2000" dirty="0"/>
              <a:t>MSD-IT VPN</a:t>
            </a:r>
          </a:p>
          <a:p>
            <a:r>
              <a:rPr lang="en-US" sz="2400" b="1" dirty="0"/>
              <a:t>BMRC account</a:t>
            </a:r>
          </a:p>
          <a:p>
            <a:pPr lvl="1"/>
            <a:r>
              <a:rPr lang="en-US" sz="2000" dirty="0"/>
              <a:t>All accounts 2FA-enabled</a:t>
            </a:r>
          </a:p>
          <a:p>
            <a:pPr lvl="1"/>
            <a:r>
              <a:rPr lang="en-US" sz="2000" dirty="0"/>
              <a:t>High-performance research computing</a:t>
            </a:r>
          </a:p>
          <a:p>
            <a:pPr lvl="1"/>
            <a:r>
              <a:rPr lang="en-US" sz="2000" dirty="0"/>
              <a:t>Direct links to data from electron microscopes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7013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498080" cy="92211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ea typeface="+mj-ea"/>
                <a:cs typeface="+mj-cs"/>
              </a:rPr>
              <a:t>STRUBI networked printers</a:t>
            </a:r>
          </a:p>
        </p:txBody>
      </p:sp>
      <p:sp>
        <p:nvSpPr>
          <p:cNvPr id="20483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3505200" y="0"/>
            <a:ext cx="22098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cs typeface="Arial" panose="020B0604020202020204" pitchFamily="34" charset="0"/>
              </a:rPr>
              <a:t>Wednesday 14 Nov 2018</a:t>
            </a:r>
            <a:endParaRPr lang="en-GB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126224"/>
              </p:ext>
            </p:extLst>
          </p:nvPr>
        </p:nvGraphicFramePr>
        <p:xfrm>
          <a:off x="971600" y="1268760"/>
          <a:ext cx="8136903" cy="1811442"/>
        </p:xfrm>
        <a:graphic>
          <a:graphicData uri="http://schemas.openxmlformats.org/drawingml/2006/table">
            <a:tbl>
              <a:tblPr/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6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imc300.strubi.ox.ac.uk</a:t>
                      </a:r>
                    </a:p>
                  </a:txBody>
                  <a:tcPr marL="91441" marR="91441"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STRUBI Office</a:t>
                      </a:r>
                    </a:p>
                  </a:txBody>
                  <a:tcPr marL="91441" marR="91441"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Ricoh IM C300 MFP</a:t>
                      </a:r>
                    </a:p>
                  </a:txBody>
                  <a:tcPr marL="91441" marR="91441"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pc600-wetlab.strubi.ox.ac.uk</a:t>
                      </a:r>
                    </a:p>
                  </a:txBody>
                  <a:tcPr marL="91441" marR="91441"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Wet Lab</a:t>
                      </a:r>
                    </a:p>
                  </a:txBody>
                  <a:tcPr marL="91441" marR="91441"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Ricoh P C600</a:t>
                      </a:r>
                    </a:p>
                  </a:txBody>
                  <a:tcPr marL="91441" marR="91441"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pc600-opic.strubi.ox.ac.uk</a:t>
                      </a:r>
                    </a:p>
                  </a:txBody>
                  <a:tcPr marL="91441" marR="91441"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OPIC Office</a:t>
                      </a:r>
                    </a:p>
                  </a:txBody>
                  <a:tcPr marL="91441" marR="91441"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Ricoh P C600</a:t>
                      </a:r>
                    </a:p>
                  </a:txBody>
                  <a:tcPr marL="91441" marR="91441"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500" name="TextBox 2"/>
          <p:cNvSpPr txBox="1">
            <a:spLocks noChangeArrowheads="1"/>
          </p:cNvSpPr>
          <p:nvPr/>
        </p:nvSpPr>
        <p:spPr bwMode="auto">
          <a:xfrm>
            <a:off x="1110036" y="3579758"/>
            <a:ext cx="757118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000" b="1" dirty="0">
                <a:cs typeface="Arial" panose="020B0604020202020204" pitchFamily="34" charset="0"/>
              </a:rPr>
              <a:t>Windows or Mac (OSX): </a:t>
            </a:r>
            <a:r>
              <a:rPr lang="en-GB" altLang="en-US" sz="2000" dirty="0">
                <a:cs typeface="Arial" panose="020B0604020202020204" pitchFamily="34" charset="0"/>
              </a:rPr>
              <a:t>navigate to </a:t>
            </a:r>
            <a:r>
              <a:rPr lang="en-GB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http://iprint.imsu.ox.ac.uk </a:t>
            </a:r>
            <a:r>
              <a:rPr lang="en-GB" altLang="en-US" sz="2000" dirty="0">
                <a:cs typeface="Arial" panose="020B0604020202020204" pitchFamily="34" charset="0"/>
              </a:rPr>
              <a:t>and download and install via link at top. Double click on either:</a:t>
            </a:r>
          </a:p>
          <a:p>
            <a:endParaRPr lang="en-GB" altLang="en-US" sz="20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cs typeface="Arial" panose="020B0604020202020204" pitchFamily="34" charset="0"/>
              </a:rPr>
              <a:t>Strubi_offices_Ricoh_IM_c300, STRUBI_OPIC_PC600 or STRUBI_Wetlab_PC600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0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cs typeface="Arial" panose="020B0604020202020204" pitchFamily="34" charset="0"/>
              </a:rPr>
              <a:t>For wireless connections (</a:t>
            </a:r>
            <a:r>
              <a:rPr lang="en-GB" altLang="en-US" sz="2000" i="1" dirty="0">
                <a:cs typeface="Arial" panose="020B0604020202020204" pitchFamily="34" charset="0"/>
              </a:rPr>
              <a:t>e.g. </a:t>
            </a:r>
            <a:r>
              <a:rPr lang="en-GB" altLang="en-US" sz="2000" dirty="0">
                <a:cs typeface="Arial" panose="020B0604020202020204" pitchFamily="34" charset="0"/>
              </a:rPr>
              <a:t>laptops) you need to connect to MSD-IT VPN first!</a:t>
            </a:r>
          </a:p>
        </p:txBody>
      </p:sp>
      <p:sp>
        <p:nvSpPr>
          <p:cNvPr id="2050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STRUBI Facilities Talks - Computing</a:t>
            </a:r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804" y="6251401"/>
            <a:ext cx="1028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3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039549" y="1052736"/>
            <a:ext cx="7996947" cy="5616624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 dirty="0">
                <a:solidFill>
                  <a:srgbClr val="091F3F"/>
                </a:solidFill>
                <a:ea typeface="ＭＳ Ｐゴシック" panose="020B0600070205080204" pitchFamily="34" charset="-128"/>
              </a:rPr>
              <a:t>Wireless access in most areas</a:t>
            </a:r>
          </a:p>
          <a:p>
            <a:pPr lvl="1" eaLnBrk="1" hangingPunct="1"/>
            <a:r>
              <a:rPr lang="en-GB" altLang="en-US" sz="2000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Eduroam</a:t>
            </a:r>
            <a:endParaRPr lang="en-GB" altLang="en-US" sz="20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GB" altLang="en-US" sz="2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OWL – once connected, staff can connect directly to VPN (vpn.ox.ac.uk – Oxford SSO remote access password)</a:t>
            </a:r>
          </a:p>
          <a:p>
            <a:pPr>
              <a:spcAft>
                <a:spcPts val="800"/>
              </a:spcAft>
            </a:pPr>
            <a:r>
              <a:rPr lang="en-GB" altLang="en-US" sz="2400" dirty="0">
                <a:solidFill>
                  <a:srgbClr val="091F3F"/>
                </a:solidFill>
                <a:ea typeface="ＭＳ Ｐゴシック" panose="020B0600070205080204" pitchFamily="34" charset="-128"/>
              </a:rPr>
              <a:t>University and MSD-IT VPN</a:t>
            </a:r>
          </a:p>
          <a:p>
            <a:pPr lvl="1"/>
            <a:r>
              <a:rPr lang="en-GB" altLang="en-US" sz="2000" dirty="0">
                <a:solidFill>
                  <a:srgbClr val="091F3F"/>
                </a:solidFill>
                <a:ea typeface="ＭＳ Ｐゴシック" panose="020B0600070205080204" pitchFamily="34" charset="-128"/>
              </a:rPr>
              <a:t>Both use Cisco AnyConnect VPN client</a:t>
            </a:r>
          </a:p>
          <a:p>
            <a:pPr lvl="1" eaLnBrk="1" hangingPunct="1"/>
            <a:r>
              <a:rPr lang="en-GB" altLang="en-US" sz="2000" dirty="0">
                <a:ea typeface="ＭＳ Ｐゴシック" panose="020B0600070205080204" pitchFamily="34" charset="-128"/>
              </a:rPr>
              <a:t>vpn.ox.ac.uk – Oxford SSO remote access password</a:t>
            </a:r>
          </a:p>
          <a:p>
            <a:pPr lvl="1" eaLnBrk="1" hangingPunct="1"/>
            <a:r>
              <a:rPr lang="en-GB" altLang="en-US" sz="2000" dirty="0">
                <a:ea typeface="ＭＳ Ｐゴシック" panose="020B0600070205080204" pitchFamily="34" charset="-128"/>
              </a:rPr>
              <a:t>vpn.medsci.ox.ac.uk – MSD-IT username and password</a:t>
            </a:r>
          </a:p>
          <a:p>
            <a:pPr marL="82296" indent="0" eaLnBrk="1" hangingPunct="1">
              <a:spcAft>
                <a:spcPts val="800"/>
              </a:spcAft>
              <a:buNone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r>
              <a:rPr lang="en-GB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Mac/iPad/iPhone users must not enable “Sharing” when connected to any university network</a:t>
            </a:r>
          </a:p>
          <a:p>
            <a:pPr eaLnBrk="1" hangingPunct="1"/>
            <a:endParaRPr lang="en-GB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78" y="657085"/>
            <a:ext cx="1925372" cy="899707"/>
          </a:xfrm>
          <a:prstGeom prst="rect">
            <a:avLst/>
          </a:prstGeom>
        </p:spPr>
      </p:pic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1039549" y="42863"/>
            <a:ext cx="8100392" cy="86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ea typeface="+mj-ea"/>
                <a:cs typeface="+mj-cs"/>
              </a:rPr>
              <a:t>STRUBI wireless &amp; external access</a:t>
            </a:r>
          </a:p>
        </p:txBody>
      </p:sp>
      <p:sp>
        <p:nvSpPr>
          <p:cNvPr id="19460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3657600" y="0"/>
            <a:ext cx="28956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Wednesday 14 Nov 2018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1946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STRUBI Facilities Talks - Computing</a:t>
            </a:r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804" y="6251401"/>
            <a:ext cx="1028700" cy="56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660" y="2661793"/>
            <a:ext cx="1875474" cy="8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8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498080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600" dirty="0"/>
              <a:t>STRUBI file systems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143807" y="1268760"/>
            <a:ext cx="7498080" cy="54006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Linux file system</a:t>
            </a:r>
            <a:endParaRPr lang="en-GB" altLang="en-US" sz="2400" dirty="0">
              <a:ea typeface="ＭＳ Ｐゴシック" panose="020B0600070205080204" pitchFamily="34" charset="-128"/>
            </a:endParaRPr>
          </a:p>
          <a:p>
            <a:pPr lvl="1"/>
            <a:r>
              <a:rPr lang="en-GB" altLang="en-US" sz="2000" dirty="0">
                <a:ea typeface="ＭＳ Ｐゴシック" panose="020B0600070205080204" pitchFamily="34" charset="-128"/>
              </a:rPr>
              <a:t>262TB NFS-served network storage mounted on all Linux desktops as /</a:t>
            </a:r>
            <a:r>
              <a:rPr lang="en-GB" altLang="en-US" sz="2000" dirty="0" err="1">
                <a:ea typeface="ＭＳ Ｐゴシック" panose="020B0600070205080204" pitchFamily="34" charset="-128"/>
              </a:rPr>
              <a:t>strubi</a:t>
            </a:r>
            <a:endParaRPr lang="en-GB" altLang="en-US" sz="2000" dirty="0">
              <a:ea typeface="ＭＳ Ｐゴシック" panose="020B0600070205080204" pitchFamily="34" charset="-128"/>
            </a:endParaRPr>
          </a:p>
          <a:p>
            <a:pPr lvl="1"/>
            <a:r>
              <a:rPr lang="en-GB" altLang="en-US" sz="2000" dirty="0">
                <a:ea typeface="ＭＳ Ｐゴシック" panose="020B0600070205080204" pitchFamily="34" charset="-128"/>
              </a:rPr>
              <a:t>Software 2TB NFS-served network storage mounted on all Linux desktops as /</a:t>
            </a:r>
            <a:r>
              <a:rPr lang="en-GB" altLang="en-US" sz="2000" dirty="0" err="1">
                <a:ea typeface="ＭＳ Ｐゴシック" panose="020B0600070205080204" pitchFamily="34" charset="-128"/>
              </a:rPr>
              <a:t>sw</a:t>
            </a:r>
            <a:r>
              <a:rPr lang="en-GB" altLang="en-US" sz="2000" dirty="0">
                <a:ea typeface="ＭＳ Ｐゴシック" panose="020B0600070205080204" pitchFamily="34" charset="-128"/>
              </a:rPr>
              <a:t> source /</a:t>
            </a:r>
            <a:r>
              <a:rPr lang="en-GB" altLang="en-US" sz="2000" dirty="0" err="1">
                <a:ea typeface="ＭＳ Ｐゴシック" panose="020B0600070205080204" pitchFamily="34" charset="-128"/>
              </a:rPr>
              <a:t>sw</a:t>
            </a:r>
            <a:r>
              <a:rPr lang="en-GB" altLang="en-US" sz="2000" dirty="0">
                <a:ea typeface="ＭＳ Ｐゴシック" panose="020B0600070205080204" pitchFamily="34" charset="-128"/>
              </a:rPr>
              <a:t>/</a:t>
            </a:r>
            <a:r>
              <a:rPr lang="en-GB" altLang="en-US" sz="2000" err="1">
                <a:ea typeface="ＭＳ Ｐゴシック" panose="020B0600070205080204" pitchFamily="34" charset="-128"/>
              </a:rPr>
              <a:t>strubi</a:t>
            </a:r>
            <a:r>
              <a:rPr lang="en-GB" altLang="en-US" sz="2000">
                <a:ea typeface="ＭＳ Ｐゴシック" panose="020B0600070205080204" pitchFamily="34" charset="-128"/>
              </a:rPr>
              <a:t>.bashrc</a:t>
            </a:r>
            <a:endParaRPr lang="en-GB" altLang="en-US" sz="2000" dirty="0">
              <a:ea typeface="ＭＳ Ｐゴシック" panose="020B0600070205080204" pitchFamily="34" charset="-128"/>
            </a:endParaRPr>
          </a:p>
          <a:p>
            <a:pPr lvl="1"/>
            <a:r>
              <a:rPr lang="en-GB" altLang="en-US" sz="2000" dirty="0">
                <a:ea typeface="ＭＳ Ｐゴシック" panose="020B0600070205080204" pitchFamily="34" charset="-128"/>
              </a:rPr>
              <a:t>Not currently backed up</a:t>
            </a:r>
          </a:p>
          <a:p>
            <a:pPr eaLnBrk="1" hangingPunct="1"/>
            <a:endParaRPr lang="en-GB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Windows file systems </a:t>
            </a:r>
            <a:r>
              <a:rPr lang="en-GB" altLang="en-US" sz="2400" dirty="0">
                <a:ea typeface="ＭＳ Ｐゴシック" panose="020B0600070205080204" pitchFamily="34" charset="-128"/>
              </a:rPr>
              <a:t>(~10TB, hosted by MSD-IT)</a:t>
            </a:r>
          </a:p>
          <a:p>
            <a:pPr lvl="1" eaLnBrk="1" hangingPunct="1"/>
            <a:r>
              <a:rPr lang="en-GB" altLang="en-US" sz="2000" dirty="0">
                <a:ea typeface="ＭＳ Ｐゴシック" panose="020B0600070205080204" pitchFamily="34" charset="-128"/>
              </a:rPr>
              <a:t>Network drive H: home directory – old CUPPA/COCOA files</a:t>
            </a:r>
          </a:p>
          <a:p>
            <a:pPr lvl="1" eaLnBrk="1" hangingPunct="1"/>
            <a:r>
              <a:rPr lang="en-GB" altLang="en-US" sz="2000" dirty="0">
                <a:ea typeface="ＭＳ Ｐゴシック" panose="020B0600070205080204" pitchFamily="34" charset="-128"/>
              </a:rPr>
              <a:t>Network drive Z: old \\COCOA\COMMON files</a:t>
            </a:r>
          </a:p>
          <a:p>
            <a:pPr lvl="1" eaLnBrk="1" hangingPunct="1"/>
            <a:r>
              <a:rPr lang="en-GB" altLang="en-US" sz="2000" dirty="0">
                <a:ea typeface="ＭＳ Ｐゴシック" panose="020B0600070205080204" pitchFamily="34" charset="-128"/>
              </a:rPr>
              <a:t>Some lab machines also have </a:t>
            </a:r>
            <a:r>
              <a:rPr lang="en-GB" altLang="en-US" sz="2000" b="1" dirty="0" err="1">
                <a:ea typeface="ＭＳ Ｐゴシック" panose="020B0600070205080204" pitchFamily="34" charset="-128"/>
              </a:rPr>
              <a:t>labdata</a:t>
            </a:r>
            <a:r>
              <a:rPr lang="en-GB" altLang="en-US" sz="2000" dirty="0">
                <a:ea typeface="ＭＳ Ｐゴシック" panose="020B0600070205080204" pitchFamily="34" charset="-128"/>
              </a:rPr>
              <a:t> as a network drive</a:t>
            </a:r>
          </a:p>
          <a:p>
            <a:pPr lvl="1"/>
            <a:r>
              <a:rPr lang="en-GB" altLang="en-US" sz="2000" dirty="0">
                <a:ea typeface="ＭＳ Ｐゴシック" panose="020B0600070205080204" pitchFamily="34" charset="-128"/>
              </a:rPr>
              <a:t>Backed up by MSD-IT</a:t>
            </a:r>
          </a:p>
          <a:p>
            <a:pPr marL="402336" lvl="1" indent="0" eaLnBrk="1" hangingPunct="1">
              <a:buNone/>
            </a:pPr>
            <a:endParaRPr lang="en-GB" altLang="en-US" sz="2000" dirty="0">
              <a:ea typeface="ＭＳ Ｐゴシック" panose="020B0600070205080204" pitchFamily="34" charset="-128"/>
            </a:endParaRPr>
          </a:p>
          <a:p>
            <a:pPr marL="402336" lvl="1" indent="0" eaLnBrk="1" hangingPunct="1">
              <a:buNone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82296" indent="0">
              <a:buNone/>
            </a:pPr>
            <a:endParaRPr lang="en-GB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Wednesday 14 Nov 2018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STRUBI Facilities Talks - Computing</a:t>
            </a:r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804" y="6251401"/>
            <a:ext cx="1028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9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9050"/>
            <a:ext cx="8064896" cy="7350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altLang="en-US" sz="3600" dirty="0">
                <a:cs typeface="+mj-cs"/>
              </a:rPr>
              <a:t>STRUBI Linux workstations</a:t>
            </a:r>
          </a:p>
        </p:txBody>
      </p:sp>
      <p:sp>
        <p:nvSpPr>
          <p:cNvPr id="13315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3505200" y="19050"/>
            <a:ext cx="2971800" cy="36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Wednesday 14 Nov 2018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13316" name="Content Placeholder 2"/>
          <p:cNvSpPr txBox="1">
            <a:spLocks/>
          </p:cNvSpPr>
          <p:nvPr/>
        </p:nvSpPr>
        <p:spPr bwMode="auto">
          <a:xfrm>
            <a:off x="1115616" y="1081534"/>
            <a:ext cx="7920880" cy="537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397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800"/>
              </a:spcAft>
            </a:pPr>
            <a:r>
              <a:rPr lang="en-GB" altLang="en-US" dirty="0">
                <a:solidFill>
                  <a:srgbClr val="091F3F"/>
                </a:solidFill>
              </a:rPr>
              <a:t>You can do most crystallographic computing on your own desktop or laptop</a:t>
            </a:r>
          </a:p>
          <a:p>
            <a:pPr eaLnBrk="1" hangingPunct="1">
              <a:spcAft>
                <a:spcPts val="800"/>
              </a:spcAft>
            </a:pPr>
            <a:r>
              <a:rPr lang="en-GB" altLang="en-US" dirty="0">
                <a:solidFill>
                  <a:srgbClr val="091F3F"/>
                </a:solidFill>
              </a:rPr>
              <a:t>Most electron microscopy computing requires the use of BMRC facilities</a:t>
            </a:r>
          </a:p>
          <a:p>
            <a:pPr eaLnBrk="1" hangingPunct="1">
              <a:spcAft>
                <a:spcPts val="800"/>
              </a:spcAft>
            </a:pPr>
            <a:r>
              <a:rPr lang="en-GB" altLang="en-US" dirty="0">
                <a:solidFill>
                  <a:srgbClr val="091F3F"/>
                </a:solidFill>
              </a:rPr>
              <a:t>STRUBI now offers a Linux alternative to using your own desktop or laptop:</a:t>
            </a:r>
          </a:p>
          <a:p>
            <a:pPr lvl="1"/>
            <a:r>
              <a:rPr lang="en-GB" altLang="en-US" dirty="0">
                <a:solidFill>
                  <a:srgbClr val="091F3F"/>
                </a:solidFill>
              </a:rPr>
              <a:t>The STRUBI </a:t>
            </a:r>
            <a:r>
              <a:rPr lang="en-GB" altLang="en-US" b="1" dirty="0" err="1">
                <a:solidFill>
                  <a:srgbClr val="091F3F"/>
                </a:solidFill>
              </a:rPr>
              <a:t>NoMachine</a:t>
            </a:r>
            <a:r>
              <a:rPr lang="en-GB" altLang="en-US" dirty="0">
                <a:solidFill>
                  <a:srgbClr val="091F3F"/>
                </a:solidFill>
              </a:rPr>
              <a:t> server</a:t>
            </a:r>
          </a:p>
          <a:p>
            <a:pPr lvl="1">
              <a:spcBef>
                <a:spcPts val="200"/>
              </a:spcBef>
            </a:pPr>
            <a:r>
              <a:rPr lang="en-GB" altLang="en-US" dirty="0">
                <a:solidFill>
                  <a:srgbClr val="091F3F"/>
                </a:solidFill>
              </a:rPr>
              <a:t>When on STRUBI network or MSD-IT VPN</a:t>
            </a:r>
          </a:p>
          <a:p>
            <a:pPr lvl="1">
              <a:spcBef>
                <a:spcPts val="200"/>
              </a:spcBef>
            </a:pPr>
            <a:r>
              <a:rPr lang="en-GB" altLang="en-US" dirty="0">
                <a:solidFill>
                  <a:srgbClr val="091F3F"/>
                </a:solidFill>
              </a:rPr>
              <a:t>Navigate to </a:t>
            </a:r>
            <a:r>
              <a:rPr lang="en-GB" altLang="en-US" dirty="0">
                <a:solidFill>
                  <a:srgbClr val="FF0000"/>
                </a:solidFill>
              </a:rPr>
              <a:t>http://lenovo645.strubi.ox.ac.uk:4080</a:t>
            </a:r>
          </a:p>
          <a:p>
            <a:pPr lvl="1">
              <a:spcBef>
                <a:spcPts val="200"/>
              </a:spcBef>
            </a:pPr>
            <a:r>
              <a:rPr lang="en-GB" altLang="en-US" dirty="0">
                <a:solidFill>
                  <a:srgbClr val="091F3F"/>
                </a:solidFill>
              </a:rPr>
              <a:t>Log in using your MSD-IT credentials</a:t>
            </a:r>
          </a:p>
          <a:p>
            <a:pPr lvl="1">
              <a:spcBef>
                <a:spcPts val="200"/>
              </a:spcBef>
            </a:pPr>
            <a:r>
              <a:rPr lang="en-GB" altLang="en-US" dirty="0">
                <a:solidFill>
                  <a:srgbClr val="091F3F"/>
                </a:solidFill>
              </a:rPr>
              <a:t>Gives a remote Linux desktop within your browser (so you can use a Windows or Mac PC or any tablet)</a:t>
            </a:r>
          </a:p>
          <a:p>
            <a:pPr lvl="1">
              <a:spcBef>
                <a:spcPts val="200"/>
              </a:spcBef>
            </a:pPr>
            <a:r>
              <a:rPr lang="en-GB" altLang="en-US" dirty="0">
                <a:solidFill>
                  <a:srgbClr val="3EA343"/>
                </a:solidFill>
              </a:rPr>
              <a:t>When you finish your job then </a:t>
            </a:r>
            <a:r>
              <a:rPr lang="en-GB" altLang="en-US" u="sng" dirty="0">
                <a:solidFill>
                  <a:srgbClr val="3EA343"/>
                </a:solidFill>
              </a:rPr>
              <a:t>log out</a:t>
            </a:r>
            <a:r>
              <a:rPr lang="en-GB" altLang="en-US" dirty="0">
                <a:solidFill>
                  <a:srgbClr val="3EA343"/>
                </a:solidFill>
              </a:rPr>
              <a:t> to release the 10 virtual desktop licenses.</a:t>
            </a:r>
          </a:p>
          <a:p>
            <a:pPr marL="0" indent="0">
              <a:buNone/>
            </a:pPr>
            <a:endParaRPr lang="en-GB" altLang="en-US" sz="2000" dirty="0"/>
          </a:p>
        </p:txBody>
      </p:sp>
      <p:sp>
        <p:nvSpPr>
          <p:cNvPr id="1331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FFFF"/>
                </a:solidFill>
              </a:rPr>
              <a:t>STRUBI Facilities Talks - Computing</a:t>
            </a:r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804" y="6251401"/>
            <a:ext cx="1028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2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429</TotalTime>
  <Words>2286</Words>
  <Application>Microsoft Office PowerPoint</Application>
  <PresentationFormat>On-screen Show (4:3)</PresentationFormat>
  <Paragraphs>263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Gill Sans MT</vt:lpstr>
      <vt:lpstr>Verdana</vt:lpstr>
      <vt:lpstr>Wingdings 2</vt:lpstr>
      <vt:lpstr>Solstice</vt:lpstr>
      <vt:lpstr>PowerPoint Presentation</vt:lpstr>
      <vt:lpstr>Computing organisation reflects Oxford…</vt:lpstr>
      <vt:lpstr>University ICT regulations/policies apply to you!</vt:lpstr>
      <vt:lpstr>Central ICT facilities</vt:lpstr>
      <vt:lpstr>STRUBI IT accounts</vt:lpstr>
      <vt:lpstr>STRUBI networked printers</vt:lpstr>
      <vt:lpstr>STRUBI wireless &amp; external access</vt:lpstr>
      <vt:lpstr>STRUBI file systems</vt:lpstr>
      <vt:lpstr>STRUBI Linux workstations</vt:lpstr>
      <vt:lpstr>STRUBI software</vt:lpstr>
      <vt:lpstr>WHG support for STRUBI</vt:lpstr>
      <vt:lpstr>How is research computing provided?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ResComp Jan  2016 Talk 1</dc:title>
  <dc:creator>Robert Esnouf</dc:creator>
  <cp:lastModifiedBy>Jun Dong</cp:lastModifiedBy>
  <cp:revision>248</cp:revision>
  <dcterms:created xsi:type="dcterms:W3CDTF">2015-09-21T11:53:46Z</dcterms:created>
  <dcterms:modified xsi:type="dcterms:W3CDTF">2023-02-02T11:43:42Z</dcterms:modified>
</cp:coreProperties>
</file>