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81" r:id="rId3"/>
    <p:sldId id="465" r:id="rId4"/>
    <p:sldId id="320" r:id="rId5"/>
    <p:sldId id="265" r:id="rId6"/>
    <p:sldId id="388" r:id="rId7"/>
    <p:sldId id="386" r:id="rId8"/>
    <p:sldId id="398" r:id="rId9"/>
    <p:sldId id="394" r:id="rId10"/>
    <p:sldId id="395" r:id="rId11"/>
    <p:sldId id="396" r:id="rId12"/>
    <p:sldId id="466" r:id="rId13"/>
    <p:sldId id="467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D0A7-840E-4615-9D79-742979A5B25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F473-F4D2-4DEF-B208-2D3A10F7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E6ABE-E7D3-4E65-9233-9F1C1EDFB2A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7FF8D-1BDD-4CA7-B215-36C61843214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5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7FF8D-1BDD-4CA7-B215-36C61843214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4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535D6-9ABE-4C74-95EF-9EABD0A2400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0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C97C4-DC5A-4C6D-AFBC-0AA68EE2897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3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A6AB-BA1D-4590-9D8B-7821D4B4F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5D0EE-595F-4669-B2F5-6AEEACB97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5D0E-ABB3-483F-A807-00D0BB5C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0375-6F08-4D95-BF81-FF54D636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236F-5A37-4722-922C-C5199341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20A0-47E4-45BD-9451-58C54B90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82D98-CAFB-4BF8-A407-8C3554BAD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CB369-62E1-43CD-9AB1-34594E4A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6F3D-9726-41D0-9C11-0DEF7E81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C17CD-C6B4-45E4-BB7F-75860A97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8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12BF3-9B30-483C-BF83-53A26E4C6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ABC92-51C2-4DFE-8405-D8FA7B6B3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4480F-8E93-4D63-A7DB-769F1289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00A6-7AE5-41A1-B1E2-F153F82F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1BA64-BDA4-43D0-9036-19F969CE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4699-CCDE-45E0-A534-FF05209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FBE5-18EB-4494-A6C8-BBD111B4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41CE-46C4-43DA-8741-823AE099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DAF2-52BC-4317-B67B-F16BBB2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14B8-36FD-4D2A-BE8D-A454A66B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8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4B57-2D72-4F6A-BC6A-44B55FA3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012B5-EDB3-4148-B526-4E3F5D89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EAE8E-C536-460A-A4AE-528C6186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A198-B977-4374-A142-58D850B6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EEED-5886-4DF6-AA5C-3723F311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2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26BA-177D-4CD7-BC8A-2DE422B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61A2-E78C-40F1-AC18-F6C3B9CE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7E079-0413-42F4-ACCB-7FEEDF8A4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D779-F3E1-4AFF-99B2-25FBEE83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123E7-BF6C-4B37-918C-1A367FFB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030E6-5E49-4E27-890E-D82C7F93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3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BBC8-0F9C-496F-B740-E829B5EA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88446-6FFA-4E90-83EC-2B5479475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E7CAD-F021-4B1E-8398-70256DB33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60BD4-542B-47E9-88E7-AE33106B1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EBDAB-D71A-490A-A457-CB8D8AC6D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C515F-1207-4CDD-96A5-0ECCCC24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CCE5F-0723-465E-8324-DFB6C1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8FE21-B94C-4859-9DF0-8AFC0117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4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2661-143A-470A-B5AB-0A46127C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AC669-83DB-4A2B-95BD-BCF869CC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08A65-5E3E-4BBB-9D53-92F71F39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BE3E5-0DCB-4471-803D-D70C6C0F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7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72CE4-0469-4F99-91E8-01B3328F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6861B-ABD8-45A3-8CA2-AEA77F56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A885-BEED-45CF-9218-CE1552EF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FC0F-5F11-460E-B1D6-202BB244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19ED-A323-4643-9C28-8AA477EA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3D160-2532-4B1C-893B-BFB1D199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A4CB2-9046-409B-A32B-73C447E8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A45DD-0166-4A76-A7C4-2EDDB4B9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6DD52-4F9D-4140-ACBC-DA846185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5CA4-41C2-488B-A0BA-D1FFF6CA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AFA76-7F9A-47E4-BB8B-B20752E26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D343-2AAE-4A6F-B167-623EF94A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2F436-4581-4ADA-AAB5-C8FE471D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B49E-0223-4DDC-B1DF-7CE6A26B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44BC-60A8-4229-BFC9-6C2BFD20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97B3E-B74A-44F7-946E-C0BEB5C0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03413-A72A-4ECD-9EA1-62664AD1A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8CE36-7A3E-46FA-9730-40AF8F5AE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0D13-CCF0-42A8-858D-6E6ED252A493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9B80-24CE-4E05-B119-4A75E8F58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9FC7F-DE85-42C3-B752-B41F0B0E8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3C6F-6969-48CC-8DE6-71FA7D4A8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staunton@bioch.ox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lecular Biophysics Suite 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633" y="404664"/>
            <a:ext cx="6484943" cy="2160240"/>
          </a:xfrm>
        </p:spPr>
      </p:pic>
      <p:sp>
        <p:nvSpPr>
          <p:cNvPr id="3" name="TextBox 2"/>
          <p:cNvSpPr txBox="1"/>
          <p:nvPr/>
        </p:nvSpPr>
        <p:spPr>
          <a:xfrm>
            <a:off x="3935760" y="2905780"/>
            <a:ext cx="424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STRUBI FACILITY TALK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David Staunton</a:t>
            </a:r>
          </a:p>
          <a:p>
            <a:pPr marL="0" indent="0" algn="ctr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February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45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53DF7-0519-71CE-5353-E051EB71B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b="3800"/>
          <a:stretch/>
        </p:blipFill>
        <p:spPr>
          <a:xfrm>
            <a:off x="1524000" y="1052736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8F6AB-C7D4-D0C2-DE79-BFA9D2B5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" b="3801"/>
          <a:stretch/>
        </p:blipFill>
        <p:spPr>
          <a:xfrm>
            <a:off x="1524000" y="980728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5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F2FD-8D63-453E-A477-EC0D78F9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Charges now mostly hourly rather than daily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61DFAE-1CCA-43D7-A0FE-42852C141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30309"/>
              </p:ext>
            </p:extLst>
          </p:nvPr>
        </p:nvGraphicFramePr>
        <p:xfrm>
          <a:off x="3003347" y="1607803"/>
          <a:ext cx="5486312" cy="488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4171816" imgH="3714790" progId="Excel.Sheet.12">
                  <p:embed/>
                </p:oleObj>
              </mc:Choice>
              <mc:Fallback>
                <p:oleObj name="Worksheet" r:id="rId3" imgW="4171816" imgH="37147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347" y="1607803"/>
                        <a:ext cx="5486312" cy="488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78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8c92bbd-735b-461b-8138-311201e9efda@GBRP265">
            <a:extLst>
              <a:ext uri="{FF2B5EF4-FFF2-40B4-BE49-F238E27FC236}">
                <a16:creationId xmlns:a16="http://schemas.microsoft.com/office/drawing/2014/main" id="{528313AB-0690-4956-9C27-A7110408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14" y="494950"/>
            <a:ext cx="7887240" cy="591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/>
              <a:t>To enquire about availability please contact David Staunton</a:t>
            </a:r>
          </a:p>
          <a:p>
            <a:pPr algn="ctr">
              <a:buNone/>
            </a:pPr>
            <a:r>
              <a:rPr lang="en-GB" dirty="0">
                <a:hlinkClick r:id="rId2"/>
              </a:rPr>
              <a:t>david.staunton@bioch.ox.ac.uk</a:t>
            </a: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Telephone 613327</a:t>
            </a:r>
          </a:p>
        </p:txBody>
      </p:sp>
    </p:spTree>
    <p:extLst>
      <p:ext uri="{BB962C8B-B14F-4D97-AF65-F5344CB8AC3E}">
        <p14:creationId xmlns:p14="http://schemas.microsoft.com/office/powerpoint/2010/main" val="428670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Organised by Dept and STRUBI and funded by Fell Fund in 2008</a:t>
            </a:r>
          </a:p>
          <a:p>
            <a:pPr eaLnBrk="1" hangingPunct="1"/>
            <a:r>
              <a:rPr lang="en-GB" dirty="0"/>
              <a:t>Brought together equipment from various sites to one location in New Biochemistry</a:t>
            </a:r>
          </a:p>
          <a:p>
            <a:pPr eaLnBrk="1" hangingPunct="1"/>
            <a:r>
              <a:rPr lang="en-GB" dirty="0"/>
              <a:t>Set up booking system and charging</a:t>
            </a:r>
          </a:p>
          <a:p>
            <a:pPr eaLnBrk="1" hangingPunct="1"/>
            <a:r>
              <a:rPr lang="en-GB" dirty="0"/>
              <a:t>Maintenance and servicing </a:t>
            </a:r>
          </a:p>
          <a:p>
            <a:pPr eaLnBrk="1" hangingPunct="1"/>
            <a:r>
              <a:rPr lang="en-GB" dirty="0"/>
              <a:t>Training and workshops</a:t>
            </a:r>
          </a:p>
        </p:txBody>
      </p:sp>
      <p:pic>
        <p:nvPicPr>
          <p:cNvPr id="4" name="Picture 3" descr="De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430" y="4357694"/>
            <a:ext cx="3261413" cy="207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Biophysics Suite</a:t>
            </a:r>
          </a:p>
        </p:txBody>
      </p:sp>
    </p:spTree>
    <p:extLst>
      <p:ext uri="{BB962C8B-B14F-4D97-AF65-F5344CB8AC3E}">
        <p14:creationId xmlns:p14="http://schemas.microsoft.com/office/powerpoint/2010/main" val="70925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Since March 2022 relocated to Phase 2 </a:t>
            </a:r>
            <a:r>
              <a:rPr lang="en-US" dirty="0"/>
              <a:t>(</a:t>
            </a:r>
            <a:r>
              <a:rPr lang="en-GB" dirty="0"/>
              <a:t>40 105 to 107</a:t>
            </a:r>
            <a:r>
              <a:rPr lang="en-US"/>
              <a:t>)</a:t>
            </a:r>
            <a:r>
              <a:rPr lang="en-GB"/>
              <a:t> </a:t>
            </a:r>
            <a:r>
              <a:rPr lang="en-GB" dirty="0"/>
              <a:t>while basement renovated</a:t>
            </a:r>
          </a:p>
          <a:p>
            <a:pPr eaLnBrk="1" hangingPunct="1"/>
            <a:r>
              <a:rPr lang="en-GB" dirty="0"/>
              <a:t>Returning to the basement in Summer 2023 to new space </a:t>
            </a:r>
          </a:p>
          <a:p>
            <a:pPr eaLnBrk="1" hangingPunct="1"/>
            <a:endParaRPr lang="en-GB" dirty="0"/>
          </a:p>
        </p:txBody>
      </p:sp>
      <p:pic>
        <p:nvPicPr>
          <p:cNvPr id="4" name="Picture 3" descr="De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430" y="4357694"/>
            <a:ext cx="3261413" cy="207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Biophysics Suite</a:t>
            </a:r>
          </a:p>
        </p:txBody>
      </p:sp>
    </p:spTree>
    <p:extLst>
      <p:ext uri="{BB962C8B-B14F-4D97-AF65-F5344CB8AC3E}">
        <p14:creationId xmlns:p14="http://schemas.microsoft.com/office/powerpoint/2010/main" val="300695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79576" y="169694"/>
          <a:ext cx="7632848" cy="642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747">
                <a:tc>
                  <a:txBody>
                    <a:bodyPr/>
                    <a:lstStyle/>
                    <a:p>
                      <a:r>
                        <a:rPr lang="en-GB" sz="1700" dirty="0"/>
                        <a:t>Instrument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Technique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Abbreviation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50">
                <a:tc>
                  <a:txBody>
                    <a:bodyPr/>
                    <a:lstStyle/>
                    <a:p>
                      <a:r>
                        <a:rPr lang="en-GB" sz="1700" dirty="0"/>
                        <a:t>Wyatt HELEOS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Size exclusion chromatography Multiple Angle Light Scatter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SEC MALS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/>
                        <a:t>Beckman</a:t>
                      </a:r>
                      <a:r>
                        <a:rPr lang="en-GB" sz="1700" baseline="0" dirty="0"/>
                        <a:t> XL-I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Analytical ultracentrifugation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AUC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 err="1"/>
                        <a:t>Viscotek</a:t>
                      </a:r>
                      <a:r>
                        <a:rPr lang="en-GB" sz="1700" baseline="0" dirty="0"/>
                        <a:t> </a:t>
                      </a:r>
                      <a:r>
                        <a:rPr lang="en-GB" sz="1700" dirty="0"/>
                        <a:t>802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Dynamic light scatter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DLS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79">
                <a:tc>
                  <a:txBody>
                    <a:bodyPr/>
                    <a:lstStyle/>
                    <a:p>
                      <a:r>
                        <a:rPr lang="en-GB" sz="1700" dirty="0"/>
                        <a:t>Malvern </a:t>
                      </a:r>
                      <a:r>
                        <a:rPr lang="en-GB" sz="1700" dirty="0" err="1"/>
                        <a:t>Vcap</a:t>
                      </a:r>
                      <a:r>
                        <a:rPr lang="en-GB" sz="1700" dirty="0"/>
                        <a:t> 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Differential scanning </a:t>
                      </a:r>
                      <a:r>
                        <a:rPr lang="en-GB" sz="1700" dirty="0" err="1"/>
                        <a:t>calorimetry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DSC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/>
                        <a:t>JASCO 815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Circular </a:t>
                      </a:r>
                      <a:r>
                        <a:rPr lang="en-GB" sz="1700" dirty="0" err="1"/>
                        <a:t>Dichroism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CD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r>
                        <a:rPr lang="en-GB" sz="1700" dirty="0" err="1"/>
                        <a:t>Stratagene</a:t>
                      </a:r>
                      <a:r>
                        <a:rPr lang="en-GB" sz="1700" dirty="0"/>
                        <a:t> MC3005PCR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Differential scanning </a:t>
                      </a:r>
                      <a:r>
                        <a:rPr lang="en-GB" sz="1700" dirty="0" err="1"/>
                        <a:t>fluorimetry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Thermofluor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/>
                        <a:t>Monolith 11.5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Microscale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Thermophoresis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MST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 err="1"/>
                        <a:t>Biacore</a:t>
                      </a:r>
                      <a:r>
                        <a:rPr lang="en-GB" sz="1700" dirty="0"/>
                        <a:t> T200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Surface </a:t>
                      </a:r>
                      <a:r>
                        <a:rPr lang="en-GB" sz="1700" dirty="0" err="1"/>
                        <a:t>plasmon</a:t>
                      </a:r>
                      <a:r>
                        <a:rPr lang="en-GB" sz="1700" dirty="0"/>
                        <a:t> resonance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SPR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r>
                        <a:rPr lang="en-GB" sz="1700" dirty="0"/>
                        <a:t>Malvern PEAQ ITC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Isothermal</a:t>
                      </a:r>
                      <a:r>
                        <a:rPr lang="en-GB" sz="1700" baseline="0" dirty="0"/>
                        <a:t> titration </a:t>
                      </a:r>
                      <a:r>
                        <a:rPr lang="en-GB" sz="1700" baseline="0" dirty="0" err="1"/>
                        <a:t>calorimetry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ITC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358">
                <a:tc>
                  <a:txBody>
                    <a:bodyPr/>
                    <a:lstStyle/>
                    <a:p>
                      <a:r>
                        <a:rPr lang="en-GB" sz="1700" dirty="0"/>
                        <a:t>Horiba </a:t>
                      </a:r>
                      <a:r>
                        <a:rPr lang="en-GB" sz="1700" dirty="0" err="1"/>
                        <a:t>FluoroMax</a:t>
                      </a:r>
                      <a:r>
                        <a:rPr lang="en-GB" sz="1700" dirty="0"/>
                        <a:t> 4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Fluorimetry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/>
                        <a:t>Fluorimetry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633">
                <a:tc>
                  <a:txBody>
                    <a:bodyPr/>
                    <a:lstStyle/>
                    <a:p>
                      <a:r>
                        <a:rPr lang="en-GB" sz="1700" dirty="0"/>
                        <a:t>Applied </a:t>
                      </a:r>
                      <a:r>
                        <a:rPr lang="en-GB" sz="1700" dirty="0" err="1"/>
                        <a:t>Photophysics</a:t>
                      </a:r>
                      <a:r>
                        <a:rPr lang="en-GB" sz="1700" baseline="0" dirty="0"/>
                        <a:t> SX</a:t>
                      </a:r>
                      <a:endParaRPr lang="en-GB" sz="1700" dirty="0"/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Stopped flow</a:t>
                      </a:r>
                    </a:p>
                  </a:txBody>
                  <a:tcPr marL="85023" marR="85023" marT="42512" marB="42512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Stopped flow</a:t>
                      </a:r>
                    </a:p>
                  </a:txBody>
                  <a:tcPr marL="85023" marR="85023" marT="42512" marB="4251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633">
                <a:tc>
                  <a:txBody>
                    <a:bodyPr/>
                    <a:lstStyle/>
                    <a:p>
                      <a:r>
                        <a:rPr lang="en-GB" dirty="0" err="1"/>
                        <a:t>OctetRed</a:t>
                      </a:r>
                      <a:r>
                        <a:rPr lang="en-GB" dirty="0"/>
                        <a:t> 384 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Biolayer</a:t>
                      </a:r>
                      <a:r>
                        <a:rPr lang="en-GB" dirty="0"/>
                        <a:t> interferometry 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BLI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71673359"/>
                  </a:ext>
                </a:extLst>
              </a:tr>
              <a:tr h="436633">
                <a:tc>
                  <a:txBody>
                    <a:bodyPr/>
                    <a:lstStyle/>
                    <a:p>
                      <a:r>
                        <a:rPr lang="en-GB" dirty="0"/>
                        <a:t>Agilent Q-TOF 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r>
                        <a:rPr lang="en-GB"/>
                        <a:t>Electrospray ionisation mass spectrometry 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ESI-MS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13084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7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>
          <a:xfrm>
            <a:off x="1631505" y="2904841"/>
            <a:ext cx="4411405" cy="3912684"/>
            <a:chOff x="142876" y="2428868"/>
            <a:chExt cx="5000628" cy="4435294"/>
          </a:xfrm>
        </p:grpSpPr>
        <p:sp>
          <p:nvSpPr>
            <p:cNvPr id="7" name="Oval 6"/>
            <p:cNvSpPr/>
            <p:nvPr/>
          </p:nvSpPr>
          <p:spPr>
            <a:xfrm>
              <a:off x="1214414" y="2428868"/>
              <a:ext cx="3786214" cy="3571900"/>
            </a:xfrm>
            <a:prstGeom prst="ellipse">
              <a:avLst/>
            </a:prstGeom>
            <a:solidFill>
              <a:srgbClr val="00CCFF">
                <a:alpha val="40000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2876" y="6131502"/>
              <a:ext cx="5000628" cy="732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CHARACTERISATION</a:t>
              </a:r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4839989" y="2463698"/>
            <a:ext cx="6680170" cy="3608293"/>
            <a:chOff x="4071934" y="1928802"/>
            <a:chExt cx="7572428" cy="4090246"/>
          </a:xfrm>
        </p:grpSpPr>
        <p:sp>
          <p:nvSpPr>
            <p:cNvPr id="13" name="Oval 12"/>
            <p:cNvSpPr/>
            <p:nvPr/>
          </p:nvSpPr>
          <p:spPr>
            <a:xfrm>
              <a:off x="4071934" y="1928802"/>
              <a:ext cx="3786214" cy="35719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3734" y="5286388"/>
              <a:ext cx="5000628" cy="732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STABILITY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72620" y="1077247"/>
            <a:ext cx="4978617" cy="3151024"/>
            <a:chOff x="548619" y="1077247"/>
            <a:chExt cx="4978617" cy="3151024"/>
          </a:xfrm>
        </p:grpSpPr>
        <p:sp>
          <p:nvSpPr>
            <p:cNvPr id="8" name="Oval 7"/>
            <p:cNvSpPr/>
            <p:nvPr/>
          </p:nvSpPr>
          <p:spPr>
            <a:xfrm>
              <a:off x="2187151" y="1077247"/>
              <a:ext cx="3340085" cy="3151024"/>
            </a:xfrm>
            <a:prstGeom prst="ellipse">
              <a:avLst/>
            </a:prstGeom>
            <a:solidFill>
              <a:srgbClr val="FF7C80">
                <a:alpha val="18824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19" y="1077247"/>
              <a:ext cx="2016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AFFINITY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2296" y="3282965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AUC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0009" y="4417333"/>
            <a:ext cx="119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ESI-MS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3644" y="4228272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377" y="3492388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0485" y="1500289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0982" y="2245493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5156" y="3076035"/>
            <a:ext cx="157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ThermoFluor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81194" y="3550175"/>
            <a:ext cx="163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Fluorimetry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3635" y="3824242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DSC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3570" y="1674955"/>
            <a:ext cx="9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0662" y="5057595"/>
            <a:ext cx="133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 MALS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91944" y="205969"/>
            <a:ext cx="7272808" cy="3155173"/>
            <a:chOff x="4067944" y="205968"/>
            <a:chExt cx="7272808" cy="3155173"/>
          </a:xfrm>
        </p:grpSpPr>
        <p:sp>
          <p:nvSpPr>
            <p:cNvPr id="24" name="Oval 23"/>
            <p:cNvSpPr/>
            <p:nvPr/>
          </p:nvSpPr>
          <p:spPr>
            <a:xfrm>
              <a:off x="4067944" y="205968"/>
              <a:ext cx="3340085" cy="3151024"/>
            </a:xfrm>
            <a:prstGeom prst="ellipse">
              <a:avLst/>
            </a:prstGeom>
            <a:solidFill>
              <a:schemeClr val="accent5">
                <a:lumMod val="75000"/>
                <a:alpha val="18824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9347" y="2714810"/>
              <a:ext cx="44114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5">
                      <a:lumMod val="75000"/>
                    </a:schemeClr>
                  </a:solidFill>
                </a:rPr>
                <a:t>KINETICS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9936" y="2013621"/>
            <a:ext cx="174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Stopped flow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41212" r="9849" b="16566"/>
          <a:stretch/>
        </p:blipFill>
        <p:spPr>
          <a:xfrm>
            <a:off x="8688289" y="6018457"/>
            <a:ext cx="1970615" cy="764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960" y="119675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20777" cy="9779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Analytical Ultracentrifugation</a:t>
            </a:r>
            <a:br>
              <a:rPr lang="en-GB" sz="2800" dirty="0"/>
            </a:br>
            <a:r>
              <a:rPr lang="en-GB" sz="2800" dirty="0"/>
              <a:t>XL-I 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9721" y="1435100"/>
            <a:ext cx="3179793" cy="54229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900" dirty="0"/>
              <a:t>Absolute measurement of mass and protein conformation in solution</a:t>
            </a:r>
          </a:p>
          <a:p>
            <a:pPr eaLnBrk="1" hangingPunct="1"/>
            <a:r>
              <a:rPr lang="en-GB" sz="1900" dirty="0"/>
              <a:t>Sedimentation equilibrium gives the true MW of the macromolecule, and information on solution behaviour e.g. </a:t>
            </a:r>
            <a:r>
              <a:rPr lang="en-GB" sz="1900" dirty="0" err="1"/>
              <a:t>polydispersity</a:t>
            </a:r>
            <a:endParaRPr lang="en-GB" sz="1900" dirty="0"/>
          </a:p>
          <a:p>
            <a:pPr eaLnBrk="1" hangingPunct="1"/>
            <a:r>
              <a:rPr lang="en-GB" sz="1900" dirty="0"/>
              <a:t>Sedimentation velocity gives information on mass, shape and size distribution</a:t>
            </a:r>
          </a:p>
          <a:p>
            <a:pPr eaLnBrk="1" hangingPunct="1"/>
            <a:r>
              <a:rPr lang="en-GB" sz="1900" dirty="0"/>
              <a:t>Require 100-400ul of sample and buffer control.</a:t>
            </a:r>
          </a:p>
          <a:p>
            <a:pPr eaLnBrk="1" hangingPunct="1"/>
            <a:r>
              <a:rPr lang="en-GB" sz="1900" dirty="0"/>
              <a:t>Concentration range </a:t>
            </a:r>
            <a:r>
              <a:rPr lang="en-GB" sz="1900" dirty="0" err="1"/>
              <a:t>uM</a:t>
            </a:r>
            <a:r>
              <a:rPr lang="en-GB" sz="1900" dirty="0"/>
              <a:t>  (230nm) to </a:t>
            </a:r>
            <a:r>
              <a:rPr lang="en-GB" sz="1900" dirty="0" err="1"/>
              <a:t>mM</a:t>
            </a:r>
            <a:r>
              <a:rPr lang="en-GB" sz="1900" dirty="0"/>
              <a:t> (interference)</a:t>
            </a:r>
          </a:p>
          <a:p>
            <a:pPr eaLnBrk="1" hangingPunct="1"/>
            <a:r>
              <a:rPr lang="en-GB" sz="1900" dirty="0"/>
              <a:t>Can identify complex formation for weak interactions</a:t>
            </a:r>
          </a:p>
          <a:p>
            <a:pPr eaLnBrk="1" hangingPunct="1"/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20665"/>
          <a:stretch/>
        </p:blipFill>
        <p:spPr>
          <a:xfrm>
            <a:off x="5780690" y="908721"/>
            <a:ext cx="4635790" cy="5267841"/>
          </a:xfrm>
        </p:spPr>
      </p:pic>
    </p:spTree>
    <p:extLst>
      <p:ext uri="{BB962C8B-B14F-4D97-AF65-F5344CB8AC3E}">
        <p14:creationId xmlns:p14="http://schemas.microsoft.com/office/powerpoint/2010/main" val="391606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website</a:t>
            </a:r>
          </a:p>
          <a:p>
            <a:r>
              <a:rPr lang="en-US" dirty="0"/>
              <a:t>Need nexus username, instruments required, supervisor/group to set up individual accounts</a:t>
            </a:r>
          </a:p>
          <a:p>
            <a:r>
              <a:rPr lang="en-US" dirty="0"/>
              <a:t>Charges made on basis of bookings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2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http://www.bioch.ox.ac.uk/molecular_biophysics_suite/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919" t="4932" r="29919" b="37642"/>
          <a:stretch/>
        </p:blipFill>
        <p:spPr>
          <a:xfrm>
            <a:off x="2567608" y="1124744"/>
            <a:ext cx="740243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BDC62-C874-6759-D5D6-9AF8CBC7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" b="3801"/>
          <a:stretch/>
        </p:blipFill>
        <p:spPr>
          <a:xfrm>
            <a:off x="1524000" y="980728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324</Words>
  <Application>Microsoft Office PowerPoint</Application>
  <PresentationFormat>Widescreen</PresentationFormat>
  <Paragraphs>93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Molecular Biophysics Suite</vt:lpstr>
      <vt:lpstr>Molecular Biophysics Suite</vt:lpstr>
      <vt:lpstr>PowerPoint Presentation</vt:lpstr>
      <vt:lpstr>PowerPoint Presentation</vt:lpstr>
      <vt:lpstr>Analytical Ultracentrifugation XL-I </vt:lpstr>
      <vt:lpstr>Booking</vt:lpstr>
      <vt:lpstr>http://www.bioch.ox.ac.uk/molecular_biophysics_suite/</vt:lpstr>
      <vt:lpstr>PowerPoint Presentation</vt:lpstr>
      <vt:lpstr>PowerPoint Presentation</vt:lpstr>
      <vt:lpstr>PowerPoint Presentation</vt:lpstr>
      <vt:lpstr>Charges now mostly hourly rather than daily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Staunton</dc:creator>
  <cp:lastModifiedBy>David Staunton</cp:lastModifiedBy>
  <cp:revision>3</cp:revision>
  <dcterms:created xsi:type="dcterms:W3CDTF">2023-02-01T10:37:40Z</dcterms:created>
  <dcterms:modified xsi:type="dcterms:W3CDTF">2023-02-01T11:00:08Z</dcterms:modified>
</cp:coreProperties>
</file>