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343" r:id="rId3"/>
    <p:sldId id="311" r:id="rId4"/>
    <p:sldId id="321" r:id="rId5"/>
    <p:sldId id="348" r:id="rId6"/>
    <p:sldId id="319" r:id="rId7"/>
    <p:sldId id="318" r:id="rId8"/>
    <p:sldId id="314" r:id="rId9"/>
    <p:sldId id="312" r:id="rId10"/>
    <p:sldId id="347" r:id="rId11"/>
    <p:sldId id="345" r:id="rId12"/>
    <p:sldId id="344" r:id="rId13"/>
    <p:sldId id="302" r:id="rId14"/>
    <p:sldId id="346" r:id="rId15"/>
    <p:sldId id="306" r:id="rId16"/>
    <p:sldId id="276" r:id="rId17"/>
    <p:sldId id="281" r:id="rId18"/>
    <p:sldId id="285" r:id="rId19"/>
    <p:sldId id="287" r:id="rId20"/>
    <p:sldId id="308" r:id="rId21"/>
    <p:sldId id="286" r:id="rId22"/>
    <p:sldId id="30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343"/>
    <a:srgbClr val="FFFF99"/>
    <a:srgbClr val="091F3F"/>
    <a:srgbClr val="BD2036"/>
    <a:srgbClr val="BF2036"/>
    <a:srgbClr val="F6CF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1900D-6135-4343-A11B-3E6987B5CE71}" type="datetimeFigureOut">
              <a:rPr lang="en-GB" smtClean="0"/>
              <a:t>27/01/2022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2A36A-717F-4455-8739-5E7B9B61341A}" type="slidenum">
              <a:rPr lang="en-GB" smtClean="0"/>
              <a:t>‹#›</a:t>
            </a:fld>
            <a:endParaRPr lang="en-GB"/>
          </a:p>
        </p:txBody>
      </p:sp>
    </p:spTree>
    <p:extLst>
      <p:ext uri="{BB962C8B-B14F-4D97-AF65-F5344CB8AC3E}">
        <p14:creationId xmlns:p14="http://schemas.microsoft.com/office/powerpoint/2010/main" val="172020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5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AE79E7-3E70-4C9A-8A2A-01EA3367F104}" type="datetime1">
              <a:rPr lang="en-US" altLang="en-US" smtClean="0"/>
              <a:pPr/>
              <a:t>1/27/2022</a:t>
            </a:fld>
            <a:endParaRPr lang="en-GB" altLang="en-US"/>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8D08F6E-72E8-4848-8BF5-6EDD3F91029F}" type="slidenum">
              <a:rPr lang="en-GB" altLang="en-US"/>
              <a:pPr/>
              <a:t>2</a:t>
            </a:fld>
            <a:endParaRPr lang="en-GB" altLang="en-US"/>
          </a:p>
        </p:txBody>
      </p:sp>
    </p:spTree>
    <p:extLst>
      <p:ext uri="{BB962C8B-B14F-4D97-AF65-F5344CB8AC3E}">
        <p14:creationId xmlns:p14="http://schemas.microsoft.com/office/powerpoint/2010/main" val="322541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5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AE79E7-3E70-4C9A-8A2A-01EA3367F104}" type="datetime1">
              <a:rPr lang="en-US" altLang="en-US" smtClean="0"/>
              <a:pPr/>
              <a:t>1/27/2022</a:t>
            </a:fld>
            <a:endParaRPr lang="en-GB" altLang="en-US"/>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8D08F6E-72E8-4848-8BF5-6EDD3F91029F}" type="slidenum">
              <a:rPr lang="en-GB" altLang="en-US"/>
              <a:pPr/>
              <a:t>12</a:t>
            </a:fld>
            <a:endParaRPr lang="en-GB" altLang="en-US"/>
          </a:p>
        </p:txBody>
      </p:sp>
    </p:spTree>
    <p:extLst>
      <p:ext uri="{BB962C8B-B14F-4D97-AF65-F5344CB8AC3E}">
        <p14:creationId xmlns:p14="http://schemas.microsoft.com/office/powerpoint/2010/main" val="297181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25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AE79E7-3E70-4C9A-8A2A-01EA3367F104}" type="datetime1">
              <a:rPr lang="en-US" altLang="en-US" smtClean="0"/>
              <a:pPr/>
              <a:t>1/27/2022</a:t>
            </a:fld>
            <a:endParaRPr lang="en-GB" altLang="en-US"/>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8D08F6E-72E8-4848-8BF5-6EDD3F91029F}" type="slidenum">
              <a:rPr lang="en-GB" altLang="en-US"/>
              <a:pPr/>
              <a:t>3</a:t>
            </a:fld>
            <a:endParaRPr lang="en-GB" altLang="en-US"/>
          </a:p>
        </p:txBody>
      </p:sp>
    </p:spTree>
    <p:extLst>
      <p:ext uri="{BB962C8B-B14F-4D97-AF65-F5344CB8AC3E}">
        <p14:creationId xmlns:p14="http://schemas.microsoft.com/office/powerpoint/2010/main" val="320983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ea typeface="ＭＳ Ｐゴシック" panose="020B0600070205080204" pitchFamily="34" charset="-128"/>
            </a:endParaRPr>
          </a:p>
        </p:txBody>
      </p:sp>
      <p:sp>
        <p:nvSpPr>
          <p:cNvPr id="3379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BCA041F-C59B-40BF-B5EC-F376E5C6E77F}" type="datetime1">
              <a:rPr lang="en-US" altLang="en-US" smtClean="0"/>
              <a:pPr/>
              <a:t>1/27/2022</a:t>
            </a:fld>
            <a:endParaRPr lang="en-GB" altLang="en-US"/>
          </a:p>
        </p:txBody>
      </p:sp>
      <p:sp>
        <p:nvSpPr>
          <p:cNvPr id="337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B73644-EACF-495F-B6EA-354698F61819}" type="slidenum">
              <a:rPr lang="en-GB" altLang="en-US"/>
              <a:pPr/>
              <a:t>4</a:t>
            </a:fld>
            <a:endParaRPr lang="en-GB" altLang="en-US"/>
          </a:p>
        </p:txBody>
      </p:sp>
    </p:spTree>
    <p:extLst>
      <p:ext uri="{BB962C8B-B14F-4D97-AF65-F5344CB8AC3E}">
        <p14:creationId xmlns:p14="http://schemas.microsoft.com/office/powerpoint/2010/main" val="154509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2A36A-717F-4455-8739-5E7B9B61341A}" type="slidenum">
              <a:rPr lang="en-GB" smtClean="0"/>
              <a:t>5</a:t>
            </a:fld>
            <a:endParaRPr lang="en-GB"/>
          </a:p>
        </p:txBody>
      </p:sp>
    </p:spTree>
    <p:extLst>
      <p:ext uri="{BB962C8B-B14F-4D97-AF65-F5344CB8AC3E}">
        <p14:creationId xmlns:p14="http://schemas.microsoft.com/office/powerpoint/2010/main" val="336218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anose="020B0600070205080204" pitchFamily="34" charset="-128"/>
            </a:endParaRPr>
          </a:p>
        </p:txBody>
      </p:sp>
      <p:sp>
        <p:nvSpPr>
          <p:cNvPr id="3174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AFA561-DB98-429A-9D47-2718549E68BA}" type="datetime1">
              <a:rPr lang="en-US" altLang="en-US" smtClean="0"/>
              <a:pPr/>
              <a:t>1/27/2022</a:t>
            </a:fld>
            <a:endParaRPr lang="en-GB" altLang="en-US"/>
          </a:p>
        </p:txBody>
      </p:sp>
      <p:sp>
        <p:nvSpPr>
          <p:cNvPr id="317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810985-A0F8-430D-A4AA-01F9EA21EF0D}" type="slidenum">
              <a:rPr lang="en-GB" altLang="en-US"/>
              <a:pPr/>
              <a:t>6</a:t>
            </a:fld>
            <a:endParaRPr lang="en-GB" altLang="en-US"/>
          </a:p>
        </p:txBody>
      </p:sp>
    </p:spTree>
    <p:extLst>
      <p:ext uri="{BB962C8B-B14F-4D97-AF65-F5344CB8AC3E}">
        <p14:creationId xmlns:p14="http://schemas.microsoft.com/office/powerpoint/2010/main" val="346479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panose="020B0600070205080204" pitchFamily="34" charset="-128"/>
              </a:rPr>
              <a:t>VPN connection allows you to connect securely to STRUBI network from any location across the public Internet. This is particularly useful for users working from home or abroad needing access our network facilities. it creates a network link back to your device that allows it to reach STRUBI network resources -- e.g., file servers, printers and intranets -- as though it was on STRUBI network locally. By establishing a secure encrypted VPN connection you can directly access your data on cuppa or cocoa, send and receive email messages directly using your preferred email programme and view electronic journals like Nature, cell, Science etc which are normally restricted to STRUBI network. </a:t>
            </a:r>
            <a:endParaRPr lang="en-US" altLang="en-US">
              <a:ea typeface="ＭＳ Ｐゴシック" panose="020B0600070205080204"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46F8B6A-D1E5-423C-80D6-F89D0D1CA1ED}" type="slidenum">
              <a:rPr lang="en-GB" altLang="en-US"/>
              <a:pPr/>
              <a:t>7</a:t>
            </a:fld>
            <a:endParaRPr lang="en-GB" altLang="en-US"/>
          </a:p>
        </p:txBody>
      </p:sp>
      <p:sp>
        <p:nvSpPr>
          <p:cNvPr id="3072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CEB60A-0E6B-48C9-8529-765E7024529C}" type="datetime1">
              <a:rPr lang="en-US" altLang="en-US" smtClean="0"/>
              <a:pPr/>
              <a:t>1/27/2022</a:t>
            </a:fld>
            <a:endParaRPr lang="en-GB" altLang="en-US"/>
          </a:p>
        </p:txBody>
      </p:sp>
    </p:spTree>
    <p:extLst>
      <p:ext uri="{BB962C8B-B14F-4D97-AF65-F5344CB8AC3E}">
        <p14:creationId xmlns:p14="http://schemas.microsoft.com/office/powerpoint/2010/main" val="89222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panose="020B0600070205080204" pitchFamily="34" charset="-128"/>
              </a:rPr>
              <a:t>We have about 500TB NFS served linux disks. From Windows PC, you can access your linux files via our samba server fsc.</a:t>
            </a:r>
          </a:p>
          <a:p>
            <a:r>
              <a:rPr lang="en-GB" altLang="en-US">
                <a:ea typeface="ＭＳ Ｐゴシック" panose="020B0600070205080204" pitchFamily="34" charset="-128"/>
              </a:rPr>
              <a:t>We have about 9TB on Windows servers cuppa and cocoa. From Windows, you can Map Network Drive on cuppa or cocoa. \\cuppa\username is your private folder which means only you can access. \\cuppa\common\username is shared by everyone which means you can share your files with other people. From MAC or Linux computer, you can access your Windows files by samba server cuppa or cocoa.</a:t>
            </a:r>
          </a:p>
        </p:txBody>
      </p:sp>
      <p:sp>
        <p:nvSpPr>
          <p:cNvPr id="2662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9B2588-1304-41CA-990F-BAD87645D355}" type="datetime1">
              <a:rPr lang="en-US" altLang="en-US" smtClean="0"/>
              <a:pPr/>
              <a:t>1/27/2022</a:t>
            </a:fld>
            <a:endParaRPr lang="en-GB" altLang="en-US"/>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7147CD-3CD1-4067-9A69-B0B52645A85E}" type="slidenum">
              <a:rPr lang="en-GB" altLang="en-US"/>
              <a:pPr/>
              <a:t>8</a:t>
            </a:fld>
            <a:endParaRPr lang="en-GB" altLang="en-US"/>
          </a:p>
        </p:txBody>
      </p:sp>
    </p:spTree>
    <p:extLst>
      <p:ext uri="{BB962C8B-B14F-4D97-AF65-F5344CB8AC3E}">
        <p14:creationId xmlns:p14="http://schemas.microsoft.com/office/powerpoint/2010/main" val="1074273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panose="020B0600070205080204" pitchFamily="34" charset="-128"/>
              </a:rPr>
              <a:t>Limited number of licenses for Adobe, STRUBI site licensed for pymol and scrubber2. We just bought 12 licenses of SnapGene.</a:t>
            </a:r>
          </a:p>
        </p:txBody>
      </p:sp>
      <p:sp>
        <p:nvSpPr>
          <p:cNvPr id="2867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E04535-E3E9-49D6-A4B9-909BA90445E0}" type="datetime1">
              <a:rPr lang="en-US" altLang="en-US" smtClean="0"/>
              <a:pPr/>
              <a:t>1/27/2022</a:t>
            </a:fld>
            <a:endParaRPr lang="en-GB" altLang="en-US"/>
          </a:p>
        </p:txBody>
      </p:sp>
      <p:sp>
        <p:nvSpPr>
          <p:cNvPr id="286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FB7D83F-3F4F-4FC3-85BC-A660B02B1130}" type="slidenum">
              <a:rPr lang="en-GB" altLang="en-US"/>
              <a:pPr/>
              <a:t>10</a:t>
            </a:fld>
            <a:endParaRPr lang="en-GB" altLang="en-US"/>
          </a:p>
        </p:txBody>
      </p:sp>
    </p:spTree>
    <p:extLst>
      <p:ext uri="{BB962C8B-B14F-4D97-AF65-F5344CB8AC3E}">
        <p14:creationId xmlns:p14="http://schemas.microsoft.com/office/powerpoint/2010/main" val="226153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ea typeface="ＭＳ Ｐゴシック" panose="020B0600070205080204" pitchFamily="34" charset="-128"/>
              </a:rPr>
              <a:t>We have about 500TB NFS served linux disks. From Windows PC, you can access your linux files via our samba server fsc.</a:t>
            </a:r>
          </a:p>
          <a:p>
            <a:r>
              <a:rPr lang="en-GB" altLang="en-US">
                <a:ea typeface="ＭＳ Ｐゴシック" panose="020B0600070205080204" pitchFamily="34" charset="-128"/>
              </a:rPr>
              <a:t>We have about 9TB on Windows servers cuppa and cocoa. From Windows, you can Map Network Drive on cuppa or cocoa. \\cuppa\username is your private folder which means only you can access. \\cuppa\common\username is shared by everyone which means you can share your files with other people. From MAC or Linux computer, you can access your Windows files by samba server cuppa or cocoa.</a:t>
            </a:r>
          </a:p>
        </p:txBody>
      </p:sp>
      <p:sp>
        <p:nvSpPr>
          <p:cNvPr id="2662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9B2588-1304-41CA-990F-BAD87645D355}" type="datetime1">
              <a:rPr lang="en-US" altLang="en-US" smtClean="0"/>
              <a:pPr/>
              <a:t>1/27/2022</a:t>
            </a:fld>
            <a:endParaRPr lang="en-GB" altLang="en-US"/>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7147CD-3CD1-4067-9A69-B0B52645A85E}" type="slidenum">
              <a:rPr lang="en-GB" altLang="en-US"/>
              <a:pPr/>
              <a:t>11</a:t>
            </a:fld>
            <a:endParaRPr lang="en-GB" altLang="en-US"/>
          </a:p>
        </p:txBody>
      </p:sp>
    </p:spTree>
    <p:extLst>
      <p:ext uri="{BB962C8B-B14F-4D97-AF65-F5344CB8AC3E}">
        <p14:creationId xmlns:p14="http://schemas.microsoft.com/office/powerpoint/2010/main" val="237764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54AB02A5-4FE5-49D9-9E24-09F23B90C450}" type="datetimeFigureOut">
              <a:rPr lang="en-US" smtClean="0"/>
              <a:pPr/>
              <a:t>1/27/2022</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AB02A5-4FE5-49D9-9E24-09F23B90C450}"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4AB02A5-4FE5-49D9-9E24-09F23B90C450}" type="datetimeFigureOut">
              <a:rPr lang="en-US" smtClean="0"/>
              <a:pPr/>
              <a:t>1/27/2022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pPr/>
              <a:t>1/27/2022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4AB02A5-4FE5-49D9-9E24-09F23B90C450}" type="datetimeFigureOut">
              <a:rPr lang="en-US" smtClean="0"/>
              <a:pPr/>
              <a:t>1/27/2022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4AB02A5-4FE5-49D9-9E24-09F23B90C450}"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54AB02A5-4FE5-49D9-9E24-09F23B90C450}"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1/27/2022</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15616" y="3689438"/>
            <a:ext cx="7776864" cy="2403858"/>
          </a:xfrm>
        </p:spPr>
        <p:txBody>
          <a:bodyPr>
            <a:noAutofit/>
          </a:bodyPr>
          <a:lstStyle/>
          <a:p>
            <a:pPr>
              <a:spcBef>
                <a:spcPts val="300"/>
              </a:spcBef>
            </a:pPr>
            <a:r>
              <a:rPr lang="en-GB" sz="1800" dirty="0" smtClean="0"/>
              <a:t>Jun </a:t>
            </a:r>
            <a:r>
              <a:rPr lang="en-GB" sz="1800" dirty="0"/>
              <a:t>Dong – </a:t>
            </a:r>
            <a:r>
              <a:rPr lang="en-GB" sz="1800" dirty="0" smtClean="0"/>
              <a:t>jun.dong@strubi.ox.ac.uk</a:t>
            </a:r>
            <a:endParaRPr lang="en-GB" sz="1800" dirty="0"/>
          </a:p>
          <a:p>
            <a:pPr>
              <a:spcBef>
                <a:spcPts val="300"/>
              </a:spcBef>
            </a:pPr>
            <a:r>
              <a:rPr lang="en-GB" sz="1800" dirty="0"/>
              <a:t>Generic email: </a:t>
            </a:r>
            <a:r>
              <a:rPr lang="en-GB" sz="1800" dirty="0" smtClean="0">
                <a:solidFill>
                  <a:srgbClr val="FF0000"/>
                </a:solidFill>
              </a:rPr>
              <a:t>support@strubi.ox.ac.uk</a:t>
            </a:r>
          </a:p>
          <a:p>
            <a:pPr>
              <a:spcBef>
                <a:spcPts val="300"/>
              </a:spcBef>
            </a:pPr>
            <a:endParaRPr lang="en-GB" sz="1800" dirty="0">
              <a:solidFill>
                <a:srgbClr val="FF0000"/>
              </a:solidFill>
            </a:endParaRPr>
          </a:p>
          <a:p>
            <a:pPr>
              <a:spcBef>
                <a:spcPts val="300"/>
              </a:spcBef>
            </a:pPr>
            <a:r>
              <a:rPr lang="en-GB" sz="1800" dirty="0" smtClean="0">
                <a:solidFill>
                  <a:schemeClr val="tx1"/>
                </a:solidFill>
              </a:rPr>
              <a:t>MSD-IT Generic email: </a:t>
            </a:r>
            <a:r>
              <a:rPr lang="en-GB" sz="1800" dirty="0" smtClean="0">
                <a:solidFill>
                  <a:srgbClr val="FF0000"/>
                </a:solidFill>
              </a:rPr>
              <a:t>ithelp@medsci.ox.ac.uk</a:t>
            </a:r>
          </a:p>
          <a:p>
            <a:pPr>
              <a:spcBef>
                <a:spcPts val="300"/>
              </a:spcBef>
            </a:pPr>
            <a:endParaRPr lang="en-GB" sz="1800" dirty="0" smtClean="0">
              <a:solidFill>
                <a:srgbClr val="FF0000"/>
              </a:solidFill>
            </a:endParaRPr>
          </a:p>
          <a:p>
            <a:pPr>
              <a:spcBef>
                <a:spcPts val="300"/>
              </a:spcBef>
            </a:pPr>
            <a:r>
              <a:rPr lang="en-GB" sz="1800" dirty="0"/>
              <a:t>Robert Esnouf – robert.esnouf@ndm.ox.ac.uk</a:t>
            </a:r>
          </a:p>
          <a:p>
            <a:pPr>
              <a:spcBef>
                <a:spcPts val="300"/>
              </a:spcBef>
            </a:pPr>
            <a:r>
              <a:rPr lang="en-GB" sz="1800" dirty="0">
                <a:solidFill>
                  <a:schemeClr val="tx1"/>
                </a:solidFill>
              </a:rPr>
              <a:t>BMRC support email: </a:t>
            </a:r>
            <a:r>
              <a:rPr lang="en-GB" sz="1800" dirty="0" smtClean="0">
                <a:solidFill>
                  <a:srgbClr val="FF0000"/>
                </a:solidFill>
              </a:rPr>
              <a:t>bmrc-help@medsci.ox.ac.uk</a:t>
            </a:r>
            <a:endParaRPr lang="en-GB" sz="1800"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6819"/>
            <a:ext cx="2226720" cy="112474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0"/>
            <a:ext cx="2161800" cy="1141563"/>
          </a:xfrm>
          <a:prstGeom prst="rect">
            <a:avLst/>
          </a:prstGeom>
        </p:spPr>
      </p:pic>
      <p:sp>
        <p:nvSpPr>
          <p:cNvPr id="3" name="Title 1"/>
          <p:cNvSpPr>
            <a:spLocks noGrp="1"/>
          </p:cNvSpPr>
          <p:nvPr/>
        </p:nvSpPr>
        <p:spPr>
          <a:xfrm>
            <a:off x="1187624" y="1313174"/>
            <a:ext cx="8100392" cy="2376264"/>
          </a:xfrm>
          <a:prstGeom prst="rect">
            <a:avLst/>
          </a:prstGeom>
        </p:spPr>
        <p:txBody>
          <a:bodyPr vert="horz" anchor="t">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spcAft>
                <a:spcPts val="1800"/>
              </a:spcAft>
            </a:pPr>
            <a:r>
              <a:rPr lang="en-GB" sz="3200" b="0" cap="none" dirty="0">
                <a:effectLst>
                  <a:outerShdw blurRad="38100" dist="38100" dir="2700000" algn="tl">
                    <a:srgbClr val="000000">
                      <a:alpha val="43137"/>
                    </a:srgbClr>
                  </a:outerShdw>
                </a:effectLst>
              </a:rPr>
              <a:t>STRUBI Facilities Talks </a:t>
            </a:r>
            <a:r>
              <a:rPr lang="en-GB" sz="3200" b="0" cap="none" dirty="0" smtClean="0">
                <a:effectLst>
                  <a:outerShdw blurRad="38100" dist="38100" dir="2700000" algn="tl">
                    <a:srgbClr val="000000">
                      <a:alpha val="43137"/>
                    </a:srgbClr>
                  </a:outerShdw>
                </a:effectLst>
              </a:rPr>
              <a:t>27 January 2022:</a:t>
            </a:r>
            <a:endParaRPr lang="en-GB" sz="3200" b="0" cap="none" dirty="0">
              <a:effectLst>
                <a:outerShdw blurRad="38100" dist="38100" dir="2700000" algn="tl">
                  <a:srgbClr val="000000">
                    <a:alpha val="43137"/>
                  </a:srgbClr>
                </a:outerShdw>
              </a:effectLst>
            </a:endParaRPr>
          </a:p>
          <a:p>
            <a:r>
              <a:rPr lang="en-GB" sz="3200" b="0" cap="none" dirty="0">
                <a:effectLst>
                  <a:outerShdw blurRad="38100" dist="38100" dir="2700000" algn="tl">
                    <a:srgbClr val="000000">
                      <a:alpha val="43137"/>
                    </a:srgbClr>
                  </a:outerShdw>
                </a:effectLst>
              </a:rPr>
              <a:t>STRUBI Computing and </a:t>
            </a:r>
            <a:r>
              <a:rPr lang="en-GB" sz="3200" b="0" cap="none" dirty="0" smtClean="0">
                <a:effectLst>
                  <a:outerShdw blurRad="38100" dist="38100" dir="2700000" algn="tl">
                    <a:srgbClr val="000000">
                      <a:alpha val="43137"/>
                    </a:srgbClr>
                  </a:outerShdw>
                </a:effectLst>
              </a:rPr>
              <a:t>Biomedical Research Computing (BMRC)</a:t>
            </a:r>
            <a:endParaRPr lang="en-GB" sz="3200" b="0" cap="none" dirty="0">
              <a:effectLst>
                <a:outerShdw blurRad="38100" dist="38100" dir="2700000" algn="tl">
                  <a:srgbClr val="000000">
                    <a:alpha val="43137"/>
                  </a:srgbClr>
                </a:outerShdw>
              </a:effectLst>
            </a:endParaRPr>
          </a:p>
          <a:p>
            <a:r>
              <a:rPr lang="en-GB" sz="3200" b="0" cap="none" dirty="0">
                <a:effectLst>
                  <a:outerShdw blurRad="38100" dist="38100" dir="2700000" algn="tl">
                    <a:srgbClr val="000000">
                      <a:alpha val="43137"/>
                    </a:srgbClr>
                  </a:outerShdw>
                </a:effectLst>
              </a:rPr>
              <a:t/>
            </a:r>
            <a:br>
              <a:rPr lang="en-GB" sz="3200" b="0" cap="none" dirty="0">
                <a:effectLst>
                  <a:outerShdw blurRad="38100" dist="38100" dir="2700000" algn="tl">
                    <a:srgbClr val="000000">
                      <a:alpha val="43137"/>
                    </a:srgbClr>
                  </a:outerShdw>
                </a:effectLst>
              </a:rPr>
            </a:br>
            <a:endParaRPr lang="en-GB" sz="3200" b="0" cap="none"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5600" y="73173"/>
            <a:ext cx="1635235" cy="9075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43608" y="14886"/>
            <a:ext cx="8100392" cy="792163"/>
          </a:xfrm>
        </p:spPr>
        <p:txBody>
          <a:bodyPr>
            <a:normAutofit/>
          </a:bodyPr>
          <a:lstStyle/>
          <a:p>
            <a:pPr eaLnBrk="1" fontAlgn="auto" hangingPunct="1">
              <a:spcAft>
                <a:spcPts val="0"/>
              </a:spcAft>
              <a:defRPr/>
            </a:pPr>
            <a:r>
              <a:rPr lang="en-GB" sz="3600" dirty="0" smtClean="0">
                <a:ea typeface="+mj-ea"/>
                <a:cs typeface="+mj-cs"/>
              </a:rPr>
              <a:t>STRUBI software</a:t>
            </a:r>
            <a:endParaRPr lang="en-GB" sz="3600" dirty="0">
              <a:ea typeface="+mj-ea"/>
              <a:cs typeface="+mj-cs"/>
            </a:endParaRPr>
          </a:p>
        </p:txBody>
      </p:sp>
      <p:sp>
        <p:nvSpPr>
          <p:cNvPr id="17411" name="Content Placeholder 2"/>
          <p:cNvSpPr>
            <a:spLocks noGrp="1"/>
          </p:cNvSpPr>
          <p:nvPr>
            <p:ph idx="1"/>
          </p:nvPr>
        </p:nvSpPr>
        <p:spPr>
          <a:xfrm>
            <a:off x="1043608" y="1125538"/>
            <a:ext cx="8100392" cy="5732462"/>
          </a:xfrm>
        </p:spPr>
        <p:txBody>
          <a:bodyPr>
            <a:noAutofit/>
          </a:bodyPr>
          <a:lstStyle/>
          <a:p>
            <a:pPr eaLnBrk="1" hangingPunct="1"/>
            <a:r>
              <a:rPr lang="en-GB" altLang="en-US" sz="2400" dirty="0" smtClean="0">
                <a:solidFill>
                  <a:srgbClr val="3EA343"/>
                </a:solidFill>
                <a:ea typeface="ＭＳ Ｐゴシック" panose="020B0600070205080204" pitchFamily="34" charset="-128"/>
              </a:rPr>
              <a:t>Microsoft Windows</a:t>
            </a:r>
            <a:r>
              <a:rPr lang="en-GB" altLang="en-US" sz="2400" dirty="0">
                <a:ea typeface="ＭＳ Ｐゴシック" panose="020B0600070205080204" pitchFamily="34" charset="-128"/>
              </a:rPr>
              <a:t>,</a:t>
            </a:r>
            <a:r>
              <a:rPr lang="en-GB" altLang="en-US" sz="2400" dirty="0">
                <a:solidFill>
                  <a:srgbClr val="3EA343"/>
                </a:solidFill>
                <a:ea typeface="ＭＳ Ｐゴシック" panose="020B0600070205080204" pitchFamily="34" charset="-128"/>
              </a:rPr>
              <a:t> Microsoft Office 365</a:t>
            </a:r>
          </a:p>
          <a:p>
            <a:pPr lvl="1" eaLnBrk="1" hangingPunct="1"/>
            <a:r>
              <a:rPr lang="en-GB" altLang="en-US" sz="2000" dirty="0">
                <a:ea typeface="ＭＳ Ｐゴシック" panose="020B0600070205080204" pitchFamily="34" charset="-128"/>
              </a:rPr>
              <a:t>University-owned and privately-owned machines for University-related use </a:t>
            </a:r>
            <a:r>
              <a:rPr lang="en-GB" altLang="en-US" sz="2000" dirty="0">
                <a:solidFill>
                  <a:srgbClr val="FF0000"/>
                </a:solidFill>
                <a:ea typeface="ＭＳ Ｐゴシック" panose="020B0600070205080204" pitchFamily="34" charset="-128"/>
              </a:rPr>
              <a:t>https://www.office.com </a:t>
            </a:r>
            <a:r>
              <a:rPr lang="en-GB" altLang="en-US" sz="2000" dirty="0">
                <a:ea typeface="ＭＳ Ｐゴシック" panose="020B0600070205080204" pitchFamily="34" charset="-128"/>
              </a:rPr>
              <a:t>sign in with SSO@ox.ac.uk</a:t>
            </a:r>
          </a:p>
          <a:p>
            <a:pPr eaLnBrk="1" hangingPunct="1"/>
            <a:r>
              <a:rPr lang="en-GB" altLang="en-US" sz="2400" dirty="0">
                <a:solidFill>
                  <a:srgbClr val="3EA343"/>
                </a:solidFill>
                <a:ea typeface="ＭＳ Ｐゴシック" panose="020B0600070205080204" pitchFamily="34" charset="-128"/>
              </a:rPr>
              <a:t>Sophos</a:t>
            </a:r>
            <a:r>
              <a:rPr lang="en-GB" altLang="en-US" sz="2400" dirty="0">
                <a:ea typeface="ＭＳ Ｐゴシック" panose="020B0600070205080204" pitchFamily="34" charset="-128"/>
              </a:rPr>
              <a:t>, </a:t>
            </a:r>
            <a:r>
              <a:rPr lang="en-GB" altLang="en-US" sz="2400" dirty="0">
                <a:solidFill>
                  <a:srgbClr val="3EA343"/>
                </a:solidFill>
                <a:ea typeface="ＭＳ Ｐゴシック" panose="020B0600070205080204" pitchFamily="34" charset="-128"/>
              </a:rPr>
              <a:t>Endnote</a:t>
            </a:r>
            <a:r>
              <a:rPr lang="en-GB" altLang="en-US" sz="2400" dirty="0">
                <a:ea typeface="ＭＳ Ｐゴシック" panose="020B0600070205080204" pitchFamily="34" charset="-128"/>
              </a:rPr>
              <a:t>,</a:t>
            </a:r>
            <a:r>
              <a:rPr lang="en-GB" altLang="en-US" sz="2400" dirty="0">
                <a:solidFill>
                  <a:srgbClr val="3EA343"/>
                </a:solidFill>
                <a:ea typeface="ＭＳ Ｐゴシック" panose="020B0600070205080204" pitchFamily="34" charset="-128"/>
              </a:rPr>
              <a:t> Cisco AnyConnect </a:t>
            </a:r>
            <a:r>
              <a:rPr lang="en-GB" altLang="en-US" sz="2400" dirty="0" smtClean="0">
                <a:solidFill>
                  <a:srgbClr val="3EA343"/>
                </a:solidFill>
                <a:ea typeface="ＭＳ Ｐゴシック" panose="020B0600070205080204" pitchFamily="34" charset="-128"/>
              </a:rPr>
              <a:t>VPN</a:t>
            </a:r>
            <a:endParaRPr lang="en-GB" altLang="en-US" sz="2400" dirty="0">
              <a:ea typeface="ＭＳ Ｐゴシック" panose="020B0600070205080204" pitchFamily="34" charset="-128"/>
            </a:endParaRPr>
          </a:p>
          <a:p>
            <a:pPr lvl="1"/>
            <a:r>
              <a:rPr lang="en-GB" altLang="en-US" sz="2000" dirty="0">
                <a:ea typeface="ＭＳ Ｐゴシック" panose="020B0600070205080204" pitchFamily="34" charset="-128"/>
              </a:rPr>
              <a:t>Download via </a:t>
            </a:r>
            <a:r>
              <a:rPr lang="en-GB" altLang="en-US" sz="2000" dirty="0">
                <a:solidFill>
                  <a:srgbClr val="FF0000"/>
                </a:solidFill>
                <a:ea typeface="ＭＳ Ｐゴシック" panose="020B0600070205080204" pitchFamily="34" charset="-128"/>
              </a:rPr>
              <a:t>https://</a:t>
            </a:r>
            <a:r>
              <a:rPr lang="en-GB" altLang="en-US" sz="2000" dirty="0" smtClean="0">
                <a:solidFill>
                  <a:srgbClr val="FF0000"/>
                </a:solidFill>
                <a:ea typeface="ＭＳ Ｐゴシック" panose="020B0600070205080204" pitchFamily="34" charset="-128"/>
              </a:rPr>
              <a:t>register.it.ox.ac.uk</a:t>
            </a:r>
            <a:endParaRPr lang="en-GB" altLang="en-US" sz="2000" dirty="0">
              <a:solidFill>
                <a:srgbClr val="FF0000"/>
              </a:solidFill>
              <a:ea typeface="ＭＳ Ｐゴシック" panose="020B0600070205080204" pitchFamily="34" charset="-128"/>
            </a:endParaRPr>
          </a:p>
          <a:p>
            <a:r>
              <a:rPr lang="en-GB" altLang="en-US" sz="2400" dirty="0" err="1" smtClean="0">
                <a:solidFill>
                  <a:srgbClr val="3EA343"/>
                </a:solidFill>
                <a:ea typeface="ＭＳ Ｐゴシック" panose="020B0600070205080204" pitchFamily="34" charset="-128"/>
              </a:rPr>
              <a:t>SigmaPlot</a:t>
            </a:r>
            <a:r>
              <a:rPr lang="en-GB" altLang="en-US" sz="2400" dirty="0">
                <a:ea typeface="ＭＳ Ｐゴシック" panose="020B0600070205080204" pitchFamily="34" charset="-128"/>
              </a:rPr>
              <a:t>,</a:t>
            </a:r>
            <a:r>
              <a:rPr lang="en-GB" altLang="en-US" sz="2400" dirty="0">
                <a:solidFill>
                  <a:srgbClr val="3EA343"/>
                </a:solidFill>
                <a:ea typeface="ＭＳ Ｐゴシック" panose="020B0600070205080204" pitchFamily="34" charset="-128"/>
              </a:rPr>
              <a:t> Origin</a:t>
            </a:r>
            <a:r>
              <a:rPr lang="en-GB" altLang="en-US" sz="2400" dirty="0">
                <a:ea typeface="ＭＳ Ｐゴシック" panose="020B0600070205080204" pitchFamily="34" charset="-128"/>
              </a:rPr>
              <a:t>,</a:t>
            </a:r>
            <a:r>
              <a:rPr lang="en-GB" altLang="en-US" sz="2400" dirty="0">
                <a:solidFill>
                  <a:srgbClr val="3EA343"/>
                </a:solidFill>
                <a:ea typeface="ＭＳ Ｐゴシック" panose="020B0600070205080204" pitchFamily="34" charset="-128"/>
              </a:rPr>
              <a:t> CorelDraw</a:t>
            </a:r>
            <a:r>
              <a:rPr lang="en-GB" altLang="en-US" sz="2400" dirty="0">
                <a:ea typeface="ＭＳ Ｐゴシック" panose="020B0600070205080204" pitchFamily="34" charset="-128"/>
              </a:rPr>
              <a:t>, </a:t>
            </a:r>
            <a:r>
              <a:rPr lang="en-GB" altLang="en-US" sz="2400" dirty="0" err="1">
                <a:solidFill>
                  <a:srgbClr val="3EA343"/>
                </a:solidFill>
                <a:ea typeface="ＭＳ Ｐゴシック" panose="020B0600070205080204" pitchFamily="34" charset="-128"/>
              </a:rPr>
              <a:t>ChemBioOffice</a:t>
            </a:r>
            <a:r>
              <a:rPr lang="en-GB" altLang="en-US" sz="2400" dirty="0">
                <a:solidFill>
                  <a:srgbClr val="3EA343"/>
                </a:solidFill>
                <a:ea typeface="ＭＳ Ｐゴシック" panose="020B0600070205080204" pitchFamily="34" charset="-128"/>
              </a:rPr>
              <a:t> </a:t>
            </a:r>
            <a:r>
              <a:rPr lang="en-GB" altLang="en-US" sz="2400" dirty="0">
                <a:solidFill>
                  <a:srgbClr val="091F3F"/>
                </a:solidFill>
                <a:ea typeface="ＭＳ Ｐゴシック" panose="020B0600070205080204" pitchFamily="34" charset="-128"/>
              </a:rPr>
              <a:t>and </a:t>
            </a:r>
            <a:r>
              <a:rPr lang="en-GB" altLang="en-US" sz="2400" dirty="0" err="1">
                <a:solidFill>
                  <a:srgbClr val="3EA343"/>
                </a:solidFill>
                <a:ea typeface="ＭＳ Ｐゴシック" panose="020B0600070205080204" pitchFamily="34" charset="-128"/>
              </a:rPr>
              <a:t>Matlab</a:t>
            </a:r>
            <a:endParaRPr lang="en-GB" altLang="en-US" sz="2400" dirty="0">
              <a:solidFill>
                <a:srgbClr val="3EA343"/>
              </a:solidFill>
              <a:ea typeface="ＭＳ Ｐゴシック" panose="020B0600070205080204" pitchFamily="34" charset="-128"/>
            </a:endParaRPr>
          </a:p>
          <a:p>
            <a:pPr lvl="1" eaLnBrk="1" hangingPunct="1"/>
            <a:r>
              <a:rPr lang="en-GB" altLang="en-US" sz="2000" dirty="0">
                <a:ea typeface="ＭＳ Ｐゴシック" panose="020B0600070205080204" pitchFamily="34" charset="-128"/>
              </a:rPr>
              <a:t>University site </a:t>
            </a:r>
            <a:r>
              <a:rPr lang="en-GB" altLang="en-US" sz="2000" dirty="0" smtClean="0">
                <a:ea typeface="ＭＳ Ｐゴシック" panose="020B0600070205080204" pitchFamily="34" charset="-128"/>
              </a:rPr>
              <a:t>license</a:t>
            </a:r>
            <a:endParaRPr lang="en-GB" altLang="en-US" sz="2000" dirty="0">
              <a:ea typeface="ＭＳ Ｐゴシック" panose="020B0600070205080204" pitchFamily="34" charset="-128"/>
            </a:endParaRPr>
          </a:p>
          <a:p>
            <a:pPr eaLnBrk="1" hangingPunct="1"/>
            <a:r>
              <a:rPr lang="en-GB" altLang="en-US" sz="2400" dirty="0">
                <a:solidFill>
                  <a:srgbClr val="3EA343"/>
                </a:solidFill>
                <a:ea typeface="ＭＳ Ｐゴシック" panose="020B0600070205080204" pitchFamily="34" charset="-128"/>
              </a:rPr>
              <a:t>Adobe Creative Cloud </a:t>
            </a:r>
            <a:r>
              <a:rPr lang="en-GB" altLang="en-US" sz="2400" dirty="0" smtClean="0">
                <a:ea typeface="ＭＳ Ｐゴシック" panose="020B0600070205080204" pitchFamily="34" charset="-128"/>
              </a:rPr>
              <a:t>(annual </a:t>
            </a:r>
            <a:r>
              <a:rPr lang="en-GB" altLang="en-US" sz="2400" dirty="0">
                <a:ea typeface="ＭＳ Ｐゴシック" panose="020B0600070205080204" pitchFamily="34" charset="-128"/>
              </a:rPr>
              <a:t>subscription)</a:t>
            </a:r>
            <a:endParaRPr lang="en-GB" altLang="en-US" sz="2400" dirty="0">
              <a:solidFill>
                <a:srgbClr val="FF0000"/>
              </a:solidFill>
              <a:ea typeface="ＭＳ Ｐゴシック" panose="020B0600070205080204" pitchFamily="34" charset="-128"/>
            </a:endParaRPr>
          </a:p>
          <a:p>
            <a:pPr eaLnBrk="1" hangingPunct="1"/>
            <a:r>
              <a:rPr lang="en-GB" altLang="en-US" sz="2400" dirty="0" err="1">
                <a:solidFill>
                  <a:srgbClr val="3EA343"/>
                </a:solidFill>
                <a:ea typeface="ＭＳ Ｐゴシック" panose="020B0600070205080204" pitchFamily="34" charset="-128"/>
              </a:rPr>
              <a:t>Pymol</a:t>
            </a:r>
            <a:r>
              <a:rPr lang="en-GB" altLang="en-US" sz="2400" dirty="0">
                <a:solidFill>
                  <a:srgbClr val="3EA343"/>
                </a:solidFill>
                <a:ea typeface="ＭＳ Ｐゴシック" panose="020B0600070205080204" pitchFamily="34" charset="-128"/>
              </a:rPr>
              <a:t> </a:t>
            </a:r>
            <a:r>
              <a:rPr lang="en-GB" altLang="en-US" sz="2400" dirty="0">
                <a:ea typeface="ＭＳ Ｐゴシック" panose="020B0600070205080204" pitchFamily="34" charset="-128"/>
              </a:rPr>
              <a:t>and</a:t>
            </a:r>
            <a:r>
              <a:rPr lang="en-GB" altLang="en-US" sz="2400" dirty="0">
                <a:solidFill>
                  <a:srgbClr val="3EA343"/>
                </a:solidFill>
                <a:ea typeface="ＭＳ Ｐゴシック" panose="020B0600070205080204" pitchFamily="34" charset="-128"/>
              </a:rPr>
              <a:t> </a:t>
            </a:r>
            <a:r>
              <a:rPr lang="en-GB" altLang="en-US" sz="2400" dirty="0" smtClean="0">
                <a:solidFill>
                  <a:srgbClr val="3EA343"/>
                </a:solidFill>
                <a:ea typeface="ＭＳ Ｐゴシック" panose="020B0600070205080204" pitchFamily="34" charset="-128"/>
              </a:rPr>
              <a:t>Scrubber2 </a:t>
            </a:r>
            <a:r>
              <a:rPr lang="en-GB" altLang="en-US" sz="2400" dirty="0" smtClean="0">
                <a:ea typeface="ＭＳ Ｐゴシック" panose="020B0600070205080204" pitchFamily="34" charset="-128"/>
              </a:rPr>
              <a:t>(STRUBI site licence)</a:t>
            </a:r>
            <a:endParaRPr lang="en-GB" altLang="en-US" sz="2400" dirty="0">
              <a:ea typeface="ＭＳ Ｐゴシック" panose="020B0600070205080204" pitchFamily="34" charset="-128"/>
            </a:endParaRPr>
          </a:p>
          <a:p>
            <a:r>
              <a:rPr lang="en-GB" altLang="en-US" sz="2400" dirty="0" err="1" smtClean="0">
                <a:solidFill>
                  <a:srgbClr val="3EA343"/>
                </a:solidFill>
                <a:ea typeface="ＭＳ Ｐゴシック" panose="020B0600070205080204" pitchFamily="34" charset="-128"/>
              </a:rPr>
              <a:t>SnapGene</a:t>
            </a:r>
            <a:r>
              <a:rPr lang="en-GB" altLang="en-US" sz="2400" dirty="0" smtClean="0">
                <a:solidFill>
                  <a:srgbClr val="FF0000"/>
                </a:solidFill>
                <a:ea typeface="ＭＳ Ｐゴシック" panose="020B0600070205080204" pitchFamily="34" charset="-128"/>
              </a:rPr>
              <a:t> </a:t>
            </a:r>
            <a:r>
              <a:rPr lang="en-GB" altLang="en-US" sz="2400" dirty="0">
                <a:solidFill>
                  <a:srgbClr val="091F3F"/>
                </a:solidFill>
                <a:ea typeface="ＭＳ Ｐゴシック" panose="020B0600070205080204" pitchFamily="34" charset="-128"/>
              </a:rPr>
              <a:t>(</a:t>
            </a:r>
            <a:r>
              <a:rPr lang="en-GB" sz="2400" dirty="0"/>
              <a:t>£70 per license per year</a:t>
            </a:r>
            <a:r>
              <a:rPr lang="en-GB" altLang="en-US" sz="2400" dirty="0">
                <a:solidFill>
                  <a:srgbClr val="091F3F"/>
                </a:solidFill>
                <a:ea typeface="ＭＳ Ｐゴシック" panose="020B0600070205080204" pitchFamily="34" charset="-128"/>
              </a:rPr>
              <a:t>)</a:t>
            </a:r>
          </a:p>
          <a:p>
            <a:r>
              <a:rPr lang="en-GB" altLang="en-US" sz="2400" dirty="0" err="1">
                <a:solidFill>
                  <a:srgbClr val="3EA343"/>
                </a:solidFill>
                <a:ea typeface="ＭＳ Ｐゴシック" panose="020B0600070205080204" pitchFamily="34" charset="-128"/>
              </a:rPr>
              <a:t>GraphPad</a:t>
            </a:r>
            <a:r>
              <a:rPr lang="en-GB" altLang="en-US" sz="2400" dirty="0">
                <a:solidFill>
                  <a:srgbClr val="3EA343"/>
                </a:solidFill>
                <a:ea typeface="ＭＳ Ｐゴシック" panose="020B0600070205080204" pitchFamily="34" charset="-128"/>
              </a:rPr>
              <a:t> Prism </a:t>
            </a:r>
            <a:r>
              <a:rPr lang="en-GB" altLang="en-US" sz="2400" dirty="0" smtClean="0">
                <a:solidFill>
                  <a:srgbClr val="091F3F"/>
                </a:solidFill>
                <a:ea typeface="ＭＳ Ｐゴシック" panose="020B0600070205080204" pitchFamily="34" charset="-128"/>
              </a:rPr>
              <a:t>(contact </a:t>
            </a:r>
            <a:r>
              <a:rPr lang="en-GB" altLang="en-US" sz="2400" dirty="0" smtClean="0">
                <a:solidFill>
                  <a:srgbClr val="FF0000"/>
                </a:solidFill>
                <a:ea typeface="ＭＳ Ｐゴシック" panose="020B0600070205080204" pitchFamily="34" charset="-128"/>
              </a:rPr>
              <a:t>ithelp@well.ox.ac.uk</a:t>
            </a:r>
            <a:r>
              <a:rPr lang="en-GB" altLang="en-US" sz="2400" dirty="0" smtClean="0">
                <a:solidFill>
                  <a:srgbClr val="091F3F"/>
                </a:solidFill>
                <a:ea typeface="ＭＳ Ｐゴシック" panose="020B0600070205080204" pitchFamily="34" charset="-128"/>
              </a:rPr>
              <a:t>)</a:t>
            </a:r>
          </a:p>
          <a:p>
            <a:r>
              <a:rPr lang="en-GB" altLang="en-US" sz="2400" dirty="0" smtClean="0">
                <a:ea typeface="ＭＳ Ｐゴシック" panose="020B0600070205080204" pitchFamily="34" charset="-128"/>
              </a:rPr>
              <a:t>STRUBI-specific scientific software</a:t>
            </a:r>
          </a:p>
          <a:p>
            <a:pPr lvl="1"/>
            <a:r>
              <a:rPr lang="en-GB" altLang="en-US" sz="2000" dirty="0" smtClean="0">
                <a:solidFill>
                  <a:srgbClr val="FF0000"/>
                </a:solidFill>
                <a:ea typeface="ＭＳ Ｐゴシック" panose="020B0600070205080204" pitchFamily="34" charset="-128"/>
              </a:rPr>
              <a:t>https://</a:t>
            </a:r>
            <a:r>
              <a:rPr lang="en-GB" altLang="en-US" sz="2000" dirty="0">
                <a:solidFill>
                  <a:srgbClr val="FF0000"/>
                </a:solidFill>
                <a:ea typeface="ＭＳ Ｐゴシック" panose="020B0600070205080204" pitchFamily="34" charset="-128"/>
              </a:rPr>
              <a:t>www.strubi.ox.ac.uk/internal/computing/documents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804" y="6251401"/>
            <a:ext cx="1028700" cy="561975"/>
          </a:xfrm>
          <a:prstGeom prst="rect">
            <a:avLst/>
          </a:prstGeom>
        </p:spPr>
      </p:pic>
    </p:spTree>
    <p:extLst>
      <p:ext uri="{BB962C8B-B14F-4D97-AF65-F5344CB8AC3E}">
        <p14:creationId xmlns:p14="http://schemas.microsoft.com/office/powerpoint/2010/main" val="1757052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4624"/>
            <a:ext cx="7498080" cy="720080"/>
          </a:xfrm>
        </p:spPr>
        <p:txBody>
          <a:bodyPr>
            <a:normAutofit/>
          </a:bodyPr>
          <a:lstStyle/>
          <a:p>
            <a:pPr>
              <a:defRPr/>
            </a:pPr>
            <a:r>
              <a:rPr lang="en-GB" sz="3600" dirty="0" smtClean="0"/>
              <a:t>WHG support </a:t>
            </a:r>
            <a:r>
              <a:rPr lang="en-GB" sz="3600" dirty="0"/>
              <a:t>for STRUBI</a:t>
            </a:r>
          </a:p>
        </p:txBody>
      </p:sp>
      <p:sp>
        <p:nvSpPr>
          <p:cNvPr id="15363" name="Content Placeholder 2"/>
          <p:cNvSpPr>
            <a:spLocks noGrp="1"/>
          </p:cNvSpPr>
          <p:nvPr>
            <p:ph idx="1"/>
          </p:nvPr>
        </p:nvSpPr>
        <p:spPr>
          <a:xfrm>
            <a:off x="1043608" y="1268760"/>
            <a:ext cx="8100392" cy="5400600"/>
          </a:xfrm>
        </p:spPr>
        <p:txBody>
          <a:bodyPr>
            <a:normAutofit/>
          </a:bodyPr>
          <a:lstStyle/>
          <a:p>
            <a:pPr eaLnBrk="1" hangingPunct="1"/>
            <a:r>
              <a:rPr lang="en-GB" altLang="en-US" sz="2400" b="1" dirty="0">
                <a:ea typeface="ＭＳ Ｐゴシック" panose="020B0600070205080204" pitchFamily="34" charset="-128"/>
              </a:rPr>
              <a:t>Centre-wide administrative Windows support</a:t>
            </a:r>
          </a:p>
          <a:p>
            <a:pPr lvl="1"/>
            <a:r>
              <a:rPr lang="en-GB" altLang="en-US" sz="2000" dirty="0">
                <a:solidFill>
                  <a:srgbClr val="091F3F"/>
                </a:solidFill>
                <a:ea typeface="ＭＳ Ｐゴシック" panose="020B0600070205080204" pitchFamily="34" charset="-128"/>
              </a:rPr>
              <a:t>HR, accounting and facilities computing</a:t>
            </a:r>
          </a:p>
          <a:p>
            <a:pPr lvl="1"/>
            <a:r>
              <a:rPr lang="en-GB" altLang="en-US" sz="2000" dirty="0">
                <a:ea typeface="ＭＳ Ｐゴシック" panose="020B0600070205080204" pitchFamily="34" charset="-128"/>
              </a:rPr>
              <a:t>There are firewalls between STRUBI and WHG networks</a:t>
            </a:r>
          </a:p>
          <a:p>
            <a:pPr marL="402336" lvl="1" indent="0" eaLnBrk="1" hangingPunct="1">
              <a:buNone/>
            </a:pPr>
            <a:endParaRPr lang="en-GB" altLang="en-US" sz="2400" dirty="0">
              <a:ea typeface="ＭＳ Ｐゴシック" panose="020B0600070205080204" pitchFamily="34" charset="-128"/>
            </a:endParaRPr>
          </a:p>
          <a:p>
            <a:r>
              <a:rPr lang="en-GB" altLang="en-US" sz="2400" b="1" dirty="0">
                <a:ea typeface="ＭＳ Ｐゴシック" panose="020B0600070205080204" pitchFamily="34" charset="-128"/>
              </a:rPr>
              <a:t>If you need to contact WHG IT Core</a:t>
            </a:r>
          </a:p>
          <a:p>
            <a:pPr lvl="1"/>
            <a:r>
              <a:rPr lang="en-GB" altLang="en-US" sz="2000" dirty="0" smtClean="0">
                <a:ea typeface="ＭＳ Ｐゴシック" panose="020B0600070205080204" pitchFamily="34" charset="-128"/>
              </a:rPr>
              <a:t>New generic email address </a:t>
            </a:r>
            <a:r>
              <a:rPr lang="en-GB" altLang="en-US" sz="2000" dirty="0" smtClean="0">
                <a:solidFill>
                  <a:srgbClr val="FF0000"/>
                </a:solidFill>
                <a:ea typeface="ＭＳ Ｐゴシック" panose="020B0600070205080204" pitchFamily="34" charset="-128"/>
              </a:rPr>
              <a:t>ithelp@well.ox.ac.uk</a:t>
            </a:r>
            <a:endParaRPr lang="en-GB" altLang="en-US" sz="2000" dirty="0">
              <a:solidFill>
                <a:srgbClr val="FF0000"/>
              </a:solidFill>
              <a:ea typeface="ＭＳ Ｐゴシック" panose="020B0600070205080204" pitchFamily="34" charset="-128"/>
            </a:endParaRPr>
          </a:p>
          <a:p>
            <a:pPr marL="82296" indent="0">
              <a:buNone/>
            </a:pPr>
            <a:endParaRPr lang="en-GB" altLang="en-US" sz="2400" dirty="0">
              <a:ea typeface="ＭＳ Ｐゴシック" panose="020B0600070205080204" pitchFamily="34" charset="-128"/>
            </a:endParaRPr>
          </a:p>
        </p:txBody>
      </p:sp>
      <p:sp>
        <p:nvSpPr>
          <p:cNvPr id="1536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Wednesday 14 Nov 2018</a:t>
            </a:r>
            <a:endParaRPr lang="en-GB" altLang="en-US">
              <a:solidFill>
                <a:srgbClr val="FFFFFF"/>
              </a:solidFill>
            </a:endParaRPr>
          </a:p>
        </p:txBody>
      </p:sp>
      <p:sp>
        <p:nvSpPr>
          <p:cNvPr id="153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STRUBI Facilities Talks - Computing</a:t>
            </a:r>
            <a:endParaRPr lang="en-GB" altLang="en-US">
              <a:solidFill>
                <a:srgbClr val="FFFFFF"/>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444" y="6274950"/>
            <a:ext cx="1099629" cy="565230"/>
          </a:xfrm>
          <a:prstGeom prst="rect">
            <a:avLst/>
          </a:prstGeom>
        </p:spPr>
      </p:pic>
    </p:spTree>
    <p:extLst>
      <p:ext uri="{BB962C8B-B14F-4D97-AF65-F5344CB8AC3E}">
        <p14:creationId xmlns:p14="http://schemas.microsoft.com/office/powerpoint/2010/main" val="1084341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416"/>
            <a:ext cx="8095456" cy="759511"/>
          </a:xfrm>
        </p:spPr>
        <p:txBody>
          <a:bodyPr wrap="square" numCol="1" anchorCtr="0" compatLnSpc="1">
            <a:prstTxWarp prst="textNoShape">
              <a:avLst/>
            </a:prstTxWarp>
            <a:normAutofit/>
          </a:bodyPr>
          <a:lstStyle/>
          <a:p>
            <a:pPr>
              <a:defRPr/>
            </a:pPr>
            <a:r>
              <a:rPr lang="en-GB" sz="3600" dirty="0"/>
              <a:t>How is research computing provided?</a:t>
            </a:r>
          </a:p>
        </p:txBody>
      </p:sp>
      <p:sp>
        <p:nvSpPr>
          <p:cNvPr id="122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FFFF"/>
                </a:solidFill>
              </a:rPr>
              <a:t>Wednesday 14 Nov 2018</a:t>
            </a:r>
            <a:endParaRPr lang="en-GB" altLang="en-US" dirty="0">
              <a:solidFill>
                <a:srgbClr val="FFFFFF"/>
              </a:solidFill>
            </a:endParaRPr>
          </a:p>
        </p:txBody>
      </p:sp>
      <p:sp>
        <p:nvSpPr>
          <p:cNvPr id="1229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STRUBI Facilities Talks - Computing</a:t>
            </a:r>
            <a:endParaRPr lang="en-GB" altLang="en-US">
              <a:solidFill>
                <a:srgbClr val="FFFFFF"/>
              </a:solidFill>
            </a:endParaRPr>
          </a:p>
        </p:txBody>
      </p:sp>
      <p:sp>
        <p:nvSpPr>
          <p:cNvPr id="5" name="Oval 4"/>
          <p:cNvSpPr/>
          <p:nvPr/>
        </p:nvSpPr>
        <p:spPr>
          <a:xfrm>
            <a:off x="1043608" y="1338666"/>
            <a:ext cx="7920880" cy="4536504"/>
          </a:xfrm>
          <a:prstGeom prst="ellipse">
            <a:avLst/>
          </a:prstGeom>
          <a:solidFill>
            <a:srgbClr val="091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555776" y="1988840"/>
            <a:ext cx="6186636" cy="3528392"/>
          </a:xfrm>
          <a:prstGeom prst="ellipse">
            <a:avLst/>
          </a:prstGeom>
          <a:solidFill>
            <a:srgbClr val="00B0F0"/>
          </a:solidFill>
          <a:ln>
            <a:solidFill>
              <a:srgbClr val="091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995936" y="2201876"/>
            <a:ext cx="4583855" cy="2927585"/>
          </a:xfrm>
          <a:prstGeom prst="ellipse">
            <a:avLst/>
          </a:prstGeom>
          <a:solidFill>
            <a:srgbClr val="BF2036"/>
          </a:solidFill>
          <a:ln>
            <a:solidFill>
              <a:srgbClr val="091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3826761" y="2253954"/>
            <a:ext cx="2097703" cy="1341531"/>
          </a:xfrm>
          <a:prstGeom prst="ellipse">
            <a:avLst/>
          </a:prstGeom>
          <a:solidFill>
            <a:srgbClr val="FFFF99"/>
          </a:solidFill>
          <a:ln>
            <a:solidFill>
              <a:srgbClr val="091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p:cNvCxnSpPr/>
          <p:nvPr/>
        </p:nvCxnSpPr>
        <p:spPr>
          <a:xfrm>
            <a:off x="4503170" y="908286"/>
            <a:ext cx="249002" cy="1626302"/>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0878" y="662966"/>
            <a:ext cx="1111383" cy="333415"/>
          </a:xfrm>
          <a:prstGeom prst="rect">
            <a:avLst/>
          </a:prstGeom>
        </p:spPr>
      </p:pic>
      <p:sp>
        <p:nvSpPr>
          <p:cNvPr id="7" name="Oval 6"/>
          <p:cNvSpPr/>
          <p:nvPr/>
        </p:nvSpPr>
        <p:spPr>
          <a:xfrm>
            <a:off x="5974668" y="2564904"/>
            <a:ext cx="2376264" cy="1584176"/>
          </a:xfrm>
          <a:prstGeom prst="ellipse">
            <a:avLst/>
          </a:prstGeom>
          <a:solidFill>
            <a:srgbClr val="3EA343"/>
          </a:solidFill>
          <a:ln>
            <a:solidFill>
              <a:srgbClr val="091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139952" y="3669899"/>
            <a:ext cx="2376264" cy="1584176"/>
          </a:xfrm>
          <a:prstGeom prst="ellipse">
            <a:avLst/>
          </a:prstGeom>
          <a:solidFill>
            <a:srgbClr val="BF2036"/>
          </a:solidFill>
          <a:ln>
            <a:solidFill>
              <a:srgbClr val="091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137977" y="2834120"/>
            <a:ext cx="939130" cy="594880"/>
          </a:xfrm>
          <a:prstGeom prst="ellipse">
            <a:avLst/>
          </a:prstGeom>
          <a:solidFill>
            <a:srgbClr val="F6CF46"/>
          </a:solidFill>
          <a:ln>
            <a:solidFill>
              <a:srgbClr val="091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676622" y="2682075"/>
            <a:ext cx="3279754" cy="2365857"/>
          </a:xfrm>
          <a:prstGeom prst="ellipse">
            <a:avLst/>
          </a:prstGeom>
          <a:solidFill>
            <a:schemeClr val="bg1">
              <a:lumMod val="65000"/>
              <a:alpha val="58000"/>
            </a:schemeClr>
          </a:solidFill>
          <a:ln>
            <a:solidFill>
              <a:srgbClr val="091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973" y="6263635"/>
            <a:ext cx="504056" cy="530127"/>
          </a:xfrm>
          <a:prstGeom prst="rect">
            <a:avLst/>
          </a:prstGeom>
        </p:spPr>
      </p:pic>
      <p:cxnSp>
        <p:nvCxnSpPr>
          <p:cNvPr id="18" name="Straight Connector 17"/>
          <p:cNvCxnSpPr/>
          <p:nvPr/>
        </p:nvCxnSpPr>
        <p:spPr>
          <a:xfrm>
            <a:off x="1865734" y="1640603"/>
            <a:ext cx="1066506" cy="685887"/>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333700" y="4653136"/>
            <a:ext cx="1411909" cy="1448130"/>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861001" y="4755097"/>
            <a:ext cx="29224" cy="1538491"/>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137977" y="1096367"/>
            <a:ext cx="24823" cy="1684561"/>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618365" y="4265114"/>
            <a:ext cx="1256752" cy="1910711"/>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668344" y="1693866"/>
            <a:ext cx="682588" cy="1375094"/>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7637" y="823119"/>
            <a:ext cx="880680" cy="45268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7853" y="1231515"/>
            <a:ext cx="720080" cy="75732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7107" y="1542908"/>
            <a:ext cx="646700" cy="353290"/>
          </a:xfrm>
          <a:prstGeom prst="rect">
            <a:avLst/>
          </a:prstGeom>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val="0"/>
              </a:ext>
            </a:extLst>
          </a:blip>
          <a:srcRect l="50212"/>
          <a:stretch/>
        </p:blipFill>
        <p:spPr>
          <a:xfrm>
            <a:off x="7306229" y="6134620"/>
            <a:ext cx="1300294" cy="480545"/>
          </a:xfrm>
          <a:prstGeom prst="rect">
            <a:avLst/>
          </a:prstGeom>
          <a:ln w="63500">
            <a:no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7893" y="5969969"/>
            <a:ext cx="1923507" cy="262595"/>
          </a:xfrm>
          <a:prstGeom prst="rect">
            <a:avLst/>
          </a:prstGeom>
        </p:spPr>
      </p:pic>
      <p:cxnSp>
        <p:nvCxnSpPr>
          <p:cNvPr id="24" name="Straight Connector 23"/>
          <p:cNvCxnSpPr/>
          <p:nvPr/>
        </p:nvCxnSpPr>
        <p:spPr>
          <a:xfrm>
            <a:off x="6618365" y="4265114"/>
            <a:ext cx="1256752" cy="1910711"/>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38889" y="6132071"/>
            <a:ext cx="669875" cy="455697"/>
          </a:xfrm>
          <a:prstGeom prst="rect">
            <a:avLst/>
          </a:prstGeom>
        </p:spPr>
      </p:pic>
    </p:spTree>
    <p:extLst>
      <p:ext uri="{BB962C8B-B14F-4D97-AF65-F5344CB8AC3E}">
        <p14:creationId xmlns:p14="http://schemas.microsoft.com/office/powerpoint/2010/main" val="1132628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P spid="1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028" y="2783797"/>
            <a:ext cx="4176464" cy="1151964"/>
          </a:xfrm>
          <a:prstGeom prst="rect">
            <a:avLst/>
          </a:prstGeom>
        </p:spPr>
      </p:pic>
      <p:sp>
        <p:nvSpPr>
          <p:cNvPr id="7" name="TextBox 6"/>
          <p:cNvSpPr txBox="1"/>
          <p:nvPr/>
        </p:nvSpPr>
        <p:spPr>
          <a:xfrm>
            <a:off x="1043608" y="768761"/>
            <a:ext cx="7572866" cy="5940088"/>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alibri" panose="020F0502020204030204" pitchFamily="34" charset="0"/>
              </a:rPr>
              <a:t>In 1999, genetics was </a:t>
            </a:r>
            <a:r>
              <a:rPr lang="en-GB" sz="2000" dirty="0" smtClean="0">
                <a:latin typeface="Calibri" panose="020F0502020204030204" pitchFamily="34" charset="0"/>
              </a:rPr>
              <a:t>a lab-based science</a:t>
            </a:r>
            <a:br>
              <a:rPr lang="en-GB" sz="2000" dirty="0" smtClean="0">
                <a:latin typeface="Calibri" panose="020F0502020204030204" pitchFamily="34" charset="0"/>
              </a:rPr>
            </a:br>
            <a:r>
              <a:rPr lang="en-GB" sz="2000" dirty="0" smtClean="0">
                <a:latin typeface="Calibri" panose="020F0502020204030204" pitchFamily="34" charset="0"/>
              </a:rPr>
              <a:t>with compute servers</a:t>
            </a:r>
            <a:r>
              <a:rPr lang="en-GB" sz="2000" dirty="0">
                <a:latin typeface="Calibri" panose="020F0502020204030204" pitchFamily="34" charset="0"/>
              </a:rPr>
              <a:t> </a:t>
            </a:r>
            <a:r>
              <a:rPr lang="en-GB" sz="2000" dirty="0" smtClean="0">
                <a:latin typeface="Calibri" panose="020F0502020204030204" pitchFamily="34" charset="0"/>
              </a:rPr>
              <a:t>for </a:t>
            </a:r>
            <a:r>
              <a:rPr lang="en-GB" sz="2000" dirty="0">
                <a:latin typeface="Calibri" panose="020F0502020204030204" pitchFamily="34" charset="0"/>
              </a:rPr>
              <a:t>each research group</a:t>
            </a:r>
            <a:r>
              <a:rPr lang="en-GB" sz="2000" dirty="0" smtClean="0">
                <a:latin typeface="Calibri" panose="020F0502020204030204" pitchFamily="34" charset="0"/>
              </a:rPr>
              <a:t>.</a:t>
            </a:r>
            <a:br>
              <a:rPr lang="en-GB" sz="2000" dirty="0" smtClean="0">
                <a:latin typeface="Calibri" panose="020F0502020204030204" pitchFamily="34" charset="0"/>
              </a:rPr>
            </a:br>
            <a:r>
              <a:rPr lang="en-GB" sz="2000" dirty="0" smtClean="0">
                <a:latin typeface="Calibri" panose="020F0502020204030204" pitchFamily="34" charset="0"/>
              </a:rPr>
              <a:t>STRUBI </a:t>
            </a:r>
            <a:r>
              <a:rPr lang="en-GB" sz="2000" dirty="0">
                <a:latin typeface="Calibri" panose="020F0502020204030204" pitchFamily="34" charset="0"/>
              </a:rPr>
              <a:t>was </a:t>
            </a:r>
            <a:r>
              <a:rPr lang="en-GB" sz="2000" dirty="0" smtClean="0">
                <a:latin typeface="Calibri" panose="020F0502020204030204" pitchFamily="34" charset="0"/>
              </a:rPr>
              <a:t>the biggest </a:t>
            </a:r>
            <a:r>
              <a:rPr lang="en-GB" sz="2000" dirty="0">
                <a:latin typeface="Calibri" panose="020F0502020204030204" pitchFamily="34" charset="0"/>
              </a:rPr>
              <a:t>setup with </a:t>
            </a:r>
            <a:r>
              <a:rPr lang="en-GB" sz="2000" dirty="0" smtClean="0">
                <a:latin typeface="Calibri" panose="020F0502020204030204" pitchFamily="34" charset="0"/>
              </a:rPr>
              <a:t>360GB</a:t>
            </a:r>
            <a:br>
              <a:rPr lang="en-GB" sz="2000" dirty="0" smtClean="0">
                <a:latin typeface="Calibri" panose="020F0502020204030204" pitchFamily="34" charset="0"/>
              </a:rPr>
            </a:br>
            <a:r>
              <a:rPr lang="en-GB" sz="2000" dirty="0" smtClean="0">
                <a:latin typeface="Calibri" panose="020F0502020204030204" pitchFamily="34" charset="0"/>
              </a:rPr>
              <a:t>storage and three </a:t>
            </a:r>
            <a:r>
              <a:rPr lang="en-GB" sz="2000" dirty="0">
                <a:latin typeface="Calibri" panose="020F0502020204030204" pitchFamily="34" charset="0"/>
              </a:rPr>
              <a:t>Linux servers!</a:t>
            </a:r>
          </a:p>
          <a:p>
            <a:endParaRPr lang="en-GB" sz="2000" dirty="0" smtClean="0">
              <a:latin typeface="Calibri" panose="020F0502020204030204" pitchFamily="34" charset="0"/>
            </a:endParaRPr>
          </a:p>
          <a:p>
            <a:endParaRPr lang="en-GB" sz="2000" dirty="0">
              <a:latin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rPr>
              <a:t>Next-generation sequencing</a:t>
            </a:r>
            <a:br>
              <a:rPr lang="en-GB" sz="2000" dirty="0">
                <a:latin typeface="Calibri" panose="020F0502020204030204" pitchFamily="34" charset="0"/>
              </a:rPr>
            </a:br>
            <a:r>
              <a:rPr lang="en-GB" sz="2000" dirty="0">
                <a:latin typeface="Calibri" panose="020F0502020204030204" pitchFamily="34" charset="0"/>
              </a:rPr>
              <a:t>(~2007) changed all </a:t>
            </a:r>
            <a:r>
              <a:rPr lang="en-GB" sz="2000" dirty="0" smtClean="0">
                <a:latin typeface="Calibri" panose="020F0502020204030204" pitchFamily="34" charset="0"/>
              </a:rPr>
              <a:t>that. In</a:t>
            </a:r>
            <a:br>
              <a:rPr lang="en-GB" sz="2000" dirty="0" smtClean="0">
                <a:latin typeface="Calibri" panose="020F0502020204030204" pitchFamily="34" charset="0"/>
              </a:rPr>
            </a:br>
            <a:r>
              <a:rPr lang="en-GB" sz="2000" dirty="0" smtClean="0">
                <a:latin typeface="Calibri" panose="020F0502020204030204" pitchFamily="34" charset="0"/>
              </a:rPr>
              <a:t>2009 I started to build a shared</a:t>
            </a:r>
            <a:br>
              <a:rPr lang="en-GB" sz="2000" dirty="0" smtClean="0">
                <a:latin typeface="Calibri" panose="020F0502020204030204" pitchFamily="34" charset="0"/>
              </a:rPr>
            </a:br>
            <a:r>
              <a:rPr lang="en-GB" sz="2000" dirty="0" smtClean="0">
                <a:latin typeface="Calibri" panose="020F0502020204030204" pitchFamily="34" charset="0"/>
              </a:rPr>
              <a:t>Research Computing Core </a:t>
            </a:r>
            <a:r>
              <a:rPr lang="en-GB" sz="2000" dirty="0">
                <a:latin typeface="Calibri" panose="020F0502020204030204" pitchFamily="34" charset="0"/>
              </a:rPr>
              <a:t>for </a:t>
            </a:r>
            <a:r>
              <a:rPr lang="en-GB" sz="2000" dirty="0" smtClean="0">
                <a:latin typeface="Calibri" panose="020F0502020204030204" pitchFamily="34" charset="0"/>
              </a:rPr>
              <a:t>the Centre</a:t>
            </a:r>
            <a:endParaRPr lang="en-GB" sz="2000" dirty="0">
              <a:latin typeface="Calibri" panose="020F0502020204030204" pitchFamily="34" charset="0"/>
            </a:endParaRPr>
          </a:p>
          <a:p>
            <a:endParaRPr lang="en-GB" sz="2000" dirty="0" smtClean="0">
              <a:latin typeface="Calibri" panose="020F0502020204030204" pitchFamily="34" charset="0"/>
            </a:endParaRPr>
          </a:p>
          <a:p>
            <a:endParaRPr lang="en-GB" sz="2000" dirty="0">
              <a:latin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rPr>
              <a:t>Biomedical Research Computing (BMRC)</a:t>
            </a:r>
            <a:br>
              <a:rPr lang="en-GB" sz="2000" dirty="0">
                <a:latin typeface="Calibri" panose="020F0502020204030204" pitchFamily="34" charset="0"/>
              </a:rPr>
            </a:br>
            <a:r>
              <a:rPr lang="en-GB" sz="2000" dirty="0" smtClean="0">
                <a:latin typeface="Calibri" panose="020F0502020204030204" pitchFamily="34" charset="0"/>
              </a:rPr>
              <a:t>now has </a:t>
            </a:r>
            <a:r>
              <a:rPr lang="en-GB" sz="2000" dirty="0">
                <a:latin typeface="Calibri" panose="020F0502020204030204" pitchFamily="34" charset="0"/>
              </a:rPr>
              <a:t>an HPC cluster of </a:t>
            </a:r>
            <a:r>
              <a:rPr lang="en-GB" sz="2000" dirty="0">
                <a:solidFill>
                  <a:srgbClr val="3EA343"/>
                </a:solidFill>
                <a:latin typeface="Calibri" panose="020F0502020204030204" pitchFamily="34" charset="0"/>
              </a:rPr>
              <a:t>&gt;7500 </a:t>
            </a:r>
            <a:r>
              <a:rPr lang="en-GB" sz="2000" dirty="0" smtClean="0">
                <a:latin typeface="Calibri" panose="020F0502020204030204" pitchFamily="34" charset="0"/>
              </a:rPr>
              <a:t>cores; a</a:t>
            </a:r>
            <a:r>
              <a:rPr lang="en-GB" sz="2000" dirty="0">
                <a:latin typeface="Calibri" panose="020F0502020204030204" pitchFamily="34" charset="0"/>
              </a:rPr>
              <a:t/>
            </a:r>
            <a:br>
              <a:rPr lang="en-GB" sz="2000" dirty="0">
                <a:latin typeface="Calibri" panose="020F0502020204030204" pitchFamily="34" charset="0"/>
              </a:rPr>
            </a:br>
            <a:r>
              <a:rPr lang="en-GB" sz="2000" dirty="0" smtClean="0">
                <a:solidFill>
                  <a:srgbClr val="3EA343"/>
                </a:solidFill>
                <a:latin typeface="Calibri" panose="020F0502020204030204" pitchFamily="34" charset="0"/>
              </a:rPr>
              <a:t>~1800 </a:t>
            </a:r>
            <a:r>
              <a:rPr lang="en-GB" sz="2000" dirty="0">
                <a:latin typeface="Calibri" panose="020F0502020204030204" pitchFamily="34" charset="0"/>
              </a:rPr>
              <a:t>core OpenStack cloud; </a:t>
            </a:r>
            <a:r>
              <a:rPr lang="en-GB" sz="2000" dirty="0">
                <a:solidFill>
                  <a:srgbClr val="3EA343"/>
                </a:solidFill>
                <a:latin typeface="Calibri" panose="020F0502020204030204" pitchFamily="34" charset="0"/>
              </a:rPr>
              <a:t>~</a:t>
            </a:r>
            <a:r>
              <a:rPr lang="en-GB" sz="2000" dirty="0" smtClean="0">
                <a:solidFill>
                  <a:srgbClr val="3EA343"/>
                </a:solidFill>
                <a:latin typeface="Calibri" panose="020F0502020204030204" pitchFamily="34" charset="0"/>
              </a:rPr>
              <a:t>180 </a:t>
            </a:r>
            <a:r>
              <a:rPr lang="en-GB" sz="2000" dirty="0">
                <a:latin typeface="Calibri" panose="020F0502020204030204" pitchFamily="34" charset="0"/>
              </a:rPr>
              <a:t>GPU</a:t>
            </a:r>
            <a:br>
              <a:rPr lang="en-GB" sz="2000" dirty="0">
                <a:latin typeface="Calibri" panose="020F0502020204030204" pitchFamily="34" charset="0"/>
              </a:rPr>
            </a:br>
            <a:r>
              <a:rPr lang="en-GB" sz="2000" dirty="0">
                <a:latin typeface="Calibri" panose="020F0502020204030204" pitchFamily="34" charset="0"/>
              </a:rPr>
              <a:t>cards; </a:t>
            </a:r>
            <a:r>
              <a:rPr lang="en-GB" sz="2000" dirty="0" smtClean="0">
                <a:solidFill>
                  <a:srgbClr val="3EA343"/>
                </a:solidFill>
                <a:latin typeface="Calibri" panose="020F0502020204030204" pitchFamily="34" charset="0"/>
              </a:rPr>
              <a:t>15PB </a:t>
            </a:r>
            <a:r>
              <a:rPr lang="en-GB" sz="2000" dirty="0">
                <a:latin typeface="Calibri" panose="020F0502020204030204" pitchFamily="34" charset="0"/>
              </a:rPr>
              <a:t>raw </a:t>
            </a:r>
            <a:r>
              <a:rPr lang="en-GB" sz="2000" dirty="0" smtClean="0">
                <a:latin typeface="Calibri" panose="020F0502020204030204" pitchFamily="34" charset="0"/>
              </a:rPr>
              <a:t>GPFS storage, </a:t>
            </a:r>
            <a:r>
              <a:rPr lang="en-GB" sz="2000" dirty="0" smtClean="0">
                <a:solidFill>
                  <a:srgbClr val="3EA343"/>
                </a:solidFill>
                <a:latin typeface="Calibri" panose="020F0502020204030204" pitchFamily="34" charset="0"/>
              </a:rPr>
              <a:t>12PB</a:t>
            </a:r>
            <a:r>
              <a:rPr lang="en-GB" sz="2000" dirty="0" smtClean="0">
                <a:latin typeface="Calibri" panose="020F0502020204030204" pitchFamily="34" charset="0"/>
              </a:rPr>
              <a:t> other</a:t>
            </a:r>
            <a:br>
              <a:rPr lang="en-GB" sz="2000" dirty="0" smtClean="0">
                <a:latin typeface="Calibri" panose="020F0502020204030204" pitchFamily="34" charset="0"/>
              </a:rPr>
            </a:br>
            <a:r>
              <a:rPr lang="en-GB" sz="2000" dirty="0" smtClean="0">
                <a:latin typeface="Calibri" panose="020F0502020204030204" pitchFamily="34" charset="0"/>
              </a:rPr>
              <a:t>storage, </a:t>
            </a:r>
            <a:r>
              <a:rPr lang="en-GB" sz="2000" dirty="0" smtClean="0">
                <a:solidFill>
                  <a:srgbClr val="3EA343"/>
                </a:solidFill>
                <a:latin typeface="Calibri" panose="020F0502020204030204" pitchFamily="34" charset="0"/>
              </a:rPr>
              <a:t>0.5PB</a:t>
            </a:r>
            <a:r>
              <a:rPr lang="en-GB" sz="2000" dirty="0" smtClean="0">
                <a:latin typeface="Calibri" panose="020F0502020204030204" pitchFamily="34" charset="0"/>
              </a:rPr>
              <a:t> </a:t>
            </a:r>
            <a:r>
              <a:rPr lang="en-GB" sz="2000" dirty="0">
                <a:latin typeface="Calibri" panose="020F0502020204030204" pitchFamily="34" charset="0"/>
              </a:rPr>
              <a:t>S3 object storage</a:t>
            </a:r>
            <a:r>
              <a:rPr lang="en-GB" sz="2000" dirty="0" smtClean="0">
                <a:latin typeface="Calibri" panose="020F0502020204030204" pitchFamily="34" charset="0"/>
              </a:rPr>
              <a:t>; a high-</a:t>
            </a:r>
            <a:br>
              <a:rPr lang="en-GB" sz="2000" dirty="0" smtClean="0">
                <a:latin typeface="Calibri" panose="020F0502020204030204" pitchFamily="34" charset="0"/>
              </a:rPr>
            </a:br>
            <a:r>
              <a:rPr lang="en-GB" sz="2000" dirty="0" smtClean="0">
                <a:latin typeface="Calibri" panose="020F0502020204030204" pitchFamily="34" charset="0"/>
              </a:rPr>
              <a:t>compliance</a:t>
            </a:r>
            <a:r>
              <a:rPr lang="en-GB" sz="2000" dirty="0">
                <a:latin typeface="Calibri" panose="020F0502020204030204" pitchFamily="34" charset="0"/>
              </a:rPr>
              <a:t> </a:t>
            </a:r>
            <a:r>
              <a:rPr lang="en-GB" sz="2000" dirty="0" smtClean="0">
                <a:latin typeface="Calibri" panose="020F0502020204030204" pitchFamily="34" charset="0"/>
              </a:rPr>
              <a:t>Novartis </a:t>
            </a:r>
            <a:r>
              <a:rPr lang="en-GB" sz="2000" dirty="0">
                <a:latin typeface="Calibri" panose="020F0502020204030204" pitchFamily="34" charset="0"/>
              </a:rPr>
              <a:t>cloud; 100Gbit/s Ethernet;</a:t>
            </a:r>
            <a:br>
              <a:rPr lang="en-GB" sz="2000" dirty="0">
                <a:latin typeface="Calibri" panose="020F0502020204030204" pitchFamily="34" charset="0"/>
              </a:rPr>
            </a:br>
            <a:r>
              <a:rPr lang="en-GB" sz="2000" dirty="0" smtClean="0">
                <a:solidFill>
                  <a:srgbClr val="3EA343"/>
                </a:solidFill>
                <a:latin typeface="Calibri" panose="020F0502020204030204" pitchFamily="34" charset="0"/>
              </a:rPr>
              <a:t>HDR/EDR </a:t>
            </a:r>
            <a:r>
              <a:rPr lang="en-GB" sz="2000" dirty="0">
                <a:latin typeface="Calibri" panose="020F0502020204030204" pitchFamily="34" charset="0"/>
              </a:rPr>
              <a:t>InfiniBand; </a:t>
            </a:r>
            <a:r>
              <a:rPr lang="en-GB" sz="2000" dirty="0" smtClean="0">
                <a:solidFill>
                  <a:srgbClr val="3EA343"/>
                </a:solidFill>
                <a:latin typeface="Calibri" panose="020F0502020204030204" pitchFamily="34" charset="0"/>
              </a:rPr>
              <a:t>800Gbit/s </a:t>
            </a:r>
            <a:r>
              <a:rPr lang="en-GB" sz="2000" dirty="0">
                <a:latin typeface="Calibri" panose="020F0502020204030204" pitchFamily="34" charset="0"/>
              </a:rPr>
              <a:t>WHG</a:t>
            </a:r>
            <a:r>
              <a:rPr lang="en-GB" sz="2000" dirty="0">
                <a:latin typeface="Calibri" panose="020F0502020204030204" pitchFamily="34" charset="0"/>
                <a:sym typeface="Symbol" panose="05050102010706020507" pitchFamily="18" charset="2"/>
              </a:rPr>
              <a:t></a:t>
            </a:r>
            <a:r>
              <a:rPr lang="en-GB" sz="2000" dirty="0">
                <a:latin typeface="Calibri" panose="020F0502020204030204" pitchFamily="34" charset="0"/>
              </a:rPr>
              <a:t>BDI link.</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1849" r="-1" b="16666"/>
          <a:stretch/>
        </p:blipFill>
        <p:spPr>
          <a:xfrm>
            <a:off x="6732240" y="888971"/>
            <a:ext cx="2059302" cy="1603925"/>
          </a:xfrm>
          <a:prstGeom prst="rect">
            <a:avLst/>
          </a:prstGeom>
          <a:ln w="25400">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5224" y="4111291"/>
            <a:ext cx="1326400" cy="1768533"/>
          </a:xfrm>
          <a:prstGeom prst="rect">
            <a:avLst/>
          </a:prstGeom>
          <a:ln w="25400">
            <a:no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796136" y="4345318"/>
            <a:ext cx="1872208" cy="1404156"/>
          </a:xfrm>
          <a:prstGeom prst="rect">
            <a:avLst/>
          </a:prstGeom>
          <a:ln w="25400">
            <a:noFill/>
          </a:ln>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r="12143"/>
          <a:stretch/>
        </p:blipFill>
        <p:spPr>
          <a:xfrm rot="16200000">
            <a:off x="7008988" y="5088536"/>
            <a:ext cx="1238073" cy="1056892"/>
          </a:xfrm>
          <a:prstGeom prst="rect">
            <a:avLst/>
          </a:prstGeom>
          <a:ln w="25400">
            <a:noFill/>
          </a:ln>
        </p:spPr>
      </p:pic>
      <p:sp>
        <p:nvSpPr>
          <p:cNvPr id="18" name="Title 1"/>
          <p:cNvSpPr txBox="1">
            <a:spLocks/>
          </p:cNvSpPr>
          <p:nvPr/>
        </p:nvSpPr>
        <p:spPr>
          <a:xfrm>
            <a:off x="1043608" y="44624"/>
            <a:ext cx="8100392" cy="792088"/>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600" dirty="0"/>
              <a:t>Computing growth at STRUBI and WHG</a:t>
            </a:r>
          </a:p>
        </p:txBody>
      </p:sp>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0212"/>
          <a:stretch/>
        </p:blipFill>
        <p:spPr>
          <a:xfrm>
            <a:off x="7809759" y="6357983"/>
            <a:ext cx="1300294" cy="480545"/>
          </a:xfrm>
          <a:prstGeom prst="rect">
            <a:avLst/>
          </a:prstGeom>
          <a:ln w="63500">
            <a:noFill/>
          </a:ln>
        </p:spPr>
      </p:pic>
    </p:spTree>
    <p:extLst>
      <p:ext uri="{BB962C8B-B14F-4D97-AF65-F5344CB8AC3E}">
        <p14:creationId xmlns:p14="http://schemas.microsoft.com/office/powerpoint/2010/main" val="4283469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3608" y="692696"/>
            <a:ext cx="8046371" cy="574003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latin typeface="Calibri" panose="020F0502020204030204" pitchFamily="34" charset="0"/>
              </a:rPr>
              <a:t>We currently </a:t>
            </a:r>
            <a:r>
              <a:rPr lang="en-GB" sz="2400" dirty="0" smtClean="0">
                <a:latin typeface="Calibri" panose="020F0502020204030204" pitchFamily="34" charset="0"/>
              </a:rPr>
              <a:t>support the research of ~140 PIs and have ~1300 </a:t>
            </a:r>
            <a:r>
              <a:rPr lang="en-GB" sz="2400" dirty="0">
                <a:latin typeface="Calibri" panose="020F0502020204030204" pitchFamily="34" charset="0"/>
              </a:rPr>
              <a:t>active </a:t>
            </a:r>
            <a:r>
              <a:rPr lang="en-GB" sz="2400" dirty="0" smtClean="0">
                <a:latin typeface="Calibri" panose="020F0502020204030204" pitchFamily="34" charset="0"/>
              </a:rPr>
              <a:t>user accounts</a:t>
            </a:r>
            <a:r>
              <a:rPr lang="en-GB" sz="2400" dirty="0">
                <a:latin typeface="Calibri" panose="020F0502020204030204" pitchFamily="34" charset="0"/>
              </a:rPr>
              <a:t>, doubled over the past 18 </a:t>
            </a:r>
            <a:r>
              <a:rPr lang="en-GB" sz="2400" dirty="0" smtClean="0">
                <a:latin typeface="Calibri" panose="020F0502020204030204" pitchFamily="34" charset="0"/>
              </a:rPr>
              <a:t>months. We store ~1.3 billion files on GPFS</a:t>
            </a:r>
            <a:endParaRPr lang="en-GB" sz="2400" dirty="0">
              <a:latin typeface="Calibri" panose="020F0502020204030204" pitchFamily="34" charset="0"/>
            </a:endParaRPr>
          </a:p>
          <a:p>
            <a:pPr marL="342900" indent="-342900">
              <a:spcAft>
                <a:spcPts val="600"/>
              </a:spcAft>
              <a:buFont typeface="Arial" panose="020B0604020202020204" pitchFamily="34" charset="0"/>
              <a:buChar char="•"/>
            </a:pPr>
            <a:r>
              <a:rPr lang="en-GB" sz="2400" dirty="0">
                <a:latin typeface="Calibri" panose="020F0502020204030204" pitchFamily="34" charset="0"/>
              </a:rPr>
              <a:t>Departments with significant accounts</a:t>
            </a:r>
          </a:p>
          <a:p>
            <a:pPr marL="800100" lvl="1" indent="-342900">
              <a:buFont typeface="Arial" panose="020B0604020202020204" pitchFamily="34" charset="0"/>
              <a:buChar char="•"/>
            </a:pPr>
            <a:r>
              <a:rPr lang="en-GB" sz="2000" dirty="0">
                <a:latin typeface="Calibri" panose="020F0502020204030204" pitchFamily="34" charset="0"/>
              </a:rPr>
              <a:t>WHG, BDI, </a:t>
            </a:r>
            <a:r>
              <a:rPr lang="en-GB" sz="2000" dirty="0" smtClean="0">
                <a:latin typeface="Calibri" panose="020F0502020204030204" pitchFamily="34" charset="0"/>
              </a:rPr>
              <a:t>Kennedy, NDPH</a:t>
            </a:r>
            <a:r>
              <a:rPr lang="en-GB" sz="2000" dirty="0">
                <a:latin typeface="Calibri" panose="020F0502020204030204" pitchFamily="34" charset="0"/>
              </a:rPr>
              <a:t>, CCMP, </a:t>
            </a:r>
            <a:r>
              <a:rPr lang="en-GB" sz="2000" dirty="0" smtClean="0">
                <a:latin typeface="Calibri" panose="020F0502020204030204" pitchFamily="34" charset="0"/>
              </a:rPr>
              <a:t>Statistics</a:t>
            </a:r>
            <a:endParaRPr lang="en-GB" sz="2000" dirty="0">
              <a:solidFill>
                <a:srgbClr val="3EA343"/>
              </a:solidFill>
              <a:latin typeface="Calibri" panose="020F0502020204030204" pitchFamily="34" charset="0"/>
            </a:endParaRPr>
          </a:p>
          <a:p>
            <a:pPr marL="800100" lvl="1" indent="-342900">
              <a:buFont typeface="Arial" panose="020B0604020202020204" pitchFamily="34" charset="0"/>
              <a:buChar char="•"/>
            </a:pPr>
            <a:r>
              <a:rPr lang="en-GB" sz="2000" dirty="0" err="1">
                <a:latin typeface="Calibri" panose="020F0502020204030204" pitchFamily="34" charset="0"/>
              </a:rPr>
              <a:t>fMRIB</a:t>
            </a:r>
            <a:r>
              <a:rPr lang="en-GB" sz="2000" dirty="0">
                <a:latin typeface="Calibri" panose="020F0502020204030204" pitchFamily="34" charset="0"/>
              </a:rPr>
              <a:t>, Psychiatry, </a:t>
            </a:r>
            <a:r>
              <a:rPr lang="en-GB" sz="2000" dirty="0" smtClean="0">
                <a:latin typeface="Calibri" panose="020F0502020204030204" pitchFamily="34" charset="0"/>
              </a:rPr>
              <a:t>NDSS, NDCN &amp; WIN</a:t>
            </a:r>
            <a:endParaRPr lang="en-GB" sz="2000" dirty="0">
              <a:latin typeface="Calibri" panose="020F0502020204030204" pitchFamily="34" charset="0"/>
            </a:endParaRPr>
          </a:p>
          <a:p>
            <a:pPr marL="800100" lvl="1" indent="-342900">
              <a:buFont typeface="Arial" panose="020B0604020202020204" pitchFamily="34" charset="0"/>
              <a:buChar char="•"/>
            </a:pPr>
            <a:r>
              <a:rPr lang="en-GB" sz="2000" dirty="0">
                <a:latin typeface="Calibri" panose="020F0502020204030204" pitchFamily="34" charset="0"/>
              </a:rPr>
              <a:t>Oncology, Ludwig, WRH, MMM, TDI, Jenner</a:t>
            </a:r>
          </a:p>
          <a:p>
            <a:pPr marL="800100" lvl="1" indent="-342900">
              <a:buFont typeface="Arial" panose="020B0604020202020204" pitchFamily="34" charset="0"/>
              <a:buChar char="•"/>
            </a:pPr>
            <a:r>
              <a:rPr lang="en-GB" sz="2000" dirty="0">
                <a:latin typeface="Calibri" panose="020F0502020204030204" pitchFamily="34" charset="0"/>
              </a:rPr>
              <a:t>DPAG, Biochemistry, Trop. Med., Sociology, </a:t>
            </a:r>
            <a:r>
              <a:rPr lang="en-GB" sz="2000" dirty="0">
                <a:solidFill>
                  <a:srgbClr val="3EA343"/>
                </a:solidFill>
                <a:latin typeface="Calibri" panose="020F0502020204030204" pitchFamily="34" charset="0"/>
              </a:rPr>
              <a:t>(Zoology)</a:t>
            </a:r>
          </a:p>
          <a:p>
            <a:pPr marL="800100" lvl="1" indent="-342900">
              <a:spcAft>
                <a:spcPts val="600"/>
              </a:spcAft>
              <a:buFont typeface="Arial" panose="020B0604020202020204" pitchFamily="34" charset="0"/>
              <a:buChar char="•"/>
            </a:pPr>
            <a:r>
              <a:rPr lang="en-GB" sz="2000" dirty="0">
                <a:latin typeface="Calibri" panose="020F0502020204030204" pitchFamily="34" charset="0"/>
              </a:rPr>
              <a:t>Engineering/IBME, Computer Science, Exp. Psychology</a:t>
            </a:r>
          </a:p>
          <a:p>
            <a:pPr marL="342900" indent="-342900">
              <a:spcAft>
                <a:spcPts val="600"/>
              </a:spcAft>
              <a:buFont typeface="Arial" panose="020B0604020202020204" pitchFamily="34" charset="0"/>
              <a:buChar char="•"/>
            </a:pPr>
            <a:r>
              <a:rPr lang="en-GB" sz="2400" dirty="0">
                <a:latin typeface="Calibri" panose="020F0502020204030204" pitchFamily="34" charset="0"/>
              </a:rPr>
              <a:t>Departments we have supported (e.g. </a:t>
            </a:r>
            <a:r>
              <a:rPr lang="en-GB" sz="2400" dirty="0" smtClean="0">
                <a:latin typeface="Calibri" panose="020F0502020204030204" pitchFamily="34" charset="0"/>
              </a:rPr>
              <a:t>test-bed </a:t>
            </a:r>
            <a:r>
              <a:rPr lang="en-GB" sz="2400" dirty="0">
                <a:latin typeface="Calibri" panose="020F0502020204030204" pitchFamily="34" charset="0"/>
              </a:rPr>
              <a:t>platforms)</a:t>
            </a:r>
          </a:p>
          <a:p>
            <a:pPr marL="800100" lvl="1" indent="-342900">
              <a:spcAft>
                <a:spcPts val="600"/>
              </a:spcAft>
              <a:buFont typeface="Arial" panose="020B0604020202020204" pitchFamily="34" charset="0"/>
              <a:buChar char="•"/>
            </a:pPr>
            <a:r>
              <a:rPr lang="en-GB" sz="2000" dirty="0">
                <a:latin typeface="Calibri" panose="020F0502020204030204" pitchFamily="34" charset="0"/>
              </a:rPr>
              <a:t>Materials Science, Robotics</a:t>
            </a:r>
          </a:p>
          <a:p>
            <a:pPr marL="342900" indent="-342900">
              <a:spcAft>
                <a:spcPts val="600"/>
              </a:spcAft>
              <a:buFont typeface="Arial" panose="020B0604020202020204" pitchFamily="34" charset="0"/>
              <a:buChar char="•"/>
            </a:pPr>
            <a:r>
              <a:rPr lang="en-GB" sz="2400" dirty="0">
                <a:solidFill>
                  <a:srgbClr val="3EA343"/>
                </a:solidFill>
                <a:latin typeface="Calibri" panose="020F0502020204030204" pitchFamily="34" charset="0"/>
              </a:rPr>
              <a:t>Departments potentially interested in merging platforms</a:t>
            </a:r>
          </a:p>
          <a:p>
            <a:pPr marL="800100" lvl="1" indent="-342900">
              <a:spcAft>
                <a:spcPts val="600"/>
              </a:spcAft>
              <a:buFont typeface="Arial" panose="020B0604020202020204" pitchFamily="34" charset="0"/>
              <a:buChar char="•"/>
            </a:pPr>
            <a:r>
              <a:rPr lang="en-GB" sz="2000" dirty="0">
                <a:solidFill>
                  <a:srgbClr val="3EA343"/>
                </a:solidFill>
                <a:latin typeface="Calibri" panose="020F0502020204030204" pitchFamily="34" charset="0"/>
              </a:rPr>
              <a:t>CMD (SGC), </a:t>
            </a:r>
            <a:r>
              <a:rPr lang="en-GB" sz="2000" dirty="0" smtClean="0">
                <a:solidFill>
                  <a:srgbClr val="3EA343"/>
                </a:solidFill>
                <a:latin typeface="Calibri" panose="020F0502020204030204" pitchFamily="34" charset="0"/>
              </a:rPr>
              <a:t>TDI, WIMM</a:t>
            </a:r>
          </a:p>
          <a:p>
            <a:pPr marL="342900" indent="-342900">
              <a:spcAft>
                <a:spcPts val="600"/>
              </a:spcAft>
              <a:buFont typeface="Arial" panose="020B0604020202020204" pitchFamily="34" charset="0"/>
              <a:buChar char="•"/>
            </a:pPr>
            <a:r>
              <a:rPr lang="en-GB" sz="2400" dirty="0" smtClean="0">
                <a:latin typeface="Calibri" panose="020F0502020204030204" pitchFamily="34" charset="0"/>
              </a:rPr>
              <a:t>Covid-19 pandemic has shown the value in being able to buy shares in an existing managed platform</a:t>
            </a:r>
            <a:endParaRPr lang="en-GB" sz="2400" dirty="0">
              <a:latin typeface="Calibri" panose="020F0502020204030204" pitchFamily="34" charset="0"/>
            </a:endParaRPr>
          </a:p>
        </p:txBody>
      </p:sp>
      <p:sp>
        <p:nvSpPr>
          <p:cNvPr id="8" name="Title 1"/>
          <p:cNvSpPr txBox="1">
            <a:spLocks/>
          </p:cNvSpPr>
          <p:nvPr/>
        </p:nvSpPr>
        <p:spPr>
          <a:xfrm>
            <a:off x="1043608" y="44623"/>
            <a:ext cx="8100392" cy="864097"/>
          </a:xfrm>
          <a:prstGeom prst="rect">
            <a:avLst/>
          </a:prstGeom>
        </p:spPr>
        <p:txBody>
          <a:bodyPr anchor="t">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600" dirty="0"/>
              <a:t>BMRC is </a:t>
            </a:r>
            <a:r>
              <a:rPr lang="en-GB" sz="3600" dirty="0" smtClean="0"/>
              <a:t>much more </a:t>
            </a:r>
            <a:r>
              <a:rPr lang="en-GB" sz="3600" dirty="0"/>
              <a:t>than WHG and BDI</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50212"/>
          <a:stretch/>
        </p:blipFill>
        <p:spPr>
          <a:xfrm>
            <a:off x="7809759" y="6357983"/>
            <a:ext cx="1300294" cy="480545"/>
          </a:xfrm>
          <a:prstGeom prst="rect">
            <a:avLst/>
          </a:prstGeom>
          <a:ln w="63500">
            <a:noFill/>
          </a:ln>
        </p:spPr>
      </p:pic>
    </p:spTree>
    <p:extLst>
      <p:ext uri="{BB962C8B-B14F-4D97-AF65-F5344CB8AC3E}">
        <p14:creationId xmlns:p14="http://schemas.microsoft.com/office/powerpoint/2010/main" val="1295344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608" y="44624"/>
            <a:ext cx="7920880" cy="792088"/>
          </a:xfrm>
          <a:prstGeom prst="rect">
            <a:avLst/>
          </a:prstGeom>
        </p:spPr>
        <p:txBody>
          <a:bodyPr anchor="t">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600" dirty="0"/>
              <a:t>How do </a:t>
            </a:r>
            <a:r>
              <a:rPr lang="en-GB" sz="3600" u="sng" dirty="0"/>
              <a:t>you</a:t>
            </a:r>
            <a:r>
              <a:rPr lang="en-GB" sz="3600" dirty="0"/>
              <a:t> access BMRC computing?</a:t>
            </a:r>
          </a:p>
        </p:txBody>
      </p:sp>
      <p:sp>
        <p:nvSpPr>
          <p:cNvPr id="4" name="Content Placeholder 2"/>
          <p:cNvSpPr txBox="1">
            <a:spLocks/>
          </p:cNvSpPr>
          <p:nvPr/>
        </p:nvSpPr>
        <p:spPr>
          <a:xfrm>
            <a:off x="1072528" y="836712"/>
            <a:ext cx="8100392" cy="6192688"/>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GB" sz="2400" dirty="0"/>
              <a:t>You just need to </a:t>
            </a:r>
            <a:r>
              <a:rPr lang="en-GB" sz="2400" dirty="0" smtClean="0"/>
              <a:t>ask!</a:t>
            </a:r>
            <a:endParaRPr lang="en-GB" sz="2400" dirty="0"/>
          </a:p>
          <a:p>
            <a:pPr marL="370332" indent="-342900">
              <a:buFont typeface="Arial" panose="020B0604020202020204" pitchFamily="34" charset="0"/>
              <a:buChar char="•"/>
            </a:pPr>
            <a:r>
              <a:rPr lang="en-GB" sz="2000" dirty="0"/>
              <a:t>Send an email to </a:t>
            </a:r>
            <a:r>
              <a:rPr lang="en-GB" sz="2000" dirty="0">
                <a:solidFill>
                  <a:srgbClr val="FF0000"/>
                </a:solidFill>
              </a:rPr>
              <a:t>bmrc-help@medsci.ox.ac.uk</a:t>
            </a:r>
            <a:r>
              <a:rPr lang="en-GB" sz="2000" dirty="0"/>
              <a:t> &amp; </a:t>
            </a:r>
            <a:r>
              <a:rPr lang="en-GB" sz="2000" dirty="0">
                <a:solidFill>
                  <a:srgbClr val="FF0000"/>
                </a:solidFill>
              </a:rPr>
              <a:t>support@strubi.ox.ac.uk</a:t>
            </a:r>
          </a:p>
          <a:p>
            <a:pPr marL="370332" indent="-342900">
              <a:buFont typeface="Arial" panose="020B0604020202020204" pitchFamily="34" charset="0"/>
              <a:buChar char="•"/>
            </a:pPr>
            <a:r>
              <a:rPr lang="en-GB" sz="2000" dirty="0"/>
              <a:t>We’ll do the rest: check with your PI and give you an account</a:t>
            </a:r>
          </a:p>
          <a:p>
            <a:pPr marL="370332" indent="-342900">
              <a:buFont typeface="Arial" panose="020B0604020202020204" pitchFamily="34" charset="0"/>
              <a:buChar char="•"/>
            </a:pPr>
            <a:r>
              <a:rPr lang="en-GB" sz="2000" dirty="0"/>
              <a:t>Users have no special rights, all access is pooled by group</a:t>
            </a:r>
          </a:p>
          <a:p>
            <a:pPr marL="370332" indent="-342900">
              <a:buFont typeface="Arial" panose="020B0604020202020204" pitchFamily="34" charset="0"/>
              <a:buChar char="•"/>
            </a:pPr>
            <a:r>
              <a:rPr lang="en-GB" sz="2000" dirty="0"/>
              <a:t>Your bills are split between the WHG core grant and your PIs</a:t>
            </a:r>
          </a:p>
          <a:p>
            <a:pPr marL="370332" indent="-342900">
              <a:buFont typeface="Arial" panose="020B0604020202020204" pitchFamily="34" charset="0"/>
              <a:buChar char="•"/>
            </a:pPr>
            <a:r>
              <a:rPr lang="en-GB" sz="2000" dirty="0">
                <a:solidFill>
                  <a:srgbClr val="FF0000"/>
                </a:solidFill>
              </a:rPr>
              <a:t>Nothing comes for free! Use space well! PI must pay bills!</a:t>
            </a:r>
          </a:p>
          <a:p>
            <a:r>
              <a:rPr lang="en-GB" sz="2400" dirty="0"/>
              <a:t>There is help available:</a:t>
            </a:r>
          </a:p>
          <a:p>
            <a:pPr marL="370332" indent="-342900">
              <a:buFont typeface="Arial" panose="020B0604020202020204" pitchFamily="34" charset="0"/>
              <a:buChar char="•"/>
            </a:pPr>
            <a:r>
              <a:rPr lang="en-GB" sz="2000" dirty="0"/>
              <a:t>On line introductory courses (recently delivered), including videos</a:t>
            </a:r>
          </a:p>
          <a:p>
            <a:pPr marL="370332" indent="-342900">
              <a:buFont typeface="Arial" panose="020B0604020202020204" pitchFamily="34" charset="0"/>
              <a:buChar char="•"/>
            </a:pPr>
            <a:r>
              <a:rPr lang="en-GB" sz="2000" dirty="0"/>
              <a:t>WHG and BDI delivered training courses</a:t>
            </a:r>
          </a:p>
          <a:p>
            <a:pPr marL="370332" indent="-342900">
              <a:buFont typeface="Arial" panose="020B0604020202020204" pitchFamily="34" charset="0"/>
              <a:buChar char="•"/>
            </a:pPr>
            <a:r>
              <a:rPr lang="en-GB" sz="2000" dirty="0"/>
              <a:t>Self-paced workshops: Introduction to Unix/bash; Programming with Python; Using the Research Computing Cluster</a:t>
            </a:r>
          </a:p>
          <a:p>
            <a:pPr marL="370332" indent="-342900">
              <a:buFont typeface="Arial" panose="020B0604020202020204" pitchFamily="34" charset="0"/>
              <a:buChar char="•"/>
            </a:pPr>
            <a:r>
              <a:rPr lang="en-GB" sz="2000" dirty="0"/>
              <a:t>Email </a:t>
            </a:r>
            <a:r>
              <a:rPr lang="en-GB" sz="2000" dirty="0">
                <a:solidFill>
                  <a:srgbClr val="FF0000"/>
                </a:solidFill>
              </a:rPr>
              <a:t>bmrc-help@medsci.ox.ac.uk</a:t>
            </a:r>
          </a:p>
          <a:p>
            <a:pPr marL="370332" indent="-342900">
              <a:buFont typeface="Arial" panose="020B0604020202020204" pitchFamily="34" charset="0"/>
              <a:buChar char="•"/>
            </a:pPr>
            <a:r>
              <a:rPr lang="en-GB" sz="2000" dirty="0"/>
              <a:t>Ask your colleagues – they do similar things just with different data</a:t>
            </a:r>
          </a:p>
          <a:p>
            <a:r>
              <a:rPr lang="en-GB" sz="2400" dirty="0"/>
              <a:t>But… there are only </a:t>
            </a:r>
            <a:r>
              <a:rPr lang="en-GB" sz="2400" dirty="0" smtClean="0"/>
              <a:t>six </a:t>
            </a:r>
            <a:r>
              <a:rPr lang="en-GB" sz="2400" dirty="0"/>
              <a:t>of us… we do out best!</a:t>
            </a:r>
          </a:p>
          <a:p>
            <a:pPr marL="370332" indent="-342900">
              <a:buFont typeface="Arial" panose="020B0604020202020204" pitchFamily="34" charset="0"/>
              <a:buChar char="•"/>
            </a:pPr>
            <a:r>
              <a:rPr lang="en-GB" sz="2000" dirty="0" smtClean="0">
                <a:solidFill>
                  <a:srgbClr val="3EA343"/>
                </a:solidFill>
              </a:rPr>
              <a:t>Charles Roberts has a specific (part) STRUBI focus</a:t>
            </a:r>
            <a:endParaRPr lang="en-GB" sz="2000" dirty="0">
              <a:solidFill>
                <a:srgbClr val="3EA343"/>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0212"/>
          <a:stretch/>
        </p:blipFill>
        <p:spPr>
          <a:xfrm>
            <a:off x="7809759" y="6357983"/>
            <a:ext cx="1300294" cy="480545"/>
          </a:xfrm>
          <a:prstGeom prst="rect">
            <a:avLst/>
          </a:prstGeom>
          <a:ln w="63500">
            <a:noFill/>
          </a:ln>
        </p:spPr>
      </p:pic>
    </p:spTree>
    <p:extLst>
      <p:ext uri="{BB962C8B-B14F-4D97-AF65-F5344CB8AC3E}">
        <p14:creationId xmlns:p14="http://schemas.microsoft.com/office/powerpoint/2010/main" val="3871118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608" y="44624"/>
            <a:ext cx="7467600" cy="792088"/>
          </a:xfrm>
          <a:prstGeom prst="rect">
            <a:avLst/>
          </a:prstGeom>
        </p:spPr>
        <p:txBody>
          <a:bodyPr anchor="t">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600" dirty="0"/>
              <a:t>Types of research computing storage</a:t>
            </a:r>
          </a:p>
        </p:txBody>
      </p:sp>
      <p:sp>
        <p:nvSpPr>
          <p:cNvPr id="4" name="Content Placeholder 2"/>
          <p:cNvSpPr txBox="1">
            <a:spLocks/>
          </p:cNvSpPr>
          <p:nvPr/>
        </p:nvSpPr>
        <p:spPr>
          <a:xfrm>
            <a:off x="1043608" y="764704"/>
            <a:ext cx="8100392" cy="5976664"/>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GB" sz="2400" dirty="0"/>
              <a:t>BMRC manages more data than most of the rest of the University combined (~5000 data disks, ~</a:t>
            </a:r>
            <a:r>
              <a:rPr lang="en-GB" sz="2400" dirty="0" smtClean="0"/>
              <a:t>27PB </a:t>
            </a:r>
            <a:r>
              <a:rPr lang="en-GB" sz="2400" dirty="0"/>
              <a:t>storage)</a:t>
            </a:r>
          </a:p>
          <a:p>
            <a:r>
              <a:rPr lang="en-GB" sz="2400" dirty="0"/>
              <a:t>High-performance storage (GPFS), </a:t>
            </a:r>
            <a:r>
              <a:rPr lang="en-GB" sz="2400" u="sng" dirty="0" smtClean="0"/>
              <a:t>£60 </a:t>
            </a:r>
            <a:r>
              <a:rPr lang="en-GB" sz="2400" u="sng" dirty="0"/>
              <a:t>per TB per </a:t>
            </a:r>
            <a:r>
              <a:rPr lang="en-GB" sz="2400" u="sng" dirty="0" smtClean="0"/>
              <a:t>year</a:t>
            </a:r>
            <a:endParaRPr lang="en-GB" sz="2400" u="sng" dirty="0"/>
          </a:p>
          <a:p>
            <a:pPr marL="370332" indent="-342900">
              <a:buFont typeface="Arial" panose="020B0604020202020204" pitchFamily="34" charset="0"/>
              <a:buChar char="•"/>
            </a:pPr>
            <a:r>
              <a:rPr lang="en-GB" sz="2000" dirty="0"/>
              <a:t>/gpfs2 (3658 TB “RAID60”) &amp; /gpfs3 </a:t>
            </a:r>
            <a:r>
              <a:rPr lang="en-GB" sz="2000" dirty="0" smtClean="0"/>
              <a:t>(7380TB </a:t>
            </a:r>
            <a:r>
              <a:rPr lang="en-GB" sz="2000" dirty="0"/>
              <a:t>“RAID60”): /well</a:t>
            </a:r>
          </a:p>
          <a:p>
            <a:pPr marL="370332" indent="-342900">
              <a:buFont typeface="Arial" panose="020B0604020202020204" pitchFamily="34" charset="0"/>
              <a:buChar char="•"/>
            </a:pPr>
            <a:r>
              <a:rPr lang="en-GB" sz="2000" dirty="0">
                <a:solidFill>
                  <a:schemeClr val="tx1"/>
                </a:solidFill>
              </a:rPr>
              <a:t>You usually </a:t>
            </a:r>
            <a:r>
              <a:rPr lang="en-GB" sz="2000" u="sng" dirty="0">
                <a:solidFill>
                  <a:schemeClr val="tx1"/>
                </a:solidFill>
              </a:rPr>
              <a:t>ignore</a:t>
            </a:r>
            <a:r>
              <a:rPr lang="en-GB" sz="2000" dirty="0">
                <a:solidFill>
                  <a:schemeClr val="tx1"/>
                </a:solidFill>
              </a:rPr>
              <a:t> /users/</a:t>
            </a:r>
            <a:r>
              <a:rPr lang="en-GB" sz="2000" dirty="0" err="1">
                <a:solidFill>
                  <a:schemeClr val="tx1"/>
                </a:solidFill>
              </a:rPr>
              <a:t>strubi</a:t>
            </a:r>
            <a:r>
              <a:rPr lang="en-GB" sz="2000" dirty="0">
                <a:solidFill>
                  <a:schemeClr val="tx1"/>
                </a:solidFill>
              </a:rPr>
              <a:t>/&lt;</a:t>
            </a:r>
            <a:r>
              <a:rPr lang="en-GB" sz="2000" i="1" dirty="0">
                <a:solidFill>
                  <a:schemeClr val="tx1"/>
                </a:solidFill>
              </a:rPr>
              <a:t>username</a:t>
            </a:r>
            <a:r>
              <a:rPr lang="en-GB" sz="2000" dirty="0">
                <a:solidFill>
                  <a:schemeClr val="tx1"/>
                </a:solidFill>
              </a:rPr>
              <a:t>&gt;, 10GB personal quota</a:t>
            </a:r>
          </a:p>
          <a:p>
            <a:pPr marL="370332" indent="-342900">
              <a:buFont typeface="Arial" panose="020B0604020202020204" pitchFamily="34" charset="0"/>
              <a:buChar char="•"/>
            </a:pPr>
            <a:r>
              <a:rPr lang="en-GB" sz="2000" dirty="0">
                <a:solidFill>
                  <a:schemeClr val="tx1"/>
                </a:solidFill>
              </a:rPr>
              <a:t>You </a:t>
            </a:r>
            <a:r>
              <a:rPr lang="en-GB" sz="2000" u="sng" dirty="0">
                <a:solidFill>
                  <a:schemeClr val="tx1"/>
                </a:solidFill>
              </a:rPr>
              <a:t>use</a:t>
            </a:r>
            <a:r>
              <a:rPr lang="en-GB" sz="2000" dirty="0">
                <a:solidFill>
                  <a:schemeClr val="tx1"/>
                </a:solidFill>
              </a:rPr>
              <a:t> </a:t>
            </a:r>
            <a:r>
              <a:rPr lang="en-GB" sz="2000" dirty="0">
                <a:solidFill>
                  <a:srgbClr val="FF0000"/>
                </a:solidFill>
              </a:rPr>
              <a:t>/well/</a:t>
            </a:r>
            <a:r>
              <a:rPr lang="en-GB" sz="2000" dirty="0" err="1">
                <a:solidFill>
                  <a:srgbClr val="FF0000"/>
                </a:solidFill>
              </a:rPr>
              <a:t>strubi</a:t>
            </a:r>
            <a:r>
              <a:rPr lang="en-GB" sz="2000" dirty="0">
                <a:solidFill>
                  <a:srgbClr val="FF0000"/>
                </a:solidFill>
              </a:rPr>
              <a:t>/&lt;</a:t>
            </a:r>
            <a:r>
              <a:rPr lang="en-GB" sz="2000" i="1" dirty="0">
                <a:solidFill>
                  <a:srgbClr val="FF0000"/>
                </a:solidFill>
              </a:rPr>
              <a:t>username</a:t>
            </a:r>
            <a:r>
              <a:rPr lang="en-GB" sz="2000" dirty="0">
                <a:solidFill>
                  <a:srgbClr val="FF0000"/>
                </a:solidFill>
              </a:rPr>
              <a:t>&gt; </a:t>
            </a:r>
            <a:r>
              <a:rPr lang="en-GB" sz="2000" dirty="0">
                <a:solidFill>
                  <a:schemeClr val="tx1"/>
                </a:solidFill>
              </a:rPr>
              <a:t>or </a:t>
            </a:r>
            <a:r>
              <a:rPr lang="en-GB" sz="2000" dirty="0">
                <a:solidFill>
                  <a:srgbClr val="FF0000"/>
                </a:solidFill>
              </a:rPr>
              <a:t>/well/&lt;</a:t>
            </a:r>
            <a:r>
              <a:rPr lang="en-GB" sz="2000" i="1" dirty="0">
                <a:solidFill>
                  <a:srgbClr val="FF0000"/>
                </a:solidFill>
              </a:rPr>
              <a:t>group</a:t>
            </a:r>
            <a:r>
              <a:rPr lang="en-GB" sz="2000" dirty="0">
                <a:solidFill>
                  <a:srgbClr val="FF0000"/>
                </a:solidFill>
              </a:rPr>
              <a:t>&gt;/&lt;</a:t>
            </a:r>
            <a:r>
              <a:rPr lang="en-GB" sz="2000" i="1" dirty="0">
                <a:solidFill>
                  <a:srgbClr val="FF0000"/>
                </a:solidFill>
              </a:rPr>
              <a:t>username</a:t>
            </a:r>
            <a:r>
              <a:rPr lang="en-GB" sz="2000" dirty="0">
                <a:solidFill>
                  <a:srgbClr val="FF0000"/>
                </a:solidFill>
              </a:rPr>
              <a:t>&gt;</a:t>
            </a:r>
          </a:p>
          <a:p>
            <a:pPr marL="370332" indent="-342900">
              <a:buFont typeface="Arial" panose="020B0604020202020204" pitchFamily="34" charset="0"/>
              <a:buChar char="•"/>
            </a:pPr>
            <a:r>
              <a:rPr lang="en-GB" sz="2000" dirty="0">
                <a:solidFill>
                  <a:schemeClr val="tx1"/>
                </a:solidFill>
              </a:rPr>
              <a:t>STRUBI currently uses ~1.5PB storage on GPFS systems</a:t>
            </a:r>
          </a:p>
          <a:p>
            <a:r>
              <a:rPr lang="en-GB" sz="2400" dirty="0" smtClean="0"/>
              <a:t>Storage </a:t>
            </a:r>
            <a:r>
              <a:rPr lang="en-GB" sz="2400" dirty="0"/>
              <a:t>for EM data as it is being collected (no charge)</a:t>
            </a:r>
          </a:p>
          <a:p>
            <a:pPr marL="370332" indent="-342900">
              <a:buFont typeface="Arial" panose="020B0604020202020204" pitchFamily="34" charset="0"/>
              <a:buChar char="•"/>
            </a:pPr>
            <a:r>
              <a:rPr lang="en-GB" sz="2000" dirty="0"/>
              <a:t>“</a:t>
            </a:r>
            <a:r>
              <a:rPr lang="en-GB" sz="2000" dirty="0" err="1"/>
              <a:t>bowmore</a:t>
            </a:r>
            <a:r>
              <a:rPr lang="en-GB" sz="2000" dirty="0"/>
              <a:t>” </a:t>
            </a:r>
            <a:r>
              <a:rPr lang="en-GB" sz="2000" dirty="0">
                <a:solidFill>
                  <a:srgbClr val="091F3F"/>
                </a:solidFill>
              </a:rPr>
              <a:t>466TB RAID60</a:t>
            </a:r>
          </a:p>
          <a:p>
            <a:r>
              <a:rPr lang="en-GB" sz="2400" dirty="0"/>
              <a:t>Archive grade storage, </a:t>
            </a:r>
            <a:r>
              <a:rPr lang="en-GB" sz="2400" u="sng" dirty="0"/>
              <a:t>£15.06 per TB per year</a:t>
            </a:r>
          </a:p>
          <a:p>
            <a:endParaRPr lang="en-GB" sz="2400" u="sng" dirty="0"/>
          </a:p>
          <a:p>
            <a:r>
              <a:rPr lang="en-GB" sz="2400" dirty="0">
                <a:solidFill>
                  <a:srgbClr val="3EA343"/>
                </a:solidFill>
              </a:rPr>
              <a:t>Trial of new archive </a:t>
            </a:r>
            <a:r>
              <a:rPr lang="en-GB" sz="2400" dirty="0" smtClean="0">
                <a:solidFill>
                  <a:srgbClr val="3EA343"/>
                </a:solidFill>
              </a:rPr>
              <a:t>system underway – </a:t>
            </a:r>
            <a:r>
              <a:rPr lang="en-GB" sz="2400" dirty="0">
                <a:solidFill>
                  <a:srgbClr val="3EA343"/>
                </a:solidFill>
              </a:rPr>
              <a:t>three-site, secure, encrypted, Ceph-based system. </a:t>
            </a:r>
            <a:r>
              <a:rPr lang="en-GB" sz="2400" dirty="0" smtClean="0">
                <a:solidFill>
                  <a:srgbClr val="3EA343"/>
                </a:solidFill>
              </a:rPr>
              <a:t>Fast Oxford-wide data moving networking. Designed </a:t>
            </a:r>
            <a:r>
              <a:rPr lang="en-GB" sz="2400" dirty="0">
                <a:solidFill>
                  <a:srgbClr val="3EA343"/>
                </a:solidFill>
              </a:rPr>
              <a:t>to scale to &gt;</a:t>
            </a:r>
            <a:r>
              <a:rPr lang="en-GB" sz="2400" dirty="0" smtClean="0">
                <a:solidFill>
                  <a:srgbClr val="3EA343"/>
                </a:solidFill>
              </a:rPr>
              <a:t>200PB capacity</a:t>
            </a:r>
            <a:endParaRPr lang="en-GB" sz="2400" dirty="0">
              <a:solidFill>
                <a:srgbClr val="3EA343"/>
              </a:solidFill>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0212"/>
          <a:stretch/>
        </p:blipFill>
        <p:spPr>
          <a:xfrm>
            <a:off x="7809759" y="6357983"/>
            <a:ext cx="1300294" cy="480545"/>
          </a:xfrm>
          <a:prstGeom prst="rect">
            <a:avLst/>
          </a:prstGeom>
          <a:ln w="63500">
            <a:noFill/>
          </a:ln>
        </p:spPr>
      </p:pic>
    </p:spTree>
    <p:extLst>
      <p:ext uri="{BB962C8B-B14F-4D97-AF65-F5344CB8AC3E}">
        <p14:creationId xmlns:p14="http://schemas.microsoft.com/office/powerpoint/2010/main" val="1608021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608" y="44624"/>
            <a:ext cx="7467600" cy="792088"/>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600" dirty="0"/>
              <a:t>BMRC filesystem (lack of) backup</a:t>
            </a:r>
          </a:p>
        </p:txBody>
      </p:sp>
      <p:sp>
        <p:nvSpPr>
          <p:cNvPr id="4" name="Content Placeholder 2"/>
          <p:cNvSpPr txBox="1">
            <a:spLocks/>
          </p:cNvSpPr>
          <p:nvPr/>
        </p:nvSpPr>
        <p:spPr>
          <a:xfrm>
            <a:off x="1072528" y="908720"/>
            <a:ext cx="8100392" cy="5473178"/>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GB" sz="2400" b="1" dirty="0">
                <a:solidFill>
                  <a:srgbClr val="FF0000"/>
                </a:solidFill>
              </a:rPr>
              <a:t>NO BMRC STORAGE IS BACKED UP!</a:t>
            </a:r>
          </a:p>
          <a:p>
            <a:pPr marL="370332" indent="-342900">
              <a:buFont typeface="Arial" panose="020B0604020202020204" pitchFamily="34" charset="0"/>
              <a:buChar char="•"/>
            </a:pPr>
            <a:r>
              <a:rPr lang="en-GB" sz="2000" dirty="0"/>
              <a:t>We look after storage obsessively</a:t>
            </a:r>
          </a:p>
          <a:p>
            <a:pPr marL="370332" indent="-342900">
              <a:buFont typeface="Arial" panose="020B0604020202020204" pitchFamily="34" charset="0"/>
              <a:buChar char="•"/>
            </a:pPr>
            <a:r>
              <a:rPr lang="en-GB" sz="2000" dirty="0"/>
              <a:t>We get an email within 10 minutes if a disk fails</a:t>
            </a:r>
          </a:p>
          <a:p>
            <a:pPr marL="370332" indent="-342900">
              <a:buFont typeface="Arial" panose="020B0604020202020204" pitchFamily="34" charset="0"/>
              <a:buChar char="•"/>
            </a:pPr>
            <a:r>
              <a:rPr lang="en-GB" sz="2000" dirty="0"/>
              <a:t>We have shelf spare disks waiting to go</a:t>
            </a:r>
          </a:p>
          <a:p>
            <a:pPr marL="370332" indent="-342900">
              <a:buFont typeface="Arial" panose="020B0604020202020204" pitchFamily="34" charset="0"/>
              <a:buChar char="•"/>
            </a:pPr>
            <a:r>
              <a:rPr lang="en-GB" sz="2000" dirty="0"/>
              <a:t>We come in late at night to replace failed disks</a:t>
            </a:r>
          </a:p>
          <a:p>
            <a:pPr marL="370332" indent="-342900">
              <a:spcAft>
                <a:spcPts val="1200"/>
              </a:spcAft>
              <a:buFont typeface="Arial" panose="020B0604020202020204" pitchFamily="34" charset="0"/>
              <a:buChar char="•"/>
            </a:pPr>
            <a:r>
              <a:rPr lang="en-GB" sz="2000" dirty="0">
                <a:solidFill>
                  <a:srgbClr val="FF0000"/>
                </a:solidFill>
              </a:rPr>
              <a:t>…but there is no backup of anything!</a:t>
            </a:r>
          </a:p>
          <a:p>
            <a:r>
              <a:rPr lang="en-GB" sz="2400" dirty="0"/>
              <a:t>You need to keep a copy of essential raw data and final results</a:t>
            </a:r>
          </a:p>
          <a:p>
            <a:pPr marL="370332" indent="-342900">
              <a:buFont typeface="Arial" panose="020B0604020202020204" pitchFamily="34" charset="0"/>
              <a:buChar char="•"/>
            </a:pPr>
            <a:r>
              <a:rPr lang="en-GB" sz="2000" dirty="0"/>
              <a:t>Keep stuff on archive as well</a:t>
            </a:r>
          </a:p>
          <a:p>
            <a:pPr marL="370332" indent="-342900">
              <a:spcAft>
                <a:spcPts val="1200"/>
              </a:spcAft>
              <a:buFont typeface="Arial" panose="020B0604020202020204" pitchFamily="34" charset="0"/>
              <a:buChar char="•"/>
            </a:pPr>
            <a:r>
              <a:rPr lang="en-GB" sz="2000" dirty="0"/>
              <a:t>Deposit in other repositories</a:t>
            </a:r>
          </a:p>
          <a:p>
            <a:r>
              <a:rPr lang="en-GB" sz="2700" u="sng" dirty="0" smtClean="0">
                <a:solidFill>
                  <a:srgbClr val="FF0000"/>
                </a:solidFill>
                <a:effectLst>
                  <a:glow rad="279400">
                    <a:schemeClr val="accent5">
                      <a:lumMod val="60000"/>
                      <a:lumOff val="40000"/>
                      <a:alpha val="65000"/>
                    </a:schemeClr>
                  </a:glow>
                </a:effectLst>
              </a:rPr>
              <a:t>NO </a:t>
            </a:r>
            <a:r>
              <a:rPr lang="en-GB" sz="2700" u="sng" dirty="0">
                <a:solidFill>
                  <a:srgbClr val="FF0000"/>
                </a:solidFill>
                <a:effectLst>
                  <a:glow rad="279400">
                    <a:schemeClr val="accent5">
                      <a:lumMod val="60000"/>
                      <a:lumOff val="40000"/>
                      <a:alpha val="65000"/>
                    </a:schemeClr>
                  </a:glow>
                </a:effectLst>
              </a:rPr>
              <a:t>BMRC STORAGE BACKUPS!</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0212"/>
          <a:stretch/>
        </p:blipFill>
        <p:spPr>
          <a:xfrm>
            <a:off x="7809759" y="6357983"/>
            <a:ext cx="1300294" cy="480545"/>
          </a:xfrm>
          <a:prstGeom prst="rect">
            <a:avLst/>
          </a:prstGeom>
          <a:ln w="63500">
            <a:noFill/>
          </a:ln>
        </p:spPr>
      </p:pic>
    </p:spTree>
    <p:extLst>
      <p:ext uri="{BB962C8B-B14F-4D97-AF65-F5344CB8AC3E}">
        <p14:creationId xmlns:p14="http://schemas.microsoft.com/office/powerpoint/2010/main" val="1641648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64840" y="0"/>
            <a:ext cx="8044173" cy="86409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600" dirty="0"/>
              <a:t>BMRC cluster compute environment</a:t>
            </a:r>
          </a:p>
        </p:txBody>
      </p:sp>
      <p:sp>
        <p:nvSpPr>
          <p:cNvPr id="4" name="Content Placeholder 2"/>
          <p:cNvSpPr txBox="1">
            <a:spLocks/>
          </p:cNvSpPr>
          <p:nvPr/>
        </p:nvSpPr>
        <p:spPr>
          <a:xfrm>
            <a:off x="1064840" y="836712"/>
            <a:ext cx="8079160" cy="5832648"/>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GB" sz="2400" dirty="0"/>
              <a:t>We try to provide a standard, stable, well defined environment for computation:</a:t>
            </a:r>
          </a:p>
          <a:p>
            <a:pPr marL="370332" indent="-342900">
              <a:buFont typeface="Arial" panose="020B0604020202020204" pitchFamily="34" charset="0"/>
              <a:buChar char="•"/>
            </a:pPr>
            <a:r>
              <a:rPr lang="en-GB" sz="2000" dirty="0"/>
              <a:t>CentOS </a:t>
            </a:r>
            <a:r>
              <a:rPr lang="en-GB" sz="2000" dirty="0" smtClean="0"/>
              <a:t>7.9 </a:t>
            </a:r>
            <a:r>
              <a:rPr lang="en-GB" sz="2000" dirty="0"/>
              <a:t>(kernel </a:t>
            </a:r>
            <a:r>
              <a:rPr lang="en-GB" sz="2000" dirty="0" smtClean="0"/>
              <a:t>3.10.0)</a:t>
            </a:r>
            <a:endParaRPr lang="en-GB" sz="2000" dirty="0">
              <a:solidFill>
                <a:srgbClr val="3EA343"/>
              </a:solidFill>
            </a:endParaRPr>
          </a:p>
          <a:p>
            <a:pPr marL="370332" indent="-342900">
              <a:buFont typeface="Arial" panose="020B0604020202020204" pitchFamily="34" charset="0"/>
              <a:buChar char="•"/>
            </a:pPr>
            <a:r>
              <a:rPr lang="en-GB" sz="2000" dirty="0"/>
              <a:t>Fast, parallel access to large storage</a:t>
            </a:r>
          </a:p>
          <a:p>
            <a:pPr marL="370332" indent="-342900">
              <a:buFont typeface="Arial" panose="020B0604020202020204" pitchFamily="34" charset="0"/>
              <a:buChar char="•"/>
            </a:pPr>
            <a:r>
              <a:rPr lang="en-GB" sz="2000" dirty="0" err="1"/>
              <a:t>Univa</a:t>
            </a:r>
            <a:r>
              <a:rPr lang="en-GB" sz="2000" dirty="0"/>
              <a:t> Grid Engine job scheduler (version 8.6.8)</a:t>
            </a:r>
          </a:p>
          <a:p>
            <a:pPr marL="370332" indent="-342900">
              <a:buFont typeface="Arial" panose="020B0604020202020204" pitchFamily="34" charset="0"/>
              <a:buChar char="•"/>
            </a:pPr>
            <a:r>
              <a:rPr lang="en-GB" sz="2000" dirty="0"/>
              <a:t>Preinstalled applications in /apps/well, /apps/</a:t>
            </a:r>
            <a:r>
              <a:rPr lang="en-GB" sz="2000" dirty="0" err="1"/>
              <a:t>strubi</a:t>
            </a:r>
            <a:r>
              <a:rPr lang="en-GB" sz="2000" dirty="0"/>
              <a:t> &amp; /apps/</a:t>
            </a:r>
            <a:r>
              <a:rPr lang="en-GB" sz="2000" dirty="0" err="1"/>
              <a:t>htseq</a:t>
            </a:r>
            <a:endParaRPr lang="en-GB" sz="2000" dirty="0"/>
          </a:p>
          <a:p>
            <a:pPr marL="370332" indent="-342900">
              <a:buFont typeface="Arial" panose="020B0604020202020204" pitchFamily="34" charset="0"/>
              <a:buChar char="•"/>
            </a:pPr>
            <a:r>
              <a:rPr lang="en-GB" sz="2000" dirty="0"/>
              <a:t>Multiple versions of key packages such as R and python</a:t>
            </a:r>
          </a:p>
          <a:p>
            <a:pPr marL="370332" indent="-342900">
              <a:buFont typeface="Arial" panose="020B0604020202020204" pitchFamily="34" charset="0"/>
              <a:buChar char="•"/>
            </a:pPr>
            <a:r>
              <a:rPr lang="en-GB" sz="2000" dirty="0"/>
              <a:t>Monitoring of load to prevent crashes and allow users to share nodes</a:t>
            </a:r>
          </a:p>
          <a:p>
            <a:r>
              <a:rPr lang="en-GB" sz="2400" dirty="0"/>
              <a:t>We try to make it simple for groups to get users on the system</a:t>
            </a:r>
          </a:p>
          <a:p>
            <a:pPr marL="370332" indent="-342900">
              <a:buFont typeface="Arial" panose="020B0604020202020204" pitchFamily="34" charset="0"/>
              <a:buChar char="•"/>
            </a:pPr>
            <a:r>
              <a:rPr lang="en-GB" sz="2000" dirty="0"/>
              <a:t>All quotas, shares </a:t>
            </a:r>
            <a:r>
              <a:rPr lang="en-GB" sz="2000" i="1" dirty="0"/>
              <a:t>etc. </a:t>
            </a:r>
            <a:r>
              <a:rPr lang="en-GB" sz="2000" dirty="0"/>
              <a:t>are handled at the group/project level</a:t>
            </a:r>
          </a:p>
          <a:p>
            <a:pPr marL="370332" indent="-342900">
              <a:buFont typeface="Arial" panose="020B0604020202020204" pitchFamily="34" charset="0"/>
              <a:buChar char="•"/>
            </a:pPr>
            <a:r>
              <a:rPr lang="en-GB" sz="2000" dirty="0"/>
              <a:t>No users have individual quotas or shares</a:t>
            </a:r>
          </a:p>
          <a:p>
            <a:pPr marL="370332" indent="-342900">
              <a:buFont typeface="Arial" panose="020B0604020202020204" pitchFamily="34" charset="0"/>
              <a:buChar char="•"/>
            </a:pPr>
            <a:r>
              <a:rPr lang="en-GB" sz="2000" dirty="0"/>
              <a:t>Reduces administration overhead and makes charging simpler</a:t>
            </a:r>
          </a:p>
          <a:p>
            <a:pPr marL="370332" indent="-342900">
              <a:buFont typeface="Arial" panose="020B0604020202020204" pitchFamily="34" charset="0"/>
              <a:buChar char="•"/>
            </a:pPr>
            <a:r>
              <a:rPr lang="en-GB" sz="2000" dirty="0"/>
              <a:t>Charge by quota/share not by use, so no </a:t>
            </a:r>
            <a:r>
              <a:rPr lang="en-GB" sz="2000" u="sng" dirty="0"/>
              <a:t>unexpected</a:t>
            </a:r>
            <a:r>
              <a:rPr lang="en-GB" sz="2000" dirty="0"/>
              <a:t> bills!</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0212"/>
          <a:stretch/>
        </p:blipFill>
        <p:spPr>
          <a:xfrm>
            <a:off x="7809759" y="6357983"/>
            <a:ext cx="1300294" cy="480545"/>
          </a:xfrm>
          <a:prstGeom prst="rect">
            <a:avLst/>
          </a:prstGeom>
          <a:ln w="63500">
            <a:noFill/>
          </a:ln>
        </p:spPr>
      </p:pic>
    </p:spTree>
    <p:extLst>
      <p:ext uri="{BB962C8B-B14F-4D97-AF65-F5344CB8AC3E}">
        <p14:creationId xmlns:p14="http://schemas.microsoft.com/office/powerpoint/2010/main" val="1404834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608" y="116632"/>
            <a:ext cx="8568952" cy="864096"/>
          </a:xfrm>
          <a:prstGeom prst="rect">
            <a:avLst/>
          </a:prstGeom>
        </p:spPr>
        <p:txBody>
          <a:bodyPr anchor="t">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600" dirty="0"/>
              <a:t>Project servers and management nodes</a:t>
            </a:r>
          </a:p>
        </p:txBody>
      </p:sp>
      <p:sp>
        <p:nvSpPr>
          <p:cNvPr id="4" name="Content Placeholder 2"/>
          <p:cNvSpPr txBox="1">
            <a:spLocks/>
          </p:cNvSpPr>
          <p:nvPr/>
        </p:nvSpPr>
        <p:spPr>
          <a:xfrm>
            <a:off x="1064840" y="1079553"/>
            <a:ext cx="8079160" cy="5445791"/>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GB" sz="2400" dirty="0"/>
              <a:t>Cluster head nodes (head1 and head2)</a:t>
            </a:r>
          </a:p>
          <a:p>
            <a:pPr marL="370332" indent="-342900">
              <a:buFont typeface="Arial" panose="020B0604020202020204" pitchFamily="34" charset="0"/>
              <a:buChar char="•"/>
            </a:pPr>
            <a:r>
              <a:rPr lang="en-GB" sz="2000" dirty="0"/>
              <a:t>Manage the BMRC HPC cluster including </a:t>
            </a:r>
            <a:r>
              <a:rPr lang="en-GB" sz="2000" dirty="0" err="1"/>
              <a:t>Univa</a:t>
            </a:r>
            <a:r>
              <a:rPr lang="en-GB" sz="2000" dirty="0"/>
              <a:t> and imaging</a:t>
            </a:r>
          </a:p>
          <a:p>
            <a:pPr marL="370332" indent="-342900">
              <a:buFont typeface="Arial" panose="020B0604020202020204" pitchFamily="34" charset="0"/>
              <a:buChar char="•"/>
            </a:pPr>
            <a:r>
              <a:rPr lang="en-GB" sz="2000" dirty="0"/>
              <a:t>Not for general users!</a:t>
            </a:r>
          </a:p>
          <a:p>
            <a:r>
              <a:rPr lang="en-GB" sz="2400" dirty="0"/>
              <a:t>Login nodes </a:t>
            </a:r>
            <a:r>
              <a:rPr lang="en-GB" sz="2400" dirty="0" smtClean="0"/>
              <a:t>(cluster[1-2].bmrc.ox.ac.uk</a:t>
            </a:r>
            <a:r>
              <a:rPr lang="en-GB" sz="2400" dirty="0"/>
              <a:t>)</a:t>
            </a:r>
          </a:p>
          <a:p>
            <a:pPr marL="370332" indent="-342900">
              <a:buFont typeface="Arial" panose="020B0604020202020204" pitchFamily="34" charset="0"/>
              <a:buChar char="•"/>
            </a:pPr>
            <a:r>
              <a:rPr lang="en-GB" sz="2000" dirty="0"/>
              <a:t>For general user use, </a:t>
            </a:r>
            <a:r>
              <a:rPr lang="en-GB" sz="2000" dirty="0" err="1"/>
              <a:t>ssh</a:t>
            </a:r>
            <a:r>
              <a:rPr lang="en-GB" sz="2000" dirty="0"/>
              <a:t> access from University networks/VPNs</a:t>
            </a:r>
          </a:p>
          <a:p>
            <a:pPr marL="370332" indent="-342900">
              <a:buFont typeface="Arial" panose="020B0604020202020204" pitchFamily="34" charset="0"/>
              <a:buChar char="•"/>
            </a:pPr>
            <a:r>
              <a:rPr lang="en-GB" sz="2000" dirty="0"/>
              <a:t>For testing and submission of jobs to the cluster</a:t>
            </a:r>
          </a:p>
          <a:p>
            <a:pPr marL="370332" indent="-342900">
              <a:buFont typeface="Arial" panose="020B0604020202020204" pitchFamily="34" charset="0"/>
              <a:buChar char="•"/>
            </a:pPr>
            <a:r>
              <a:rPr lang="en-GB" sz="2000" dirty="0"/>
              <a:t>For monitoring jobs</a:t>
            </a:r>
          </a:p>
          <a:p>
            <a:r>
              <a:rPr lang="en-GB" sz="2400" dirty="0"/>
              <a:t>Project </a:t>
            </a:r>
            <a:r>
              <a:rPr lang="en-GB" sz="2400" dirty="0" smtClean="0"/>
              <a:t>servers</a:t>
            </a:r>
          </a:p>
          <a:p>
            <a:pPr marL="370332" indent="-342900">
              <a:buFont typeface="Arial" panose="020B0604020202020204" pitchFamily="34" charset="0"/>
              <a:buChar char="•"/>
            </a:pPr>
            <a:r>
              <a:rPr lang="en-GB" sz="2000" dirty="0" smtClean="0"/>
              <a:t>Only </a:t>
            </a:r>
            <a:r>
              <a:rPr lang="en-GB" sz="2000" dirty="0" err="1" smtClean="0"/>
              <a:t>ssh</a:t>
            </a:r>
            <a:r>
              <a:rPr lang="en-GB" sz="2000" dirty="0" smtClean="0"/>
              <a:t> access from STRUBI network and STRUBI VPN</a:t>
            </a:r>
          </a:p>
          <a:p>
            <a:pPr marL="370332" indent="-342900">
              <a:buFont typeface="Arial" panose="020B0604020202020204" pitchFamily="34" charset="0"/>
              <a:buChar char="•"/>
            </a:pPr>
            <a:r>
              <a:rPr lang="en-GB" sz="2000" dirty="0" smtClean="0"/>
              <a:t>Similar </a:t>
            </a:r>
            <a:r>
              <a:rPr lang="en-GB" sz="2000" dirty="0"/>
              <a:t>to login nodes, but group-restricted login &amp; queues, local storage</a:t>
            </a:r>
          </a:p>
          <a:p>
            <a:endParaRPr lang="en-GB" sz="2000" dirty="0"/>
          </a:p>
          <a:p>
            <a:pPr marL="370332" indent="-342900">
              <a:buFont typeface="Arial" panose="020B0604020202020204" pitchFamily="34" charset="0"/>
              <a:buChar char="•"/>
            </a:pPr>
            <a:endParaRPr lang="en-GB" sz="2000" dirty="0"/>
          </a:p>
          <a:p>
            <a:r>
              <a:rPr lang="en-GB" sz="2400" dirty="0"/>
              <a:t>…but, of course, all that needs to be backed by something a bit more powerful – the cluster!</a:t>
            </a:r>
          </a:p>
          <a:p>
            <a:pPr marL="370332" indent="-342900">
              <a:buFont typeface="Arial" panose="020B0604020202020204" pitchFamily="34" charset="0"/>
              <a:buChar char="•"/>
            </a:pPr>
            <a:endParaRPr lang="en-GB" sz="2000"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0212"/>
          <a:stretch/>
        </p:blipFill>
        <p:spPr>
          <a:xfrm>
            <a:off x="7809759" y="6357983"/>
            <a:ext cx="1300294" cy="480545"/>
          </a:xfrm>
          <a:prstGeom prst="rect">
            <a:avLst/>
          </a:prstGeom>
          <a:ln w="63500">
            <a:noFill/>
          </a:ln>
        </p:spPr>
      </p:pic>
    </p:spTree>
    <p:extLst>
      <p:ext uri="{BB962C8B-B14F-4D97-AF65-F5344CB8AC3E}">
        <p14:creationId xmlns:p14="http://schemas.microsoft.com/office/powerpoint/2010/main" val="797333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0416"/>
            <a:ext cx="8095456" cy="785296"/>
          </a:xfrm>
        </p:spPr>
        <p:txBody>
          <a:bodyPr wrap="square" numCol="1" anchorCtr="0" compatLnSpc="1">
            <a:prstTxWarp prst="textNoShape">
              <a:avLst/>
            </a:prstTxWarp>
            <a:normAutofit/>
          </a:bodyPr>
          <a:lstStyle/>
          <a:p>
            <a:pPr>
              <a:defRPr/>
            </a:pPr>
            <a:r>
              <a:rPr lang="en-GB" sz="3600" dirty="0"/>
              <a:t>Computing organisation reflects Oxford…</a:t>
            </a:r>
          </a:p>
        </p:txBody>
      </p:sp>
      <p:sp>
        <p:nvSpPr>
          <p:cNvPr id="1229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FFFF"/>
                </a:solidFill>
              </a:rPr>
              <a:t>Wednesday 14 Nov 2018</a:t>
            </a:r>
            <a:endParaRPr lang="en-GB" altLang="en-US" dirty="0">
              <a:solidFill>
                <a:srgbClr val="FFFFFF"/>
              </a:solidFill>
            </a:endParaRPr>
          </a:p>
        </p:txBody>
      </p:sp>
      <p:sp>
        <p:nvSpPr>
          <p:cNvPr id="5" name="Oval 4"/>
          <p:cNvSpPr/>
          <p:nvPr/>
        </p:nvSpPr>
        <p:spPr>
          <a:xfrm>
            <a:off x="1043608" y="1338666"/>
            <a:ext cx="7920880" cy="4536504"/>
          </a:xfrm>
          <a:prstGeom prst="ellipse">
            <a:avLst/>
          </a:prstGeom>
          <a:solidFill>
            <a:srgbClr val="091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555776" y="1988840"/>
            <a:ext cx="6186636" cy="3528392"/>
          </a:xfrm>
          <a:prstGeom prst="ellipse">
            <a:avLst/>
          </a:prstGeom>
          <a:solidFill>
            <a:srgbClr val="00B0F0"/>
          </a:solidFill>
          <a:ln>
            <a:solidFill>
              <a:srgbClr val="091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995936" y="2201876"/>
            <a:ext cx="4583855" cy="2927585"/>
          </a:xfrm>
          <a:prstGeom prst="ellipse">
            <a:avLst/>
          </a:prstGeom>
          <a:solidFill>
            <a:srgbClr val="BF2036"/>
          </a:solidFill>
          <a:ln>
            <a:solidFill>
              <a:srgbClr val="091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974668" y="2564904"/>
            <a:ext cx="2376264" cy="1584176"/>
          </a:xfrm>
          <a:prstGeom prst="ellipse">
            <a:avLst/>
          </a:prstGeom>
          <a:solidFill>
            <a:srgbClr val="3EA343"/>
          </a:solidFill>
          <a:ln>
            <a:solidFill>
              <a:srgbClr val="091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137977" y="2834120"/>
            <a:ext cx="939130" cy="594880"/>
          </a:xfrm>
          <a:prstGeom prst="ellipse">
            <a:avLst/>
          </a:prstGeom>
          <a:solidFill>
            <a:srgbClr val="F6CF46"/>
          </a:solidFill>
          <a:ln>
            <a:solidFill>
              <a:srgbClr val="091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p:nvPr/>
        </p:nvCxnSpPr>
        <p:spPr>
          <a:xfrm>
            <a:off x="1865734" y="1640603"/>
            <a:ext cx="1066506" cy="685887"/>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333700" y="4653136"/>
            <a:ext cx="1411909" cy="1448130"/>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137977" y="1096367"/>
            <a:ext cx="24823" cy="1684561"/>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618365" y="4265114"/>
            <a:ext cx="1256752" cy="1910711"/>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668344" y="1693866"/>
            <a:ext cx="682588" cy="1375094"/>
          </a:xfrm>
          <a:prstGeom prst="line">
            <a:avLst/>
          </a:prstGeom>
          <a:ln w="63500">
            <a:solidFill>
              <a:srgbClr val="091F3F"/>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637" y="823119"/>
            <a:ext cx="880680" cy="45268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853" y="1231515"/>
            <a:ext cx="720080" cy="75732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107" y="1542908"/>
            <a:ext cx="646700" cy="35329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7893" y="5969969"/>
            <a:ext cx="1923507" cy="26259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8889" y="6132071"/>
            <a:ext cx="669875" cy="455697"/>
          </a:xfrm>
          <a:prstGeom prst="rect">
            <a:avLst/>
          </a:prstGeom>
        </p:spPr>
      </p:pic>
    </p:spTree>
    <p:extLst>
      <p:ext uri="{BB962C8B-B14F-4D97-AF65-F5344CB8AC3E}">
        <p14:creationId xmlns:p14="http://schemas.microsoft.com/office/powerpoint/2010/main" val="4262406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608" y="44624"/>
            <a:ext cx="7859216" cy="720080"/>
          </a:xfrm>
          <a:prstGeom prst="rect">
            <a:avLst/>
          </a:prstGeom>
        </p:spPr>
        <p:txBody>
          <a:bodyPr anchor="t">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600" dirty="0"/>
              <a:t>How is the HPC cluster wired up?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124744"/>
            <a:ext cx="7994258" cy="446449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50212"/>
          <a:stretch/>
        </p:blipFill>
        <p:spPr>
          <a:xfrm>
            <a:off x="7809759" y="6357983"/>
            <a:ext cx="1300294" cy="480545"/>
          </a:xfrm>
          <a:prstGeom prst="rect">
            <a:avLst/>
          </a:prstGeom>
          <a:ln w="63500">
            <a:noFill/>
          </a:ln>
        </p:spPr>
      </p:pic>
    </p:spTree>
    <p:extLst>
      <p:ext uri="{BB962C8B-B14F-4D97-AF65-F5344CB8AC3E}">
        <p14:creationId xmlns:p14="http://schemas.microsoft.com/office/powerpoint/2010/main" val="3580944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43608" y="692696"/>
            <a:ext cx="8136904" cy="5832648"/>
          </a:xfrm>
          <a:prstGeom prst="rect">
            <a:avLst/>
          </a:prstGeom>
          <a:effectLst>
            <a:glow rad="63500">
              <a:schemeClr val="accent1">
                <a:satMod val="175000"/>
                <a:alpha val="40000"/>
              </a:schemeClr>
            </a:glow>
          </a:effectLst>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spcBef>
                <a:spcPts val="200"/>
              </a:spcBef>
            </a:pPr>
            <a:r>
              <a:rPr lang="en-GB" sz="2400" dirty="0" smtClean="0"/>
              <a:t>“A” </a:t>
            </a:r>
            <a:r>
              <a:rPr lang="en-GB" sz="2400" dirty="0"/>
              <a:t>nodes (</a:t>
            </a:r>
            <a:r>
              <a:rPr lang="en-GB" sz="2400" dirty="0" err="1" smtClean="0"/>
              <a:t>compA</a:t>
            </a:r>
            <a:r>
              <a:rPr lang="en-GB" sz="2400" dirty="0" smtClean="0"/>
              <a:t>[000-047</a:t>
            </a:r>
            <a:r>
              <a:rPr lang="en-GB" sz="2400" dirty="0"/>
              <a:t>])</a:t>
            </a:r>
          </a:p>
          <a:p>
            <a:pPr marL="370332" indent="-342900">
              <a:spcBef>
                <a:spcPts val="200"/>
              </a:spcBef>
              <a:buFont typeface="Arial" panose="020B0604020202020204" pitchFamily="34" charset="0"/>
              <a:buChar char="•"/>
            </a:pPr>
            <a:r>
              <a:rPr lang="en-GB" sz="2000" dirty="0" smtClean="0"/>
              <a:t>48x </a:t>
            </a:r>
            <a:r>
              <a:rPr lang="en-GB" sz="2000" dirty="0"/>
              <a:t>dual </a:t>
            </a:r>
            <a:r>
              <a:rPr lang="en-GB" sz="2000" dirty="0" smtClean="0"/>
              <a:t>24-core </a:t>
            </a:r>
            <a:r>
              <a:rPr lang="en-GB" sz="2000" dirty="0"/>
              <a:t>Intel </a:t>
            </a:r>
            <a:r>
              <a:rPr lang="en-GB" sz="2000" dirty="0" smtClean="0"/>
              <a:t>Cascade Lake 6240R 2.6 GHz</a:t>
            </a:r>
            <a:r>
              <a:rPr lang="en-GB" sz="2000" dirty="0"/>
              <a:t>, </a:t>
            </a:r>
            <a:r>
              <a:rPr lang="en-GB" sz="2000" dirty="0" smtClean="0"/>
              <a:t>768GB 3200MHz </a:t>
            </a:r>
            <a:r>
              <a:rPr lang="en-GB" sz="2000" dirty="0"/>
              <a:t>memory</a:t>
            </a:r>
          </a:p>
          <a:p>
            <a:pPr marL="370332" indent="-342900">
              <a:spcBef>
                <a:spcPts val="200"/>
              </a:spcBef>
              <a:buFont typeface="Arial" panose="020B0604020202020204" pitchFamily="34" charset="0"/>
              <a:buChar char="•"/>
            </a:pPr>
            <a:r>
              <a:rPr lang="en-GB" sz="2000" dirty="0" smtClean="0"/>
              <a:t>2304 </a:t>
            </a:r>
            <a:r>
              <a:rPr lang="en-GB" sz="2000" dirty="0"/>
              <a:t>cores at </a:t>
            </a:r>
            <a:r>
              <a:rPr lang="en-GB" sz="2000" dirty="0" smtClean="0"/>
              <a:t>16GB </a:t>
            </a:r>
            <a:r>
              <a:rPr lang="en-GB" sz="2000" dirty="0"/>
              <a:t>per core</a:t>
            </a:r>
          </a:p>
          <a:p>
            <a:pPr>
              <a:spcBef>
                <a:spcPts val="200"/>
              </a:spcBef>
            </a:pPr>
            <a:r>
              <a:rPr lang="en-GB" sz="2400" dirty="0" smtClean="0"/>
              <a:t>“</a:t>
            </a:r>
            <a:r>
              <a:rPr lang="en-GB" sz="2400" dirty="0"/>
              <a:t>D” nodes (</a:t>
            </a:r>
            <a:r>
              <a:rPr lang="en-GB" sz="2400" dirty="0" err="1"/>
              <a:t>compD</a:t>
            </a:r>
            <a:r>
              <a:rPr lang="en-GB" sz="2400" dirty="0"/>
              <a:t>[000-031])</a:t>
            </a:r>
          </a:p>
          <a:p>
            <a:pPr marL="370332" indent="-342900">
              <a:spcBef>
                <a:spcPts val="200"/>
              </a:spcBef>
              <a:buFont typeface="Arial" panose="020B0604020202020204" pitchFamily="34" charset="0"/>
              <a:buChar char="•"/>
            </a:pPr>
            <a:r>
              <a:rPr lang="en-GB" sz="2000" dirty="0">
                <a:effectLst>
                  <a:glow rad="63500">
                    <a:schemeClr val="bg1">
                      <a:alpha val="40000"/>
                    </a:schemeClr>
                  </a:glow>
                </a:effectLst>
              </a:rPr>
              <a:t>32x dual 12-core Intel Haswell 2.6GHz, 384GB 2133MHz memory</a:t>
            </a:r>
          </a:p>
          <a:p>
            <a:pPr marL="370332" indent="-342900">
              <a:spcBef>
                <a:spcPts val="200"/>
              </a:spcBef>
              <a:buFont typeface="Arial" panose="020B0604020202020204" pitchFamily="34" charset="0"/>
              <a:buChar char="•"/>
            </a:pPr>
            <a:r>
              <a:rPr lang="en-GB" sz="2000" dirty="0">
                <a:effectLst>
                  <a:glow rad="63500">
                    <a:schemeClr val="bg1">
                      <a:alpha val="40000"/>
                    </a:schemeClr>
                  </a:glow>
                </a:effectLst>
              </a:rPr>
              <a:t>768 cores at 16GB per core</a:t>
            </a:r>
          </a:p>
          <a:p>
            <a:pPr>
              <a:spcBef>
                <a:spcPts val="200"/>
              </a:spcBef>
            </a:pPr>
            <a:r>
              <a:rPr lang="en-GB" sz="2400" dirty="0">
                <a:effectLst>
                  <a:glow rad="63500">
                    <a:schemeClr val="bg1">
                      <a:alpha val="40000"/>
                    </a:schemeClr>
                  </a:glow>
                </a:effectLst>
              </a:rPr>
              <a:t>“E” nodes (</a:t>
            </a:r>
            <a:r>
              <a:rPr lang="en-GB" sz="2400" dirty="0" err="1">
                <a:effectLst>
                  <a:glow rad="63500">
                    <a:schemeClr val="bg1">
                      <a:alpha val="40000"/>
                    </a:schemeClr>
                  </a:glow>
                </a:effectLst>
              </a:rPr>
              <a:t>compE</a:t>
            </a:r>
            <a:r>
              <a:rPr lang="en-GB" sz="2400" dirty="0">
                <a:effectLst>
                  <a:glow rad="63500">
                    <a:schemeClr val="bg1">
                      <a:alpha val="40000"/>
                    </a:schemeClr>
                  </a:glow>
                </a:effectLst>
              </a:rPr>
              <a:t>[000-103])</a:t>
            </a:r>
          </a:p>
          <a:p>
            <a:pPr marL="370332" indent="-342900">
              <a:spcBef>
                <a:spcPts val="200"/>
              </a:spcBef>
              <a:buFont typeface="Arial" panose="020B0604020202020204" pitchFamily="34" charset="0"/>
              <a:buChar char="•"/>
            </a:pPr>
            <a:r>
              <a:rPr lang="en-GB" sz="2000" dirty="0">
                <a:effectLst>
                  <a:glow rad="63500">
                    <a:schemeClr val="bg1">
                      <a:alpha val="40000"/>
                    </a:schemeClr>
                  </a:glow>
                </a:effectLst>
              </a:rPr>
              <a:t>104x dual 12-core Intel </a:t>
            </a:r>
            <a:r>
              <a:rPr lang="en-GB" sz="2000" dirty="0" err="1">
                <a:effectLst>
                  <a:glow rad="63500">
                    <a:schemeClr val="bg1">
                      <a:alpha val="40000"/>
                    </a:schemeClr>
                  </a:glow>
                </a:effectLst>
              </a:rPr>
              <a:t>Skylake</a:t>
            </a:r>
            <a:r>
              <a:rPr lang="en-GB" sz="2000" dirty="0">
                <a:effectLst>
                  <a:glow rad="63500">
                    <a:schemeClr val="bg1">
                      <a:alpha val="40000"/>
                    </a:schemeClr>
                  </a:glow>
                </a:effectLst>
              </a:rPr>
              <a:t> 6126 2.6GHz, 384GB 2666MHz memory</a:t>
            </a:r>
          </a:p>
          <a:p>
            <a:pPr marL="370332" indent="-342900">
              <a:spcBef>
                <a:spcPts val="200"/>
              </a:spcBef>
              <a:buFont typeface="Arial" panose="020B0604020202020204" pitchFamily="34" charset="0"/>
              <a:buChar char="•"/>
            </a:pPr>
            <a:r>
              <a:rPr lang="en-GB" sz="2000" dirty="0">
                <a:effectLst>
                  <a:glow rad="63500">
                    <a:schemeClr val="bg1">
                      <a:alpha val="40000"/>
                    </a:schemeClr>
                  </a:glow>
                </a:effectLst>
              </a:rPr>
              <a:t>2496 cores at 16GB per core</a:t>
            </a:r>
          </a:p>
          <a:p>
            <a:pPr>
              <a:spcBef>
                <a:spcPts val="200"/>
              </a:spcBef>
            </a:pPr>
            <a:r>
              <a:rPr lang="en-GB" sz="2400" dirty="0"/>
              <a:t>“F” nodes (</a:t>
            </a:r>
            <a:r>
              <a:rPr lang="en-GB" sz="2400" dirty="0" err="1"/>
              <a:t>compF</a:t>
            </a:r>
            <a:r>
              <a:rPr lang="en-GB" sz="2400" dirty="0"/>
              <a:t>[000-015])</a:t>
            </a:r>
          </a:p>
          <a:p>
            <a:pPr marL="370332" indent="-342900">
              <a:spcBef>
                <a:spcPts val="200"/>
              </a:spcBef>
              <a:buFont typeface="Arial" panose="020B0604020202020204" pitchFamily="34" charset="0"/>
              <a:buChar char="•"/>
            </a:pPr>
            <a:r>
              <a:rPr lang="en-GB" sz="2000" dirty="0"/>
              <a:t>16x dual 20-core Intel </a:t>
            </a:r>
            <a:r>
              <a:rPr lang="en-GB" sz="2000" dirty="0" err="1"/>
              <a:t>Skylake</a:t>
            </a:r>
            <a:r>
              <a:rPr lang="en-GB" sz="2000" dirty="0"/>
              <a:t> 6148 2.4GHz, 192GB 2666MHz memory</a:t>
            </a:r>
          </a:p>
          <a:p>
            <a:pPr marL="370332" indent="-342900">
              <a:spcBef>
                <a:spcPts val="200"/>
              </a:spcBef>
              <a:buFont typeface="Arial" panose="020B0604020202020204" pitchFamily="34" charset="0"/>
              <a:buChar char="•"/>
            </a:pPr>
            <a:r>
              <a:rPr lang="en-GB" sz="2000" dirty="0"/>
              <a:t>640 cores at 4.8GB per </a:t>
            </a:r>
            <a:r>
              <a:rPr lang="en-GB" sz="2000" dirty="0" smtClean="0"/>
              <a:t>core</a:t>
            </a:r>
          </a:p>
          <a:p>
            <a:r>
              <a:rPr lang="en-GB" sz="2400" dirty="0"/>
              <a:t>“H” nodes (</a:t>
            </a:r>
            <a:r>
              <a:rPr lang="en-GB" sz="2400" dirty="0" err="1"/>
              <a:t>compH</a:t>
            </a:r>
            <a:r>
              <a:rPr lang="en-GB" sz="2400" dirty="0"/>
              <a:t>[000-002])</a:t>
            </a:r>
          </a:p>
          <a:p>
            <a:pPr marL="370332" indent="-342900">
              <a:buFont typeface="Arial" panose="020B0604020202020204" pitchFamily="34" charset="0"/>
              <a:buChar char="•"/>
            </a:pPr>
            <a:r>
              <a:rPr lang="en-GB" sz="2000" dirty="0"/>
              <a:t>3x quad 12-core Intel </a:t>
            </a:r>
            <a:r>
              <a:rPr lang="en-GB" sz="2000" dirty="0" err="1"/>
              <a:t>IvyBridge</a:t>
            </a:r>
            <a:r>
              <a:rPr lang="en-GB" sz="2000" dirty="0"/>
              <a:t> 3.0GHz, 2048GB 1600MHz memory</a:t>
            </a:r>
          </a:p>
          <a:p>
            <a:pPr marL="370332" indent="-342900">
              <a:buFont typeface="Arial" panose="020B0604020202020204" pitchFamily="34" charset="0"/>
              <a:buChar char="•"/>
            </a:pPr>
            <a:r>
              <a:rPr lang="en-GB" sz="2000" dirty="0"/>
              <a:t>144 cores at 42.66GB per core</a:t>
            </a:r>
          </a:p>
          <a:p>
            <a:pPr>
              <a:spcBef>
                <a:spcPts val="200"/>
              </a:spcBef>
            </a:pPr>
            <a:endParaRPr lang="en-GB" sz="2000" dirty="0"/>
          </a:p>
          <a:p>
            <a:pPr>
              <a:spcBef>
                <a:spcPts val="200"/>
              </a:spcBef>
            </a:pPr>
            <a:endParaRPr lang="en-GB" sz="2000" dirty="0"/>
          </a:p>
        </p:txBody>
      </p:sp>
      <p:sp>
        <p:nvSpPr>
          <p:cNvPr id="3" name="Title 1"/>
          <p:cNvSpPr txBox="1">
            <a:spLocks/>
          </p:cNvSpPr>
          <p:nvPr/>
        </p:nvSpPr>
        <p:spPr>
          <a:xfrm>
            <a:off x="1043608" y="44624"/>
            <a:ext cx="7467600" cy="792088"/>
          </a:xfrm>
          <a:prstGeom prst="rect">
            <a:avLst/>
          </a:prstGeom>
        </p:spPr>
        <p:txBody>
          <a:bodyPr anchor="t">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600" dirty="0"/>
              <a:t>The BMRC HPC cluster</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0212"/>
          <a:stretch/>
        </p:blipFill>
        <p:spPr>
          <a:xfrm>
            <a:off x="7809759" y="6357983"/>
            <a:ext cx="1300294" cy="480545"/>
          </a:xfrm>
          <a:prstGeom prst="rect">
            <a:avLst/>
          </a:prstGeom>
          <a:ln w="63500">
            <a:noFill/>
          </a:ln>
        </p:spPr>
      </p:pic>
    </p:spTree>
    <p:extLst>
      <p:ext uri="{BB962C8B-B14F-4D97-AF65-F5344CB8AC3E}">
        <p14:creationId xmlns:p14="http://schemas.microsoft.com/office/powerpoint/2010/main" val="2486903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608" y="44624"/>
            <a:ext cx="7467600" cy="792088"/>
          </a:xfrm>
          <a:prstGeom prst="rect">
            <a:avLst/>
          </a:prstGeom>
        </p:spPr>
        <p:txBody>
          <a:bodyPr anchor="t">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GB" sz="3600" dirty="0" smtClean="0"/>
              <a:t>BMRC GPU machines (</a:t>
            </a:r>
            <a:r>
              <a:rPr lang="en-GB" sz="3600" i="1" dirty="0" smtClean="0"/>
              <a:t>e.g.</a:t>
            </a:r>
            <a:r>
              <a:rPr lang="en-GB" sz="3600" dirty="0" smtClean="0"/>
              <a:t> AI and EM)</a:t>
            </a:r>
            <a:endParaRPr lang="en-GB" sz="3600" dirty="0"/>
          </a:p>
        </p:txBody>
      </p:sp>
      <p:sp>
        <p:nvSpPr>
          <p:cNvPr id="4" name="Content Placeholder 2"/>
          <p:cNvSpPr txBox="1">
            <a:spLocks/>
          </p:cNvSpPr>
          <p:nvPr/>
        </p:nvSpPr>
        <p:spPr>
          <a:xfrm>
            <a:off x="1043608" y="692696"/>
            <a:ext cx="8136904" cy="6145832"/>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GB" sz="2400" dirty="0" smtClean="0"/>
              <a:t>“</a:t>
            </a:r>
            <a:r>
              <a:rPr lang="en-GB" sz="2400" dirty="0"/>
              <a:t>G” nodes – containing </a:t>
            </a:r>
            <a:r>
              <a:rPr lang="en-GB" sz="2400" dirty="0" smtClean="0"/>
              <a:t>NVidia </a:t>
            </a:r>
            <a:r>
              <a:rPr lang="en-GB" sz="2400" dirty="0"/>
              <a:t>GPU cards</a:t>
            </a:r>
          </a:p>
          <a:p>
            <a:pPr marL="370332" indent="-342900">
              <a:buFont typeface="Arial" panose="020B0604020202020204" pitchFamily="34" charset="0"/>
              <a:buChar char="•"/>
            </a:pPr>
            <a:r>
              <a:rPr lang="en-GB" sz="2000" dirty="0" err="1">
                <a:solidFill>
                  <a:schemeClr val="bg1">
                    <a:lumMod val="75000"/>
                  </a:schemeClr>
                </a:solidFill>
              </a:rPr>
              <a:t>compG</a:t>
            </a:r>
            <a:r>
              <a:rPr lang="en-GB" sz="2000" dirty="0">
                <a:solidFill>
                  <a:schemeClr val="bg1">
                    <a:lumMod val="75000"/>
                  </a:schemeClr>
                </a:solidFill>
              </a:rPr>
              <a:t>[004,013]: quad P100 SXM2</a:t>
            </a:r>
          </a:p>
          <a:p>
            <a:pPr marL="370332" indent="-342900">
              <a:buFont typeface="Arial" panose="020B0604020202020204" pitchFamily="34" charset="0"/>
              <a:buChar char="•"/>
            </a:pPr>
            <a:r>
              <a:rPr lang="en-GB" sz="2000" dirty="0" err="1">
                <a:solidFill>
                  <a:schemeClr val="bg1">
                    <a:lumMod val="75000"/>
                  </a:schemeClr>
                </a:solidFill>
              </a:rPr>
              <a:t>compG</a:t>
            </a:r>
            <a:r>
              <a:rPr lang="en-GB" sz="2000" dirty="0">
                <a:solidFill>
                  <a:schemeClr val="bg1">
                    <a:lumMod val="75000"/>
                  </a:schemeClr>
                </a:solidFill>
              </a:rPr>
              <a:t>[005-008]: quad GTX 1080Ti</a:t>
            </a:r>
          </a:p>
          <a:p>
            <a:pPr marL="370332" indent="-342900">
              <a:buFont typeface="Arial" panose="020B0604020202020204" pitchFamily="34" charset="0"/>
              <a:buChar char="•"/>
            </a:pPr>
            <a:r>
              <a:rPr lang="en-GB" sz="2000" dirty="0" err="1">
                <a:solidFill>
                  <a:schemeClr val="bg1">
                    <a:lumMod val="75000"/>
                  </a:schemeClr>
                </a:solidFill>
              </a:rPr>
              <a:t>compG</a:t>
            </a:r>
            <a:r>
              <a:rPr lang="en-GB" sz="2000" dirty="0">
                <a:solidFill>
                  <a:schemeClr val="bg1">
                    <a:lumMod val="75000"/>
                  </a:schemeClr>
                </a:solidFill>
              </a:rPr>
              <a:t>[009-011]: quad P100 SXM2</a:t>
            </a:r>
          </a:p>
          <a:p>
            <a:pPr marL="370332" indent="-342900">
              <a:buFont typeface="Arial" panose="020B0604020202020204" pitchFamily="34" charset="0"/>
              <a:buChar char="•"/>
            </a:pPr>
            <a:r>
              <a:rPr lang="en-GB" sz="2000" dirty="0">
                <a:solidFill>
                  <a:schemeClr val="bg1">
                    <a:lumMod val="75000"/>
                  </a:schemeClr>
                </a:solidFill>
              </a:rPr>
              <a:t>compG012: quad RTX 2080Ti</a:t>
            </a:r>
          </a:p>
          <a:p>
            <a:pPr marL="370332" indent="-342900">
              <a:buFont typeface="Arial" panose="020B0604020202020204" pitchFamily="34" charset="0"/>
              <a:buChar char="•"/>
            </a:pPr>
            <a:r>
              <a:rPr lang="en-GB" sz="2000" dirty="0" err="1">
                <a:solidFill>
                  <a:schemeClr val="bg1">
                    <a:lumMod val="75000"/>
                  </a:schemeClr>
                </a:solidFill>
              </a:rPr>
              <a:t>compG</a:t>
            </a:r>
            <a:r>
              <a:rPr lang="en-GB" sz="2000" dirty="0">
                <a:solidFill>
                  <a:schemeClr val="bg1">
                    <a:lumMod val="75000"/>
                  </a:schemeClr>
                </a:solidFill>
              </a:rPr>
              <a:t>[014-015]: quad RTX 2080Ti</a:t>
            </a:r>
          </a:p>
          <a:p>
            <a:pPr marL="370332" indent="-342900">
              <a:buFont typeface="Arial" panose="020B0604020202020204" pitchFamily="34" charset="0"/>
              <a:buChar char="•"/>
            </a:pPr>
            <a:r>
              <a:rPr lang="en-GB" sz="2000" dirty="0" err="1"/>
              <a:t>compG</a:t>
            </a:r>
            <a:r>
              <a:rPr lang="en-GB" sz="2000" dirty="0"/>
              <a:t>[016-017]: dual 32GB V100 </a:t>
            </a:r>
            <a:r>
              <a:rPr lang="en-GB" sz="2000" dirty="0" err="1"/>
              <a:t>PCIe</a:t>
            </a:r>
            <a:endParaRPr lang="en-GB" sz="2000" dirty="0"/>
          </a:p>
          <a:p>
            <a:pPr marL="370332" indent="-342900">
              <a:buFont typeface="Arial" panose="020B0604020202020204" pitchFamily="34" charset="0"/>
              <a:buChar char="•"/>
            </a:pPr>
            <a:r>
              <a:rPr lang="en-GB" sz="2000" dirty="0" err="1">
                <a:solidFill>
                  <a:schemeClr val="tx1"/>
                </a:solidFill>
              </a:rPr>
              <a:t>compG</a:t>
            </a:r>
            <a:r>
              <a:rPr lang="en-GB" sz="2000" dirty="0">
                <a:solidFill>
                  <a:schemeClr val="tx1"/>
                </a:solidFill>
              </a:rPr>
              <a:t>[018-024]: quad 24GB </a:t>
            </a:r>
            <a:r>
              <a:rPr lang="en-GB" sz="2000" dirty="0" err="1">
                <a:solidFill>
                  <a:schemeClr val="tx1"/>
                </a:solidFill>
              </a:rPr>
              <a:t>Quadro</a:t>
            </a:r>
            <a:r>
              <a:rPr lang="en-GB" sz="2000" dirty="0">
                <a:solidFill>
                  <a:schemeClr val="tx1"/>
                </a:solidFill>
              </a:rPr>
              <a:t> RTX 6000</a:t>
            </a:r>
          </a:p>
          <a:p>
            <a:pPr marL="370332" indent="-342900">
              <a:buFont typeface="Arial" panose="020B0604020202020204" pitchFamily="34" charset="0"/>
              <a:buChar char="•"/>
            </a:pPr>
            <a:r>
              <a:rPr lang="en-GB" sz="2000" dirty="0">
                <a:solidFill>
                  <a:schemeClr val="tx1"/>
                </a:solidFill>
              </a:rPr>
              <a:t>compG025: quad 48GB </a:t>
            </a:r>
            <a:r>
              <a:rPr lang="en-GB" sz="2000" dirty="0" err="1">
                <a:solidFill>
                  <a:schemeClr val="tx1"/>
                </a:solidFill>
              </a:rPr>
              <a:t>Quadro</a:t>
            </a:r>
            <a:r>
              <a:rPr lang="en-GB" sz="2000" dirty="0">
                <a:solidFill>
                  <a:schemeClr val="tx1"/>
                </a:solidFill>
              </a:rPr>
              <a:t> RTX 8000</a:t>
            </a:r>
          </a:p>
          <a:p>
            <a:pPr marL="370332" indent="-342900">
              <a:buFont typeface="Arial" panose="020B0604020202020204" pitchFamily="34" charset="0"/>
              <a:buChar char="•"/>
            </a:pPr>
            <a:r>
              <a:rPr lang="en-GB" sz="2000" dirty="0">
                <a:solidFill>
                  <a:schemeClr val="tx1"/>
                </a:solidFill>
              </a:rPr>
              <a:t>compG026: quad 16GB P100 </a:t>
            </a:r>
            <a:r>
              <a:rPr lang="en-GB" sz="2000" dirty="0" err="1">
                <a:solidFill>
                  <a:schemeClr val="tx1"/>
                </a:solidFill>
              </a:rPr>
              <a:t>PCIe</a:t>
            </a:r>
            <a:endParaRPr lang="en-GB" sz="2000" dirty="0">
              <a:solidFill>
                <a:schemeClr val="tx1"/>
              </a:solidFill>
            </a:endParaRPr>
          </a:p>
          <a:p>
            <a:pPr marL="370332" indent="-342900">
              <a:buFont typeface="Arial" panose="020B0604020202020204" pitchFamily="34" charset="0"/>
              <a:buChar char="•"/>
            </a:pPr>
            <a:r>
              <a:rPr lang="en-GB" sz="2000" dirty="0">
                <a:solidFill>
                  <a:schemeClr val="tx1"/>
                </a:solidFill>
              </a:rPr>
              <a:t>compG027: quad 32GB V100 SXM2</a:t>
            </a:r>
          </a:p>
          <a:p>
            <a:pPr marL="370332" indent="-342900">
              <a:buFont typeface="Arial" panose="020B0604020202020204" pitchFamily="34" charset="0"/>
              <a:buChar char="•"/>
            </a:pPr>
            <a:r>
              <a:rPr lang="en-GB" sz="2000" dirty="0" err="1">
                <a:solidFill>
                  <a:schemeClr val="tx1"/>
                </a:solidFill>
              </a:rPr>
              <a:t>compG</a:t>
            </a:r>
            <a:r>
              <a:rPr lang="en-GB" sz="2000" dirty="0">
                <a:solidFill>
                  <a:schemeClr val="tx1"/>
                </a:solidFill>
              </a:rPr>
              <a:t>[028-030]: quad 48GB </a:t>
            </a:r>
            <a:r>
              <a:rPr lang="en-GB" sz="2000" dirty="0" err="1">
                <a:solidFill>
                  <a:schemeClr val="tx1"/>
                </a:solidFill>
              </a:rPr>
              <a:t>Quadro</a:t>
            </a:r>
            <a:r>
              <a:rPr lang="en-GB" sz="2000" dirty="0">
                <a:solidFill>
                  <a:schemeClr val="tx1"/>
                </a:solidFill>
              </a:rPr>
              <a:t> RTX 8000</a:t>
            </a:r>
          </a:p>
          <a:p>
            <a:pPr marL="370332" indent="-342900">
              <a:buFont typeface="Arial" panose="020B0604020202020204" pitchFamily="34" charset="0"/>
              <a:buChar char="•"/>
            </a:pPr>
            <a:r>
              <a:rPr lang="en-GB" sz="2000" dirty="0" err="1">
                <a:solidFill>
                  <a:schemeClr val="tx1"/>
                </a:solidFill>
              </a:rPr>
              <a:t>compG</a:t>
            </a:r>
            <a:r>
              <a:rPr lang="en-GB" sz="2000" dirty="0">
                <a:solidFill>
                  <a:schemeClr val="tx1"/>
                </a:solidFill>
              </a:rPr>
              <a:t>[031-033]: quad 40GB A100 </a:t>
            </a:r>
            <a:r>
              <a:rPr lang="en-GB" sz="2000" dirty="0" err="1" smtClean="0">
                <a:solidFill>
                  <a:schemeClr val="tx1"/>
                </a:solidFill>
              </a:rPr>
              <a:t>PCIe</a:t>
            </a:r>
            <a:endParaRPr lang="en-GB" sz="2000" dirty="0" smtClean="0">
              <a:solidFill>
                <a:schemeClr val="tx1"/>
              </a:solidFill>
            </a:endParaRPr>
          </a:p>
          <a:p>
            <a:pPr marL="370332" indent="-342900">
              <a:buFont typeface="Arial" panose="020B0604020202020204" pitchFamily="34" charset="0"/>
              <a:buChar char="•"/>
            </a:pPr>
            <a:r>
              <a:rPr lang="en-GB" sz="2000" dirty="0" err="1" smtClean="0">
                <a:solidFill>
                  <a:schemeClr val="tx1"/>
                </a:solidFill>
              </a:rPr>
              <a:t>compG</a:t>
            </a:r>
            <a:r>
              <a:rPr lang="en-GB" sz="2000" dirty="0" smtClean="0">
                <a:solidFill>
                  <a:schemeClr val="tx1"/>
                </a:solidFill>
              </a:rPr>
              <a:t>[034-035]: </a:t>
            </a:r>
            <a:r>
              <a:rPr lang="en-GB" sz="2000" dirty="0">
                <a:solidFill>
                  <a:schemeClr val="tx1"/>
                </a:solidFill>
              </a:rPr>
              <a:t>quad </a:t>
            </a:r>
            <a:r>
              <a:rPr lang="en-GB" sz="2000" dirty="0" smtClean="0">
                <a:solidFill>
                  <a:schemeClr val="tx1"/>
                </a:solidFill>
              </a:rPr>
              <a:t>80GB </a:t>
            </a:r>
            <a:r>
              <a:rPr lang="en-GB" sz="2000" dirty="0">
                <a:solidFill>
                  <a:schemeClr val="tx1"/>
                </a:solidFill>
              </a:rPr>
              <a:t>A100 </a:t>
            </a:r>
            <a:r>
              <a:rPr lang="en-GB" sz="2000" dirty="0" err="1" smtClean="0">
                <a:solidFill>
                  <a:schemeClr val="tx1"/>
                </a:solidFill>
              </a:rPr>
              <a:t>PCIe</a:t>
            </a:r>
            <a:endParaRPr lang="en-GB" sz="2000" dirty="0" smtClean="0">
              <a:solidFill>
                <a:schemeClr val="tx1"/>
              </a:solidFill>
            </a:endParaRPr>
          </a:p>
          <a:p>
            <a:pPr marL="370332" indent="-342900">
              <a:buFont typeface="Arial" panose="020B0604020202020204" pitchFamily="34" charset="0"/>
              <a:buChar char="•"/>
            </a:pPr>
            <a:r>
              <a:rPr lang="en-GB" sz="2000" dirty="0" err="1" smtClean="0">
                <a:solidFill>
                  <a:srgbClr val="3EA343"/>
                </a:solidFill>
              </a:rPr>
              <a:t>compG</a:t>
            </a:r>
            <a:r>
              <a:rPr lang="en-GB" sz="2000" dirty="0" smtClean="0">
                <a:solidFill>
                  <a:srgbClr val="3EA343"/>
                </a:solidFill>
              </a:rPr>
              <a:t>[036-039]: </a:t>
            </a:r>
            <a:r>
              <a:rPr lang="en-GB" sz="2000" dirty="0">
                <a:solidFill>
                  <a:srgbClr val="3EA343"/>
                </a:solidFill>
              </a:rPr>
              <a:t>quad 80GB A100 </a:t>
            </a:r>
            <a:r>
              <a:rPr lang="en-GB" sz="2000" dirty="0" err="1" smtClean="0">
                <a:solidFill>
                  <a:srgbClr val="3EA343"/>
                </a:solidFill>
              </a:rPr>
              <a:t>PCIe</a:t>
            </a:r>
            <a:r>
              <a:rPr lang="en-GB" sz="2000" dirty="0" smtClean="0">
                <a:solidFill>
                  <a:srgbClr val="3EA343"/>
                </a:solidFill>
              </a:rPr>
              <a:t>???</a:t>
            </a:r>
            <a:endParaRPr lang="en-GB" sz="2000" dirty="0">
              <a:solidFill>
                <a:srgbClr val="3EA343"/>
              </a:solidFill>
            </a:endParaRPr>
          </a:p>
          <a:p>
            <a:endParaRPr lang="en-GB" sz="2000" dirty="0">
              <a:solidFill>
                <a:schemeClr val="tx1"/>
              </a:solidFill>
            </a:endParaRPr>
          </a:p>
          <a:p>
            <a:endParaRPr lang="en-GB" sz="2000" dirty="0">
              <a:solidFill>
                <a:schemeClr val="tx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50212"/>
          <a:stretch/>
        </p:blipFill>
        <p:spPr>
          <a:xfrm>
            <a:off x="7809759" y="6357983"/>
            <a:ext cx="1300294" cy="480545"/>
          </a:xfrm>
          <a:prstGeom prst="rect">
            <a:avLst/>
          </a:prstGeom>
          <a:ln w="63500">
            <a:noFill/>
          </a:ln>
        </p:spPr>
      </p:pic>
    </p:spTree>
    <p:extLst>
      <p:ext uri="{BB962C8B-B14F-4D97-AF65-F5344CB8AC3E}">
        <p14:creationId xmlns:p14="http://schemas.microsoft.com/office/powerpoint/2010/main" val="38863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1142437"/>
            <a:ext cx="2338359" cy="2064904"/>
          </a:xfrm>
          <a:prstGeom prst="rect">
            <a:avLst/>
          </a:prstGeom>
        </p:spPr>
      </p:pic>
      <p:sp>
        <p:nvSpPr>
          <p:cNvPr id="2" name="Title 1"/>
          <p:cNvSpPr>
            <a:spLocks noGrp="1"/>
          </p:cNvSpPr>
          <p:nvPr>
            <p:ph type="title"/>
          </p:nvPr>
        </p:nvSpPr>
        <p:spPr>
          <a:xfrm>
            <a:off x="1059471" y="87226"/>
            <a:ext cx="8100392" cy="821494"/>
          </a:xfrm>
        </p:spPr>
        <p:txBody>
          <a:bodyPr wrap="square" numCol="1" anchorCtr="0" compatLnSpc="1">
            <a:prstTxWarp prst="textNoShape">
              <a:avLst/>
            </a:prstTxWarp>
            <a:noAutofit/>
          </a:bodyPr>
          <a:lstStyle/>
          <a:p>
            <a:pPr>
              <a:defRPr/>
            </a:pPr>
            <a:r>
              <a:rPr lang="en-GB" sz="3200" dirty="0" smtClean="0"/>
              <a:t>University ICT regulations/policies </a:t>
            </a:r>
            <a:r>
              <a:rPr lang="en-GB" sz="3200" dirty="0"/>
              <a:t>apply to </a:t>
            </a:r>
            <a:r>
              <a:rPr lang="en-GB" sz="3200" dirty="0" smtClean="0"/>
              <a:t>you</a:t>
            </a:r>
            <a:r>
              <a:rPr lang="en-GB" sz="3200" dirty="0"/>
              <a:t>!</a:t>
            </a:r>
          </a:p>
        </p:txBody>
      </p:sp>
      <p:sp>
        <p:nvSpPr>
          <p:cNvPr id="12291" name="Content Placeholder 2"/>
          <p:cNvSpPr>
            <a:spLocks noGrp="1"/>
          </p:cNvSpPr>
          <p:nvPr>
            <p:ph idx="1"/>
          </p:nvPr>
        </p:nvSpPr>
        <p:spPr>
          <a:xfrm>
            <a:off x="1068588" y="908720"/>
            <a:ext cx="8039916" cy="5949280"/>
          </a:xfrm>
        </p:spPr>
        <p:txBody>
          <a:bodyPr>
            <a:normAutofit fontScale="85000" lnSpcReduction="20000"/>
          </a:bodyPr>
          <a:lstStyle/>
          <a:p>
            <a:r>
              <a:rPr lang="en-GB" altLang="en-US" sz="1900" b="1" dirty="0">
                <a:ea typeface="ＭＳ Ｐゴシック" panose="020B0600070205080204" pitchFamily="34" charset="-128"/>
              </a:rPr>
              <a:t>The University network is a </a:t>
            </a:r>
            <a:r>
              <a:rPr lang="en-GB" altLang="en-US" sz="1900" b="1" u="sng" dirty="0">
                <a:ea typeface="ＭＳ Ｐゴシック" panose="020B0600070205080204" pitchFamily="34" charset="-128"/>
              </a:rPr>
              <a:t>private</a:t>
            </a:r>
            <a:r>
              <a:rPr lang="en-GB" altLang="en-US" sz="1900" b="1" dirty="0">
                <a:ea typeface="ＭＳ Ｐゴシック" panose="020B0600070205080204" pitchFamily="34" charset="-128"/>
              </a:rPr>
              <a:t> </a:t>
            </a:r>
            <a:r>
              <a:rPr lang="en-GB" altLang="en-US" sz="1900" b="1" dirty="0" smtClean="0">
                <a:ea typeface="ＭＳ Ｐゴシック" panose="020B0600070205080204" pitchFamily="34" charset="-128"/>
              </a:rPr>
              <a:t>network:</a:t>
            </a:r>
          </a:p>
          <a:p>
            <a:pPr lvl="1"/>
            <a:r>
              <a:rPr lang="en-GB" altLang="en-US" sz="1900" dirty="0" smtClean="0">
                <a:ea typeface="ＭＳ Ｐゴシック" panose="020B0600070205080204" pitchFamily="34" charset="-128"/>
              </a:rPr>
              <a:t>You </a:t>
            </a:r>
            <a:r>
              <a:rPr lang="en-GB" altLang="en-US" sz="1900" dirty="0">
                <a:ea typeface="ＭＳ Ｐゴシック" panose="020B0600070205080204" pitchFamily="34" charset="-128"/>
              </a:rPr>
              <a:t>have </a:t>
            </a:r>
            <a:r>
              <a:rPr lang="en-GB" altLang="en-US" sz="1900" dirty="0" smtClean="0">
                <a:ea typeface="ＭＳ Ｐゴシック" panose="020B0600070205080204" pitchFamily="34" charset="-128"/>
              </a:rPr>
              <a:t>no automatic </a:t>
            </a:r>
            <a:r>
              <a:rPr lang="en-GB" altLang="en-US" sz="1900" dirty="0">
                <a:ea typeface="ＭＳ Ｐゴシック" panose="020B0600070205080204" pitchFamily="34" charset="-128"/>
              </a:rPr>
              <a:t>right to </a:t>
            </a:r>
            <a:r>
              <a:rPr lang="en-GB" altLang="en-US" sz="1900" dirty="0" smtClean="0">
                <a:ea typeface="ＭＳ Ｐゴシック" panose="020B0600070205080204" pitchFamily="34" charset="-128"/>
              </a:rPr>
              <a:t>connect to </a:t>
            </a:r>
            <a:r>
              <a:rPr lang="en-GB" altLang="en-US" sz="1900" dirty="0">
                <a:ea typeface="ＭＳ Ｐゴシック" panose="020B0600070205080204" pitchFamily="34" charset="-128"/>
              </a:rPr>
              <a:t>it!</a:t>
            </a:r>
          </a:p>
          <a:p>
            <a:pPr lvl="1"/>
            <a:r>
              <a:rPr lang="en-GB" altLang="en-US" sz="1900" dirty="0" smtClean="0">
                <a:ea typeface="ＭＳ Ｐゴシック" panose="020B0600070205080204" pitchFamily="34" charset="-128"/>
              </a:rPr>
              <a:t>You </a:t>
            </a:r>
            <a:r>
              <a:rPr lang="en-GB" altLang="en-US" sz="1900" dirty="0">
                <a:ea typeface="ＭＳ Ｐゴシック" panose="020B0600070205080204" pitchFamily="34" charset="-128"/>
              </a:rPr>
              <a:t>cannot </a:t>
            </a:r>
            <a:r>
              <a:rPr lang="en-GB" altLang="en-US" sz="1900" dirty="0" smtClean="0">
                <a:ea typeface="ＭＳ Ｐゴシック" panose="020B0600070205080204" pitchFamily="34" charset="-128"/>
              </a:rPr>
              <a:t>just do anything you </a:t>
            </a:r>
            <a:r>
              <a:rPr lang="en-GB" altLang="en-US" sz="1900" dirty="0">
                <a:ea typeface="ＭＳ Ｐゴシック" panose="020B0600070205080204" pitchFamily="34" charset="-128"/>
              </a:rPr>
              <a:t>want</a:t>
            </a:r>
            <a:r>
              <a:rPr lang="en-GB" altLang="en-US" sz="1900" dirty="0" smtClean="0">
                <a:ea typeface="ＭＳ Ｐゴシック" panose="020B0600070205080204" pitchFamily="34" charset="-128"/>
              </a:rPr>
              <a:t>!</a:t>
            </a:r>
          </a:p>
          <a:p>
            <a:pPr lvl="1"/>
            <a:r>
              <a:rPr lang="en-GB" altLang="en-US" sz="1900" dirty="0" smtClean="0">
                <a:ea typeface="ＭＳ Ｐゴシック" panose="020B0600070205080204" pitchFamily="34" charset="-128"/>
              </a:rPr>
              <a:t>You must not connect to </a:t>
            </a:r>
            <a:r>
              <a:rPr lang="en-GB" altLang="en-US" sz="1900" dirty="0">
                <a:ea typeface="ＭＳ Ｐゴシック" panose="020B0600070205080204" pitchFamily="34" charset="-128"/>
              </a:rPr>
              <a:t>the network without </a:t>
            </a:r>
            <a:r>
              <a:rPr lang="en-GB" altLang="en-US" sz="1900" dirty="0" smtClean="0">
                <a:ea typeface="ＭＳ Ｐゴシック" panose="020B0600070205080204" pitchFamily="34" charset="-128"/>
              </a:rPr>
              <a:t>permission! </a:t>
            </a:r>
            <a:endParaRPr lang="en-GB" altLang="en-US" sz="1900" dirty="0">
              <a:ea typeface="ＭＳ Ｐゴシック" panose="020B0600070205080204" pitchFamily="34" charset="-128"/>
            </a:endParaRPr>
          </a:p>
          <a:p>
            <a:r>
              <a:rPr lang="en-GB" altLang="en-US" sz="1900" b="1" dirty="0">
                <a:ea typeface="ＭＳ Ｐゴシック" panose="020B0600070205080204" pitchFamily="34" charset="-128"/>
              </a:rPr>
              <a:t>Use of </a:t>
            </a:r>
            <a:r>
              <a:rPr lang="en-GB" altLang="en-US" sz="1900" b="1" dirty="0" smtClean="0">
                <a:ea typeface="ＭＳ Ｐゴシック" panose="020B0600070205080204" pitchFamily="34" charset="-128"/>
              </a:rPr>
              <a:t>ICT </a:t>
            </a:r>
            <a:r>
              <a:rPr lang="en-GB" altLang="en-US" sz="1900" b="1" dirty="0">
                <a:ea typeface="ＭＳ Ｐゴシック" panose="020B0600070205080204" pitchFamily="34" charset="-128"/>
              </a:rPr>
              <a:t>facilities is bound by </a:t>
            </a:r>
            <a:r>
              <a:rPr lang="en-GB" altLang="en-US" sz="1900" b="1" dirty="0" smtClean="0">
                <a:ea typeface="ＭＳ Ｐゴシック" panose="020B0600070205080204" pitchFamily="34" charset="-128"/>
              </a:rPr>
              <a:t>University rules:</a:t>
            </a:r>
            <a:endParaRPr lang="en-GB" altLang="en-US" sz="1900" b="1" dirty="0">
              <a:ea typeface="ＭＳ Ｐゴシック" panose="020B0600070205080204" pitchFamily="34" charset="-128"/>
            </a:endParaRPr>
          </a:p>
          <a:p>
            <a:pPr lvl="1"/>
            <a:r>
              <a:rPr lang="en-GB" altLang="en-US" sz="1900" dirty="0">
                <a:ea typeface="ＭＳ Ｐゴシック" panose="020B0600070205080204" pitchFamily="34" charset="-128"/>
              </a:rPr>
              <a:t>Three actionable events </a:t>
            </a:r>
            <a:r>
              <a:rPr lang="en-GB" altLang="en-US" sz="1900" u="sng" dirty="0">
                <a:ea typeface="ＭＳ Ｐゴシック" panose="020B0600070205080204" pitchFamily="34" charset="-128"/>
              </a:rPr>
              <a:t>per day</a:t>
            </a:r>
            <a:r>
              <a:rPr lang="en-GB" altLang="en-US" sz="1900" dirty="0">
                <a:ea typeface="ＭＳ Ｐゴシック" panose="020B0600070205080204" pitchFamily="34" charset="-128"/>
              </a:rPr>
              <a:t> across the University.</a:t>
            </a:r>
          </a:p>
          <a:p>
            <a:pPr lvl="1"/>
            <a:r>
              <a:rPr lang="en-GB" altLang="en-US" sz="1900" dirty="0">
                <a:ea typeface="ＭＳ Ｐゴシック" panose="020B0600070205080204" pitchFamily="34" charset="-128"/>
              </a:rPr>
              <a:t>Potential </a:t>
            </a:r>
            <a:r>
              <a:rPr lang="en-GB" altLang="en-US" sz="1900" u="sng" dirty="0">
                <a:ea typeface="ＭＳ Ｐゴシック" panose="020B0600070205080204" pitchFamily="34" charset="-128"/>
              </a:rPr>
              <a:t>per incident</a:t>
            </a:r>
            <a:r>
              <a:rPr lang="en-GB" altLang="en-US" sz="1900" dirty="0">
                <a:ea typeface="ＭＳ Ｐゴシック" panose="020B0600070205080204" pitchFamily="34" charset="-128"/>
              </a:rPr>
              <a:t> maximum ICO fine &gt;£50M.</a:t>
            </a:r>
          </a:p>
          <a:p>
            <a:r>
              <a:rPr lang="en-GB" altLang="en-US" sz="1900" b="1" dirty="0">
                <a:ea typeface="ＭＳ Ｐゴシック" panose="020B0600070205080204" pitchFamily="34" charset="-128"/>
              </a:rPr>
              <a:t>You </a:t>
            </a:r>
            <a:r>
              <a:rPr lang="en-GB" altLang="en-US" sz="1900" b="1" u="sng" dirty="0">
                <a:ea typeface="ＭＳ Ｐゴシック" panose="020B0600070205080204" pitchFamily="34" charset="-128"/>
              </a:rPr>
              <a:t>must</a:t>
            </a:r>
            <a:r>
              <a:rPr lang="en-GB" altLang="en-US" sz="1900" b="1" dirty="0">
                <a:ea typeface="ＭＳ Ｐゴシック" panose="020B0600070205080204" pitchFamily="34" charset="-128"/>
              </a:rPr>
              <a:t> complete Information Security </a:t>
            </a:r>
            <a:r>
              <a:rPr lang="en-GB" altLang="en-US" sz="1900" b="1" dirty="0" smtClean="0">
                <a:ea typeface="ＭＳ Ｐゴシック" panose="020B0600070205080204" pitchFamily="34" charset="-128"/>
              </a:rPr>
              <a:t>Awareness:</a:t>
            </a:r>
            <a:endParaRPr lang="en-GB" altLang="en-US" sz="1500" dirty="0">
              <a:ea typeface="ＭＳ Ｐゴシック" panose="020B0600070205080204" pitchFamily="34" charset="-128"/>
            </a:endParaRPr>
          </a:p>
          <a:p>
            <a:pPr lvl="1"/>
            <a:r>
              <a:rPr lang="en-GB" altLang="en-US" sz="1900" dirty="0">
                <a:solidFill>
                  <a:srgbClr val="FF0000"/>
                </a:solidFill>
                <a:ea typeface="ＭＳ Ｐゴシック" panose="020B0600070205080204" pitchFamily="34" charset="-128"/>
              </a:rPr>
              <a:t>https://</a:t>
            </a:r>
            <a:r>
              <a:rPr lang="en-GB" altLang="en-US" sz="1900" dirty="0" smtClean="0">
                <a:solidFill>
                  <a:srgbClr val="FF0000"/>
                </a:solidFill>
                <a:ea typeface="ＭＳ Ｐゴシック" panose="020B0600070205080204" pitchFamily="34" charset="-128"/>
              </a:rPr>
              <a:t>www.infosec.ox.ac.uk/training-and-awareness</a:t>
            </a:r>
          </a:p>
          <a:p>
            <a:pPr lvl="1"/>
            <a:r>
              <a:rPr lang="en-GB" altLang="en-US" sz="1900" dirty="0" smtClean="0">
                <a:ea typeface="ＭＳ Ｐゴシック" panose="020B0600070205080204" pitchFamily="34" charset="-128"/>
              </a:rPr>
              <a:t>You must repeat this course every year!</a:t>
            </a:r>
            <a:endParaRPr lang="en-GB" altLang="en-US" sz="1900" dirty="0">
              <a:ea typeface="ＭＳ Ｐゴシック" panose="020B0600070205080204" pitchFamily="34" charset="-128"/>
            </a:endParaRPr>
          </a:p>
          <a:p>
            <a:r>
              <a:rPr lang="en-GB" altLang="en-US" sz="1900" b="1" dirty="0" smtClean="0">
                <a:ea typeface="ＭＳ Ｐゴシック" panose="020B0600070205080204" pitchFamily="34" charset="-128"/>
              </a:rPr>
              <a:t>You should read the University ICT policies:</a:t>
            </a:r>
          </a:p>
          <a:p>
            <a:pPr lvl="1"/>
            <a:r>
              <a:rPr lang="en-GB" altLang="en-US" sz="1900" dirty="0" smtClean="0">
                <a:ea typeface="ＭＳ Ｐゴシック" panose="020B0600070205080204" pitchFamily="34" charset="-128"/>
              </a:rPr>
              <a:t>Check </a:t>
            </a:r>
            <a:r>
              <a:rPr lang="en-GB" altLang="en-US" sz="1900" dirty="0">
                <a:ea typeface="ＭＳ Ｐゴシック" panose="020B0600070205080204" pitchFamily="34" charset="-128"/>
              </a:rPr>
              <a:t>with </a:t>
            </a:r>
            <a:r>
              <a:rPr lang="en-GB" altLang="en-US" sz="1900" dirty="0">
                <a:solidFill>
                  <a:srgbClr val="FF0000"/>
                </a:solidFill>
                <a:ea typeface="ＭＳ Ｐゴシック" panose="020B0600070205080204" pitchFamily="34" charset="-128"/>
              </a:rPr>
              <a:t>https://governance.admin.ox.ac.uk/legislation/it-regulations-1-of-2002</a:t>
            </a:r>
          </a:p>
          <a:p>
            <a:pPr lvl="1" eaLnBrk="1" hangingPunct="1"/>
            <a:r>
              <a:rPr lang="en-GB" altLang="en-US" sz="1900" dirty="0" smtClean="0">
                <a:ea typeface="ＭＳ Ｐゴシック" panose="020B0600070205080204" pitchFamily="34" charset="-128"/>
              </a:rPr>
              <a:t>Laptops </a:t>
            </a:r>
            <a:r>
              <a:rPr lang="en-GB" altLang="en-US" sz="1900" dirty="0">
                <a:ea typeface="ＭＳ Ｐゴシック" panose="020B0600070205080204" pitchFamily="34" charset="-128"/>
              </a:rPr>
              <a:t>/ memory sticks / USB disks are big security threats!</a:t>
            </a:r>
          </a:p>
          <a:p>
            <a:pPr lvl="1" eaLnBrk="1" hangingPunct="1"/>
            <a:r>
              <a:rPr lang="en-GB" altLang="en-US" sz="1900" dirty="0">
                <a:ea typeface="ＭＳ Ｐゴシック" panose="020B0600070205080204" pitchFamily="34" charset="-128"/>
              </a:rPr>
              <a:t>You must have up-to-date antivirus software installed!</a:t>
            </a:r>
          </a:p>
          <a:p>
            <a:pPr lvl="1" eaLnBrk="1" hangingPunct="1"/>
            <a:r>
              <a:rPr lang="en-GB" altLang="en-US" sz="1900" dirty="0">
                <a:ea typeface="ＭＳ Ｐゴシック" panose="020B0600070205080204" pitchFamily="34" charset="-128"/>
              </a:rPr>
              <a:t>Never share </a:t>
            </a:r>
            <a:r>
              <a:rPr lang="en-GB" altLang="en-US" sz="1900" dirty="0" smtClean="0">
                <a:ea typeface="ＭＳ Ｐゴシック" panose="020B0600070205080204" pitchFamily="34" charset="-128"/>
              </a:rPr>
              <a:t>usernames or passwords</a:t>
            </a:r>
            <a:r>
              <a:rPr lang="en-GB" altLang="en-US" sz="1900" dirty="0">
                <a:ea typeface="ＭＳ Ｐゴシック" panose="020B0600070205080204" pitchFamily="34" charset="-128"/>
              </a:rPr>
              <a:t>, they are yours</a:t>
            </a:r>
            <a:r>
              <a:rPr lang="en-GB" altLang="en-US" sz="1900" dirty="0" smtClean="0">
                <a:ea typeface="ＭＳ Ｐゴシック" panose="020B0600070205080204" pitchFamily="34" charset="-128"/>
              </a:rPr>
              <a:t>.</a:t>
            </a:r>
          </a:p>
          <a:p>
            <a:pPr lvl="1"/>
            <a:r>
              <a:rPr lang="en-GB" altLang="en-US" sz="1900" dirty="0" smtClean="0">
                <a:ea typeface="ＭＳ Ｐゴシック" panose="020B0600070205080204" pitchFamily="34" charset="-128"/>
              </a:rPr>
              <a:t>Passwords must be 16+ characters (and complex).</a:t>
            </a:r>
          </a:p>
          <a:p>
            <a:pPr lvl="1"/>
            <a:r>
              <a:rPr lang="en-GB" altLang="en-US" sz="1900" dirty="0" smtClean="0">
                <a:ea typeface="ＭＳ Ｐゴシック" panose="020B0600070205080204" pitchFamily="34" charset="-128"/>
              </a:rPr>
              <a:t>Two-factor authentication (2FA) </a:t>
            </a:r>
            <a:r>
              <a:rPr lang="en-GB" altLang="en-US" sz="1900" dirty="0">
                <a:ea typeface="ＭＳ Ｐゴシック" panose="020B0600070205080204" pitchFamily="34" charset="-128"/>
              </a:rPr>
              <a:t>coming </a:t>
            </a:r>
            <a:r>
              <a:rPr lang="en-GB" altLang="en-US" sz="1900" dirty="0" smtClean="0">
                <a:ea typeface="ＭＳ Ｐゴシック" panose="020B0600070205080204" pitchFamily="34" charset="-128"/>
              </a:rPr>
              <a:t>in – already for Office365, email and BMRC!</a:t>
            </a:r>
            <a:endParaRPr lang="en-GB" altLang="en-US" sz="1900" dirty="0">
              <a:ea typeface="ＭＳ Ｐゴシック" panose="020B0600070205080204" pitchFamily="34" charset="-128"/>
            </a:endParaRPr>
          </a:p>
          <a:p>
            <a:pPr lvl="1"/>
            <a:r>
              <a:rPr lang="en-GB" altLang="en-US" sz="1900" dirty="0" smtClean="0">
                <a:ea typeface="ＭＳ Ｐゴシック" panose="020B0600070205080204" pitchFamily="34" charset="-128"/>
              </a:rPr>
              <a:t>Downloading/sharing music, films &amp; TV </a:t>
            </a:r>
            <a:r>
              <a:rPr lang="en-GB" altLang="en-US" sz="1900" dirty="0">
                <a:ea typeface="ＭＳ Ｐゴシック" panose="020B0600070205080204" pitchFamily="34" charset="-128"/>
              </a:rPr>
              <a:t>is usually illegal and </a:t>
            </a:r>
            <a:r>
              <a:rPr lang="en-GB" altLang="en-US" sz="1900" dirty="0" smtClean="0">
                <a:ea typeface="ＭＳ Ｐゴシック" panose="020B0600070205080204" pitchFamily="34" charset="-128"/>
              </a:rPr>
              <a:t>violates University </a:t>
            </a:r>
            <a:r>
              <a:rPr lang="en-GB" altLang="en-US" sz="1900" dirty="0">
                <a:ea typeface="ＭＳ Ｐゴシック" panose="020B0600070205080204" pitchFamily="34" charset="-128"/>
              </a:rPr>
              <a:t>policy.</a:t>
            </a:r>
          </a:p>
          <a:p>
            <a:pPr lvl="1" eaLnBrk="1" hangingPunct="1"/>
            <a:r>
              <a:rPr lang="en-GB" altLang="en-US" sz="1900" dirty="0">
                <a:solidFill>
                  <a:srgbClr val="FF0000"/>
                </a:solidFill>
                <a:ea typeface="ＭＳ Ｐゴシック" panose="020B0600070205080204" pitchFamily="34" charset="-128"/>
              </a:rPr>
              <a:t>Beware of phishing emails. Never follow links to enter passwords. Just ask Jun!</a:t>
            </a:r>
          </a:p>
          <a:p>
            <a:pPr lvl="1" eaLnBrk="1" hangingPunct="1"/>
            <a:r>
              <a:rPr lang="en-GB" altLang="en-US" sz="1900" dirty="0">
                <a:solidFill>
                  <a:srgbClr val="FF0000"/>
                </a:solidFill>
                <a:ea typeface="ＭＳ Ｐゴシック" panose="020B0600070205080204" pitchFamily="34" charset="-128"/>
              </a:rPr>
              <a:t>Beware of email </a:t>
            </a:r>
            <a:r>
              <a:rPr lang="en-GB" altLang="en-US" sz="1900" dirty="0" smtClean="0">
                <a:solidFill>
                  <a:srgbClr val="FF0000"/>
                </a:solidFill>
                <a:ea typeface="ＭＳ Ｐゴシック" panose="020B0600070205080204" pitchFamily="34" charset="-128"/>
              </a:rPr>
              <a:t>attachments which may install </a:t>
            </a:r>
            <a:r>
              <a:rPr lang="en-GB" altLang="en-US" sz="1900" dirty="0">
                <a:solidFill>
                  <a:srgbClr val="FF0000"/>
                </a:solidFill>
                <a:ea typeface="ＭＳ Ｐゴシック" panose="020B0600070205080204" pitchFamily="34" charset="-128"/>
              </a:rPr>
              <a:t>ransomware, malware &amp; </a:t>
            </a:r>
            <a:r>
              <a:rPr lang="en-GB" altLang="en-US" sz="1900" dirty="0" smtClean="0">
                <a:solidFill>
                  <a:srgbClr val="FF0000"/>
                </a:solidFill>
                <a:ea typeface="ＭＳ Ｐゴシック" panose="020B0600070205080204" pitchFamily="34" charset="-128"/>
              </a:rPr>
              <a:t>key</a:t>
            </a:r>
            <a:br>
              <a:rPr lang="en-GB" altLang="en-US" sz="1900" dirty="0" smtClean="0">
                <a:solidFill>
                  <a:srgbClr val="FF0000"/>
                </a:solidFill>
                <a:ea typeface="ＭＳ Ｐゴシック" panose="020B0600070205080204" pitchFamily="34" charset="-128"/>
              </a:rPr>
            </a:br>
            <a:r>
              <a:rPr lang="en-GB" altLang="en-US" sz="1900" dirty="0" smtClean="0">
                <a:solidFill>
                  <a:srgbClr val="FF0000"/>
                </a:solidFill>
                <a:ea typeface="ＭＳ Ｐゴシック" panose="020B0600070205080204" pitchFamily="34" charset="-128"/>
              </a:rPr>
              <a:t>loggers </a:t>
            </a:r>
            <a:r>
              <a:rPr lang="en-GB" altLang="en-US" sz="1900" dirty="0">
                <a:solidFill>
                  <a:srgbClr val="FF0000"/>
                </a:solidFill>
                <a:ea typeface="ＭＳ Ｐゴシック" panose="020B0600070205080204" pitchFamily="34" charset="-128"/>
              </a:rPr>
              <a:t>that can affect the whole University not just your machine</a:t>
            </a:r>
            <a:r>
              <a:rPr lang="en-GB" altLang="en-US" sz="1900" dirty="0" smtClean="0">
                <a:solidFill>
                  <a:srgbClr val="FF0000"/>
                </a:solidFill>
                <a:ea typeface="ＭＳ Ｐゴシック" panose="020B0600070205080204" pitchFamily="34" charset="-128"/>
              </a:rPr>
              <a:t>.</a:t>
            </a:r>
            <a:endParaRPr lang="en-GB" altLang="en-US" sz="1900" dirty="0">
              <a:solidFill>
                <a:srgbClr val="FF0000"/>
              </a:solidFill>
              <a:ea typeface="ＭＳ Ｐゴシック" panose="020B0600070205080204" pitchFamily="34" charset="-12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9804" y="6251401"/>
            <a:ext cx="1028700" cy="561975"/>
          </a:xfrm>
          <a:prstGeom prst="rect">
            <a:avLst/>
          </a:prstGeom>
        </p:spPr>
      </p:pic>
    </p:spTree>
    <p:extLst>
      <p:ext uri="{BB962C8B-B14F-4D97-AF65-F5344CB8AC3E}">
        <p14:creationId xmlns:p14="http://schemas.microsoft.com/office/powerpoint/2010/main" val="2295509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43608" y="28528"/>
            <a:ext cx="7643192" cy="879475"/>
          </a:xfrm>
        </p:spPr>
        <p:txBody>
          <a:bodyPr/>
          <a:lstStyle/>
          <a:p>
            <a:pPr eaLnBrk="1" fontAlgn="auto" hangingPunct="1">
              <a:spcAft>
                <a:spcPts val="0"/>
              </a:spcAft>
              <a:defRPr/>
            </a:pPr>
            <a:r>
              <a:rPr lang="en-GB" sz="3600" dirty="0" smtClean="0">
                <a:ea typeface="+mj-ea"/>
                <a:cs typeface="+mj-cs"/>
              </a:rPr>
              <a:t>Central ICT </a:t>
            </a:r>
            <a:r>
              <a:rPr lang="en-GB" sz="3600" dirty="0">
                <a:ea typeface="+mj-ea"/>
                <a:cs typeface="+mj-cs"/>
              </a:rPr>
              <a:t>facilities</a:t>
            </a:r>
          </a:p>
        </p:txBody>
      </p:sp>
      <p:sp>
        <p:nvSpPr>
          <p:cNvPr id="22531"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Wednesday 14 Nov 2018</a:t>
            </a:r>
            <a:endParaRPr lang="en-GB" altLang="en-US">
              <a:solidFill>
                <a:srgbClr val="FFFFFF"/>
              </a:solidFill>
            </a:endParaRPr>
          </a:p>
        </p:txBody>
      </p:sp>
      <p:sp>
        <p:nvSpPr>
          <p:cNvPr id="2253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STRUBI Facilities Talks - Computing</a:t>
            </a:r>
            <a:endParaRPr lang="en-GB" altLang="en-US">
              <a:solidFill>
                <a:srgbClr val="FFFF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804" y="6251401"/>
            <a:ext cx="1028700" cy="561975"/>
          </a:xfrm>
          <a:prstGeom prst="rect">
            <a:avLst/>
          </a:prstGeom>
        </p:spPr>
      </p:pic>
      <p:sp>
        <p:nvSpPr>
          <p:cNvPr id="22532" name="Content Placeholder 2"/>
          <p:cNvSpPr>
            <a:spLocks noGrp="1"/>
          </p:cNvSpPr>
          <p:nvPr>
            <p:ph idx="1"/>
          </p:nvPr>
        </p:nvSpPr>
        <p:spPr>
          <a:xfrm>
            <a:off x="1046465" y="968914"/>
            <a:ext cx="8100392" cy="5844461"/>
          </a:xfrm>
        </p:spPr>
        <p:txBody>
          <a:bodyPr>
            <a:noAutofit/>
          </a:bodyPr>
          <a:lstStyle/>
          <a:p>
            <a:pPr eaLnBrk="1" hangingPunct="1"/>
            <a:r>
              <a:rPr lang="en-GB" altLang="en-US" sz="2000" dirty="0" smtClean="0">
                <a:ea typeface="ＭＳ Ｐゴシック" panose="020B0600070205080204" pitchFamily="34" charset="-128"/>
              </a:rPr>
              <a:t>University Subscription to Microsoft Office365</a:t>
            </a:r>
          </a:p>
          <a:p>
            <a:pPr eaLnBrk="1" hangingPunct="1"/>
            <a:r>
              <a:rPr lang="en-GB" altLang="en-US" sz="2000" dirty="0" smtClean="0">
                <a:ea typeface="ＭＳ Ｐゴシック" panose="020B0600070205080204" pitchFamily="34" charset="-128"/>
              </a:rPr>
              <a:t>Email </a:t>
            </a:r>
            <a:r>
              <a:rPr lang="en-GB" altLang="en-US" sz="2000" dirty="0">
                <a:ea typeface="ＭＳ Ｐゴシック" panose="020B0600070205080204" pitchFamily="34" charset="-128"/>
              </a:rPr>
              <a:t>and </a:t>
            </a:r>
            <a:r>
              <a:rPr lang="en-GB" altLang="en-US" sz="2000" dirty="0" smtClean="0">
                <a:ea typeface="ＭＳ Ｐゴシック" panose="020B0600070205080204" pitchFamily="34" charset="-128"/>
              </a:rPr>
              <a:t>Calendar (Nexus)</a:t>
            </a:r>
          </a:p>
          <a:p>
            <a:pPr lvl="1" eaLnBrk="1" hangingPunct="1"/>
            <a:r>
              <a:rPr lang="en-GB" altLang="en-US" sz="2000" dirty="0" smtClean="0">
                <a:ea typeface="ＭＳ Ｐゴシック" panose="020B0600070205080204" pitchFamily="34" charset="-128"/>
              </a:rPr>
              <a:t>Login </a:t>
            </a:r>
            <a:r>
              <a:rPr lang="en-GB" altLang="en-US" sz="2000" dirty="0">
                <a:solidFill>
                  <a:srgbClr val="FF0000"/>
                </a:solidFill>
                <a:ea typeface="ＭＳ Ｐゴシック" panose="020B0600070205080204" pitchFamily="34" charset="-128"/>
              </a:rPr>
              <a:t>https</a:t>
            </a:r>
            <a:r>
              <a:rPr lang="en-GB" altLang="en-US" sz="2000" dirty="0" smtClean="0">
                <a:solidFill>
                  <a:srgbClr val="FF0000"/>
                </a:solidFill>
                <a:ea typeface="ＭＳ Ｐゴシック" panose="020B0600070205080204" pitchFamily="34" charset="-128"/>
              </a:rPr>
              <a:t>://www.office.com/</a:t>
            </a:r>
          </a:p>
          <a:p>
            <a:pPr lvl="1" eaLnBrk="1" hangingPunct="1"/>
            <a:r>
              <a:rPr lang="en-GB" altLang="en-US" sz="2000" dirty="0" smtClean="0">
                <a:ea typeface="ＭＳ Ｐゴシック" panose="020B0600070205080204" pitchFamily="34" charset="-128"/>
              </a:rPr>
              <a:t>Emails </a:t>
            </a:r>
            <a:r>
              <a:rPr lang="en-GB" altLang="en-US" sz="2000" i="1" dirty="0" smtClean="0">
                <a:solidFill>
                  <a:srgbClr val="FF0000"/>
                </a:solidFill>
                <a:ea typeface="ＭＳ Ｐゴシック" panose="020B0600070205080204" pitchFamily="34" charset="-128"/>
              </a:rPr>
              <a:t>first.last</a:t>
            </a:r>
            <a:r>
              <a:rPr lang="en-GB" altLang="en-US" sz="2000" dirty="0" smtClean="0">
                <a:solidFill>
                  <a:srgbClr val="FF0000"/>
                </a:solidFill>
                <a:ea typeface="ＭＳ Ｐゴシック" panose="020B0600070205080204" pitchFamily="34" charset="-128"/>
              </a:rPr>
              <a:t>@strubi.ox.ac.uk</a:t>
            </a:r>
          </a:p>
          <a:p>
            <a:r>
              <a:rPr lang="en-US" altLang="en-US" sz="2000" dirty="0" smtClean="0">
                <a:ea typeface="ＭＳ Ｐゴシック" panose="020B0600070205080204" pitchFamily="34" charset="-128"/>
              </a:rPr>
              <a:t>Mail lists now use central list servers, but “old” short forms still work:</a:t>
            </a:r>
          </a:p>
          <a:p>
            <a:pPr lvl="1"/>
            <a:r>
              <a:rPr lang="en-US" altLang="en-US" sz="2000" dirty="0" smtClean="0">
                <a:solidFill>
                  <a:srgbClr val="FF0000"/>
                </a:solidFill>
                <a:ea typeface="ＭＳ Ｐゴシック" panose="020B0600070205080204" pitchFamily="34" charset="-128"/>
              </a:rPr>
              <a:t>all@strubi.ox.ac.uk </a:t>
            </a:r>
            <a:r>
              <a:rPr lang="en-US" altLang="en-US" sz="2000" dirty="0">
                <a:ea typeface="ＭＳ Ｐゴシック" panose="020B0600070205080204" pitchFamily="34" charset="-128"/>
              </a:rPr>
              <a:t>(all-strubi@maillist.ox.ac.uk)</a:t>
            </a:r>
          </a:p>
          <a:p>
            <a:pPr lvl="1">
              <a:spcBef>
                <a:spcPts val="200"/>
              </a:spcBef>
            </a:pPr>
            <a:r>
              <a:rPr lang="en-US" altLang="en-US" sz="2000" dirty="0">
                <a:solidFill>
                  <a:srgbClr val="FF0000"/>
                </a:solidFill>
                <a:ea typeface="ＭＳ Ｐゴシック" panose="020B0600070205080204" pitchFamily="34" charset="-128"/>
              </a:rPr>
              <a:t>emsupport@strubi.ox.ac.uk </a:t>
            </a:r>
            <a:r>
              <a:rPr lang="en-US" altLang="en-US" sz="2000" dirty="0">
                <a:ea typeface="ＭＳ Ｐゴシック" panose="020B0600070205080204" pitchFamily="34" charset="-128"/>
              </a:rPr>
              <a:t>(emsupport_strubi@maillist.ox.ac.uk)</a:t>
            </a:r>
          </a:p>
          <a:p>
            <a:pPr lvl="1">
              <a:spcBef>
                <a:spcPts val="200"/>
              </a:spcBef>
            </a:pPr>
            <a:r>
              <a:rPr lang="en-US" altLang="en-US" sz="2000" dirty="0">
                <a:solidFill>
                  <a:srgbClr val="FF0000"/>
                </a:solidFill>
                <a:ea typeface="ＭＳ Ｐゴシック" panose="020B0600070205080204" pitchFamily="34" charset="-128"/>
              </a:rPr>
              <a:t>embookings@strubi.ox.ac.uk </a:t>
            </a:r>
            <a:r>
              <a:rPr lang="en-US" altLang="en-US" sz="2000" dirty="0">
                <a:ea typeface="ＭＳ Ｐゴシック" panose="020B0600070205080204" pitchFamily="34" charset="-128"/>
              </a:rPr>
              <a:t>(embookings_strubi@maillist.ox.ac.uk)</a:t>
            </a:r>
            <a:r>
              <a:rPr lang="en-US" altLang="en-US" sz="2000" dirty="0">
                <a:solidFill>
                  <a:srgbClr val="FF0000"/>
                </a:solidFill>
                <a:ea typeface="ＭＳ Ｐゴシック" panose="020B0600070205080204" pitchFamily="34" charset="-128"/>
              </a:rPr>
              <a:t> </a:t>
            </a:r>
          </a:p>
          <a:p>
            <a:pPr lvl="1">
              <a:spcBef>
                <a:spcPts val="200"/>
              </a:spcBef>
            </a:pPr>
            <a:r>
              <a:rPr lang="en-US" altLang="en-US" sz="2000" dirty="0">
                <a:solidFill>
                  <a:srgbClr val="FF0000"/>
                </a:solidFill>
                <a:ea typeface="ＭＳ Ｐゴシック" panose="020B0600070205080204" pitchFamily="34" charset="-128"/>
              </a:rPr>
              <a:t>emusers@strubi.ox.ac.uk </a:t>
            </a:r>
            <a:r>
              <a:rPr lang="en-US" altLang="en-US" sz="2000" dirty="0">
                <a:ea typeface="ＭＳ Ｐゴシック" panose="020B0600070205080204" pitchFamily="34" charset="-128"/>
              </a:rPr>
              <a:t>(emusers_strubi@maillist.ox.ac.uk)</a:t>
            </a:r>
          </a:p>
          <a:p>
            <a:pPr lvl="1">
              <a:spcBef>
                <a:spcPts val="200"/>
              </a:spcBef>
            </a:pPr>
            <a:r>
              <a:rPr lang="en-US" altLang="en-US" sz="2000" dirty="0">
                <a:solidFill>
                  <a:srgbClr val="FF0000"/>
                </a:solidFill>
                <a:ea typeface="ＭＳ Ｐゴシック" panose="020B0600070205080204" pitchFamily="34" charset="-128"/>
              </a:rPr>
              <a:t>wetlab@strubi.ox.ac.uk </a:t>
            </a:r>
            <a:r>
              <a:rPr lang="en-US" altLang="en-US" sz="2000" dirty="0">
                <a:ea typeface="ＭＳ Ｐゴシック" panose="020B0600070205080204" pitchFamily="34" charset="-128"/>
              </a:rPr>
              <a:t>(wetlab_strubi@maillist.ox.ac.uk)</a:t>
            </a:r>
          </a:p>
          <a:p>
            <a:pPr lvl="1">
              <a:spcBef>
                <a:spcPts val="200"/>
              </a:spcBef>
            </a:pPr>
            <a:r>
              <a:rPr lang="en-US" altLang="en-US" sz="2000" dirty="0">
                <a:solidFill>
                  <a:srgbClr val="FF0000"/>
                </a:solidFill>
                <a:ea typeface="ＭＳ Ｐゴシック" panose="020B0600070205080204" pitchFamily="34" charset="-128"/>
              </a:rPr>
              <a:t>social@strubi.ox.ac.uk </a:t>
            </a:r>
            <a:r>
              <a:rPr lang="en-US" altLang="en-US" sz="2000" dirty="0" smtClean="0">
                <a:ea typeface="ＭＳ Ｐゴシック" panose="020B0600070205080204" pitchFamily="34" charset="-128"/>
              </a:rPr>
              <a:t>( </a:t>
            </a:r>
            <a:r>
              <a:rPr lang="en-US" altLang="en-US" sz="2000" dirty="0" smtClean="0">
                <a:ea typeface="ＭＳ Ｐゴシック" panose="020B0600070205080204" pitchFamily="34" charset="-128"/>
                <a:sym typeface="Wingdings 3" panose="05040102010807070707" pitchFamily="18" charset="2"/>
              </a:rPr>
              <a:t> </a:t>
            </a:r>
            <a:r>
              <a:rPr lang="en-US" altLang="en-US" sz="2000" dirty="0" smtClean="0">
                <a:ea typeface="ＭＳ Ｐゴシック" panose="020B0600070205080204" pitchFamily="34" charset="-128"/>
              </a:rPr>
              <a:t>wetlab_strubi@maillist.ox.ac.uk)</a:t>
            </a:r>
          </a:p>
          <a:p>
            <a:pPr lvl="1">
              <a:spcBef>
                <a:spcPts val="200"/>
              </a:spcBef>
            </a:pPr>
            <a:r>
              <a:rPr lang="en-US" altLang="en-US" sz="2000" dirty="0" smtClean="0">
                <a:ea typeface="ＭＳ Ｐゴシック" panose="020B0600070205080204" pitchFamily="34" charset="-128"/>
              </a:rPr>
              <a:t>Contact </a:t>
            </a:r>
            <a:r>
              <a:rPr lang="en-US" altLang="en-US" sz="2000" dirty="0" smtClean="0">
                <a:solidFill>
                  <a:srgbClr val="FF0000"/>
                </a:solidFill>
                <a:ea typeface="ＭＳ Ｐゴシック" panose="020B0600070205080204" pitchFamily="34" charset="-128"/>
              </a:rPr>
              <a:t>support@strubi.ox.ac.uk</a:t>
            </a:r>
            <a:r>
              <a:rPr lang="en-US" altLang="en-US" sz="2000" dirty="0" smtClean="0">
                <a:ea typeface="ＭＳ Ｐゴシック" panose="020B0600070205080204" pitchFamily="34" charset="-128"/>
              </a:rPr>
              <a:t> to be added to these mailing lists</a:t>
            </a:r>
          </a:p>
          <a:p>
            <a:r>
              <a:rPr lang="en-GB" altLang="en-US" sz="2000" dirty="0" smtClean="0">
                <a:ea typeface="ＭＳ Ｐゴシック" panose="020B0600070205080204" pitchFamily="34" charset="-128"/>
              </a:rPr>
              <a:t>For official University business you can use:</a:t>
            </a:r>
          </a:p>
          <a:p>
            <a:pPr lvl="1"/>
            <a:r>
              <a:rPr lang="en-GB" altLang="en-US" sz="2000" dirty="0" smtClean="0">
                <a:ea typeface="ＭＳ Ｐゴシック" panose="020B0600070205080204" pitchFamily="34" charset="-128"/>
              </a:rPr>
              <a:t>Teams (preferable and shares files using SharePoint online)</a:t>
            </a:r>
          </a:p>
          <a:p>
            <a:pPr lvl="1"/>
            <a:r>
              <a:rPr lang="en-GB" altLang="en-US" sz="2000" dirty="0" smtClean="0">
                <a:ea typeface="ＭＳ Ｐゴシック" panose="020B0600070205080204" pitchFamily="34" charset="-128"/>
              </a:rPr>
              <a:t>Zoom has no official agreement with the University</a:t>
            </a:r>
            <a:endParaRPr lang="en-GB" altLang="en-US" sz="2000" dirty="0">
              <a:ea typeface="ＭＳ Ｐゴシック" panose="020B0600070205080204" pitchFamily="34" charset="-128"/>
            </a:endParaRPr>
          </a:p>
        </p:txBody>
      </p:sp>
    </p:spTree>
    <p:extLst>
      <p:ext uri="{BB962C8B-B14F-4D97-AF65-F5344CB8AC3E}">
        <p14:creationId xmlns:p14="http://schemas.microsoft.com/office/powerpoint/2010/main" val="2368470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CFA2-6481-44ED-9BE2-2042C2342F8A}"/>
              </a:ext>
            </a:extLst>
          </p:cNvPr>
          <p:cNvSpPr>
            <a:spLocks noGrp="1"/>
          </p:cNvSpPr>
          <p:nvPr>
            <p:ph type="title"/>
          </p:nvPr>
        </p:nvSpPr>
        <p:spPr>
          <a:xfrm>
            <a:off x="1043608" y="188640"/>
            <a:ext cx="7498080" cy="936104"/>
          </a:xfrm>
        </p:spPr>
        <p:txBody>
          <a:bodyPr>
            <a:normAutofit/>
          </a:bodyPr>
          <a:lstStyle/>
          <a:p>
            <a:r>
              <a:rPr lang="en-US" sz="3600" dirty="0"/>
              <a:t>STRUBI IT accounts</a:t>
            </a:r>
            <a:endParaRPr lang="en-GB" sz="3600" dirty="0"/>
          </a:p>
        </p:txBody>
      </p:sp>
      <p:sp>
        <p:nvSpPr>
          <p:cNvPr id="3" name="Content Placeholder 2">
            <a:extLst>
              <a:ext uri="{FF2B5EF4-FFF2-40B4-BE49-F238E27FC236}">
                <a16:creationId xmlns:a16="http://schemas.microsoft.com/office/drawing/2014/main" id="{36A554CA-FDBA-4712-AB3B-88EF618EF4F4}"/>
              </a:ext>
            </a:extLst>
          </p:cNvPr>
          <p:cNvSpPr>
            <a:spLocks noGrp="1"/>
          </p:cNvSpPr>
          <p:nvPr>
            <p:ph idx="1"/>
          </p:nvPr>
        </p:nvSpPr>
        <p:spPr>
          <a:xfrm>
            <a:off x="1043608" y="1268760"/>
            <a:ext cx="7498080" cy="5256584"/>
          </a:xfrm>
        </p:spPr>
        <p:txBody>
          <a:bodyPr>
            <a:normAutofit/>
          </a:bodyPr>
          <a:lstStyle/>
          <a:p>
            <a:r>
              <a:rPr lang="en-US" sz="2400" b="1" dirty="0" smtClean="0"/>
              <a:t>University SSO</a:t>
            </a:r>
          </a:p>
          <a:p>
            <a:pPr lvl="1"/>
            <a:r>
              <a:rPr lang="en-US" sz="2000" dirty="0" smtClean="0"/>
              <a:t>Nexus, Teams, Office365 (2FA enabled)</a:t>
            </a:r>
          </a:p>
          <a:p>
            <a:pPr lvl="1"/>
            <a:r>
              <a:rPr lang="en-US" sz="2000" dirty="0" smtClean="0"/>
              <a:t>R12 (ordering), SharePoint on-premise (just password)</a:t>
            </a:r>
          </a:p>
          <a:p>
            <a:pPr lvl="1"/>
            <a:r>
              <a:rPr lang="en-US" sz="2000" dirty="0" smtClean="0"/>
              <a:t>University VPN (remote access password)</a:t>
            </a:r>
          </a:p>
          <a:p>
            <a:r>
              <a:rPr lang="en-US" sz="2400" b="1" dirty="0" smtClean="0"/>
              <a:t>MSD-IT account</a:t>
            </a:r>
          </a:p>
          <a:p>
            <a:pPr lvl="1"/>
            <a:r>
              <a:rPr lang="en-US" sz="2000" dirty="0" smtClean="0"/>
              <a:t>Local Windows and Linux machines</a:t>
            </a:r>
          </a:p>
          <a:p>
            <a:pPr lvl="1"/>
            <a:r>
              <a:rPr lang="en-US" sz="2000" dirty="0" smtClean="0"/>
              <a:t>MSD-IT VPN</a:t>
            </a:r>
            <a:endParaRPr lang="en-US" sz="2000" dirty="0"/>
          </a:p>
          <a:p>
            <a:r>
              <a:rPr lang="en-US" sz="2400" b="1" dirty="0"/>
              <a:t>BMRC </a:t>
            </a:r>
            <a:r>
              <a:rPr lang="en-US" sz="2400" b="1" dirty="0" smtClean="0"/>
              <a:t>account</a:t>
            </a:r>
          </a:p>
          <a:p>
            <a:pPr lvl="1"/>
            <a:r>
              <a:rPr lang="en-US" sz="2000" dirty="0" smtClean="0"/>
              <a:t>New accounts all 2FA enabled</a:t>
            </a:r>
          </a:p>
          <a:p>
            <a:pPr lvl="1"/>
            <a:r>
              <a:rPr lang="en-US" sz="2000" dirty="0" smtClean="0"/>
              <a:t>High-performance research computing</a:t>
            </a:r>
          </a:p>
          <a:p>
            <a:pPr lvl="1"/>
            <a:r>
              <a:rPr lang="en-US" sz="2000" dirty="0" smtClean="0"/>
              <a:t>Electron microscopy</a:t>
            </a:r>
            <a:endParaRPr lang="en-GB" sz="2000" dirty="0"/>
          </a:p>
        </p:txBody>
      </p:sp>
    </p:spTree>
    <p:extLst>
      <p:ext uri="{BB962C8B-B14F-4D97-AF65-F5344CB8AC3E}">
        <p14:creationId xmlns:p14="http://schemas.microsoft.com/office/powerpoint/2010/main" val="3270132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43608" y="44624"/>
            <a:ext cx="7498080" cy="922114"/>
          </a:xfrm>
        </p:spPr>
        <p:txBody>
          <a:bodyPr>
            <a:normAutofit/>
          </a:bodyPr>
          <a:lstStyle/>
          <a:p>
            <a:pPr eaLnBrk="1" fontAlgn="auto" hangingPunct="1">
              <a:spcAft>
                <a:spcPts val="0"/>
              </a:spcAft>
              <a:defRPr/>
            </a:pPr>
            <a:r>
              <a:rPr lang="en-GB" sz="3600" dirty="0" smtClean="0">
                <a:ea typeface="+mj-ea"/>
                <a:cs typeface="+mj-cs"/>
              </a:rPr>
              <a:t>STRUBI networked printers</a:t>
            </a:r>
            <a:endParaRPr lang="en-GB" sz="3600" dirty="0">
              <a:ea typeface="+mj-ea"/>
              <a:cs typeface="+mj-cs"/>
            </a:endParaRPr>
          </a:p>
        </p:txBody>
      </p:sp>
      <p:sp>
        <p:nvSpPr>
          <p:cNvPr id="20483" name="Date Placeholder 1"/>
          <p:cNvSpPr>
            <a:spLocks noGrp="1"/>
          </p:cNvSpPr>
          <p:nvPr>
            <p:ph type="dt" sz="quarter" idx="10"/>
          </p:nvPr>
        </p:nvSpPr>
        <p:spPr bwMode="auto">
          <a:xfrm>
            <a:off x="3505200" y="0"/>
            <a:ext cx="22098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cs typeface="Arial" panose="020B0604020202020204" pitchFamily="34" charset="0"/>
              </a:rPr>
              <a:t>Wednesday 14 Nov 2018</a:t>
            </a:r>
            <a:endParaRPr lang="en-GB" altLang="en-US">
              <a:solidFill>
                <a:srgbClr val="FFFFFF"/>
              </a:solidFill>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78493707"/>
              </p:ext>
            </p:extLst>
          </p:nvPr>
        </p:nvGraphicFramePr>
        <p:xfrm>
          <a:off x="1043608" y="1268760"/>
          <a:ext cx="8064895" cy="1811442"/>
        </p:xfrm>
        <a:graphic>
          <a:graphicData uri="http://schemas.openxmlformats.org/drawingml/2006/table">
            <a:tbl>
              <a:tblPr/>
              <a:tblGrid>
                <a:gridCol w="3456384">
                  <a:extLst>
                    <a:ext uri="{9D8B030D-6E8A-4147-A177-3AD203B41FA5}">
                      <a16:colId xmlns:a16="http://schemas.microsoft.com/office/drawing/2014/main" val="20000"/>
                    </a:ext>
                  </a:extLst>
                </a:gridCol>
                <a:gridCol w="1602504">
                  <a:extLst>
                    <a:ext uri="{9D8B030D-6E8A-4147-A177-3AD203B41FA5}">
                      <a16:colId xmlns:a16="http://schemas.microsoft.com/office/drawing/2014/main" val="20001"/>
                    </a:ext>
                  </a:extLst>
                </a:gridCol>
                <a:gridCol w="3006007">
                  <a:extLst>
                    <a:ext uri="{9D8B030D-6E8A-4147-A177-3AD203B41FA5}">
                      <a16:colId xmlns:a16="http://schemas.microsoft.com/office/drawing/2014/main" val="20002"/>
                    </a:ext>
                  </a:extLst>
                </a:gridCol>
              </a:tblGrid>
              <a:tr h="471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bg1">
                              <a:lumMod val="65000"/>
                            </a:schemeClr>
                          </a:solidFill>
                          <a:effectLst/>
                          <a:latin typeface="Arial" charset="0"/>
                          <a:ea typeface="ＭＳ Ｐゴシック" charset="-128"/>
                          <a:cs typeface="ＭＳ Ｐゴシック" charset="-128"/>
                        </a:rPr>
                        <a:t>xerox8900</a:t>
                      </a:r>
                    </a:p>
                  </a:txBody>
                  <a:tcPr marL="91441" marR="91441" marT="45731" marB="45731"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bg1">
                              <a:lumMod val="65000"/>
                            </a:schemeClr>
                          </a:solidFill>
                          <a:effectLst/>
                          <a:latin typeface="Arial" charset="0"/>
                          <a:ea typeface="ＭＳ Ｐゴシック" charset="-128"/>
                          <a:cs typeface="ＭＳ Ｐゴシック" charset="-128"/>
                        </a:rPr>
                        <a:t>00/126</a:t>
                      </a:r>
                    </a:p>
                  </a:txBody>
                  <a:tcPr marL="91441" marR="91441" marT="45731" marB="45731"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bg1">
                              <a:lumMod val="65000"/>
                            </a:schemeClr>
                          </a:solidFill>
                          <a:effectLst/>
                          <a:latin typeface="Arial" charset="0"/>
                          <a:ea typeface="ＭＳ Ｐゴシック" charset="-128"/>
                          <a:cs typeface="ＭＳ Ｐゴシック" charset="-128"/>
                        </a:rPr>
                        <a:t>Xerox </a:t>
                      </a:r>
                      <a:r>
                        <a:rPr kumimoji="0" lang="en-GB" sz="2000" b="0" i="0" u="none" strike="noStrike" cap="none" normalizeH="0" baseline="0" dirty="0" err="1">
                          <a:ln>
                            <a:noFill/>
                          </a:ln>
                          <a:solidFill>
                            <a:schemeClr val="bg1">
                              <a:lumMod val="65000"/>
                            </a:schemeClr>
                          </a:solidFill>
                          <a:effectLst/>
                          <a:latin typeface="Arial" charset="0"/>
                          <a:ea typeface="ＭＳ Ｐゴシック" charset="-128"/>
                          <a:cs typeface="ＭＳ Ｐゴシック" charset="-128"/>
                        </a:rPr>
                        <a:t>ColorQube</a:t>
                      </a:r>
                      <a:r>
                        <a:rPr kumimoji="0" lang="en-GB" sz="2000" b="0" i="0" u="none" strike="noStrike" cap="none" normalizeH="0" baseline="0" dirty="0">
                          <a:ln>
                            <a:noFill/>
                          </a:ln>
                          <a:solidFill>
                            <a:schemeClr val="bg1">
                              <a:lumMod val="65000"/>
                            </a:schemeClr>
                          </a:solidFill>
                          <a:effectLst/>
                          <a:latin typeface="Arial" charset="0"/>
                          <a:ea typeface="ＭＳ Ｐゴシック" charset="-128"/>
                          <a:cs typeface="ＭＳ Ｐゴシック" charset="-128"/>
                        </a:rPr>
                        <a:t> </a:t>
                      </a:r>
                      <a:r>
                        <a:rPr kumimoji="0" lang="en-GB" sz="2000" b="0" i="0" u="none" strike="noStrike" cap="none" normalizeH="0" baseline="0" dirty="0" smtClean="0">
                          <a:ln>
                            <a:noFill/>
                          </a:ln>
                          <a:solidFill>
                            <a:schemeClr val="bg1">
                              <a:lumMod val="65000"/>
                            </a:schemeClr>
                          </a:solidFill>
                          <a:effectLst/>
                          <a:latin typeface="Arial" charset="0"/>
                          <a:ea typeface="ＭＳ Ｐゴシック" charset="-128"/>
                          <a:cs typeface="ＭＳ Ｐゴシック" charset="-128"/>
                        </a:rPr>
                        <a:t>8900 </a:t>
                      </a:r>
                      <a:r>
                        <a:rPr kumimoji="0" lang="en-GB" sz="2000" b="0" i="0" u="none" strike="noStrike" cap="none" normalizeH="0" baseline="0" dirty="0">
                          <a:ln>
                            <a:noFill/>
                          </a:ln>
                          <a:solidFill>
                            <a:schemeClr val="bg1">
                              <a:lumMod val="65000"/>
                            </a:schemeClr>
                          </a:solidFill>
                          <a:effectLst/>
                          <a:latin typeface="Arial" charset="0"/>
                          <a:ea typeface="ＭＳ Ｐゴシック" charset="-128"/>
                          <a:cs typeface="ＭＳ Ｐゴシック" charset="-128"/>
                        </a:rPr>
                        <a:t>MFP</a:t>
                      </a:r>
                    </a:p>
                  </a:txBody>
                  <a:tcPr marL="91441" marR="91441" marT="45731" marB="4573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Lst>
              </a:tr>
              <a:tr h="5658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cs typeface="ＭＳ Ｐゴシック" charset="-128"/>
                        </a:rPr>
                        <a:t>pc600-wetlab.strubi.ox.ac.uk</a:t>
                      </a:r>
                      <a:endParaRPr kumimoji="0" lang="en-GB"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1" marR="91441" marT="45731" marB="45731"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cs typeface="ＭＳ Ｐゴシック" charset="-128"/>
                        </a:rPr>
                        <a:t>Wet Lab</a:t>
                      </a:r>
                      <a:endParaRPr kumimoji="0" lang="en-GB"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1" marR="91441" marT="45731" marB="45731"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cs typeface="ＭＳ Ｐゴシック" charset="-128"/>
                        </a:rPr>
                        <a:t>Ricoh P C600</a:t>
                      </a:r>
                      <a:endParaRPr kumimoji="0" lang="en-GB"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1" marR="91441" marT="45731" marB="4573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1"/>
                  </a:ext>
                </a:extLst>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cs typeface="ＭＳ Ｐゴシック" charset="-128"/>
                        </a:rPr>
                        <a:t>pc600-opic.strubi.ox.ac.uk</a:t>
                      </a:r>
                      <a:endParaRPr kumimoji="0" lang="en-GB"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1" marR="91441" marT="45731" marB="45731"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cs typeface="ＭＳ Ｐゴシック" charset="-128"/>
                        </a:rPr>
                        <a:t>OPIC Office</a:t>
                      </a:r>
                      <a:endParaRPr kumimoji="0" lang="en-GB"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1" marR="91441" marT="45731" marB="45731"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ea typeface="ＭＳ Ｐゴシック" charset="-128"/>
                          <a:cs typeface="ＭＳ Ｐゴシック" charset="-128"/>
                        </a:rPr>
                        <a:t>Ricoh P C600</a:t>
                      </a:r>
                      <a:endParaRPr kumimoji="0" lang="en-GB" sz="2000" b="0" i="0" u="none" strike="noStrike" cap="none" normalizeH="0" baseline="0" dirty="0">
                        <a:ln>
                          <a:noFill/>
                        </a:ln>
                        <a:solidFill>
                          <a:schemeClr val="tx1"/>
                        </a:solidFill>
                        <a:effectLst/>
                        <a:latin typeface="Arial" charset="0"/>
                        <a:ea typeface="ＭＳ Ｐゴシック" charset="-128"/>
                        <a:cs typeface="ＭＳ Ｐゴシック" charset="-128"/>
                      </a:endParaRPr>
                    </a:p>
                  </a:txBody>
                  <a:tcPr marL="91441" marR="91441" marT="45731" marB="45731"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0500" name="TextBox 2"/>
          <p:cNvSpPr txBox="1">
            <a:spLocks noChangeArrowheads="1"/>
          </p:cNvSpPr>
          <p:nvPr/>
        </p:nvSpPr>
        <p:spPr bwMode="auto">
          <a:xfrm>
            <a:off x="1110036" y="3579758"/>
            <a:ext cx="757118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2000" b="1" dirty="0" smtClean="0">
                <a:cs typeface="Arial" panose="020B0604020202020204" pitchFamily="34" charset="0"/>
              </a:rPr>
              <a:t>Windows or Mac (OSX): </a:t>
            </a:r>
            <a:r>
              <a:rPr lang="en-GB" altLang="en-US" sz="2000" dirty="0" smtClean="0">
                <a:cs typeface="Arial" panose="020B0604020202020204" pitchFamily="34" charset="0"/>
              </a:rPr>
              <a:t>navigate to </a:t>
            </a:r>
            <a:r>
              <a:rPr lang="en-GB" altLang="en-US" sz="2000" dirty="0" smtClean="0">
                <a:solidFill>
                  <a:srgbClr val="FF0000"/>
                </a:solidFill>
                <a:cs typeface="Arial" panose="020B0604020202020204" pitchFamily="34" charset="0"/>
              </a:rPr>
              <a:t>http://iprint.imsu.ox.ac.uk</a:t>
            </a:r>
            <a:r>
              <a:rPr lang="en-GB" altLang="en-US" sz="2000" dirty="0">
                <a:solidFill>
                  <a:srgbClr val="FF0000"/>
                </a:solidFill>
                <a:cs typeface="Arial" panose="020B0604020202020204" pitchFamily="34" charset="0"/>
              </a:rPr>
              <a:t> </a:t>
            </a:r>
            <a:r>
              <a:rPr lang="en-GB" altLang="en-US" sz="2000" dirty="0" smtClean="0">
                <a:cs typeface="Arial" panose="020B0604020202020204" pitchFamily="34" charset="0"/>
              </a:rPr>
              <a:t>and download and install via link at top. Double click on either:</a:t>
            </a:r>
          </a:p>
          <a:p>
            <a:endParaRPr lang="en-GB" altLang="en-US" sz="2000" dirty="0">
              <a:cs typeface="Arial" panose="020B0604020202020204" pitchFamily="34" charset="0"/>
            </a:endParaRPr>
          </a:p>
          <a:p>
            <a:pPr marL="342900" indent="-342900">
              <a:buFont typeface="Arial" panose="020B0604020202020204" pitchFamily="34" charset="0"/>
              <a:buChar char="•"/>
            </a:pPr>
            <a:r>
              <a:rPr lang="en-GB" altLang="en-US" sz="2000" dirty="0" smtClean="0">
                <a:cs typeface="Arial" panose="020B0604020202020204" pitchFamily="34" charset="0"/>
              </a:rPr>
              <a:t>STRUBI_OPIC_PC600 or STRUBI_Wetlab_PC600</a:t>
            </a:r>
          </a:p>
          <a:p>
            <a:pPr marL="342900" indent="-342900">
              <a:buFont typeface="Arial" panose="020B0604020202020204" pitchFamily="34" charset="0"/>
              <a:buChar char="•"/>
            </a:pPr>
            <a:endParaRPr lang="en-GB" altLang="en-US" sz="2000" dirty="0">
              <a:cs typeface="Arial" panose="020B0604020202020204" pitchFamily="34" charset="0"/>
            </a:endParaRPr>
          </a:p>
          <a:p>
            <a:pPr marL="342900" indent="-342900">
              <a:buFont typeface="Arial" panose="020B0604020202020204" pitchFamily="34" charset="0"/>
              <a:buChar char="•"/>
            </a:pPr>
            <a:r>
              <a:rPr lang="en-GB" altLang="en-US" sz="2000" dirty="0" smtClean="0">
                <a:cs typeface="Arial" panose="020B0604020202020204" pitchFamily="34" charset="0"/>
              </a:rPr>
              <a:t>For wireless connections (</a:t>
            </a:r>
            <a:r>
              <a:rPr lang="en-GB" altLang="en-US" sz="2000" i="1" dirty="0" smtClean="0">
                <a:cs typeface="Arial" panose="020B0604020202020204" pitchFamily="34" charset="0"/>
              </a:rPr>
              <a:t>e.g. </a:t>
            </a:r>
            <a:r>
              <a:rPr lang="en-GB" altLang="en-US" sz="2000" dirty="0" smtClean="0">
                <a:cs typeface="Arial" panose="020B0604020202020204" pitchFamily="34" charset="0"/>
              </a:rPr>
              <a:t>laptops) you need to connect to MSD-IT VPN first!</a:t>
            </a:r>
          </a:p>
        </p:txBody>
      </p:sp>
      <p:sp>
        <p:nvSpPr>
          <p:cNvPr id="2050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STRUBI Facilities Talks - Computing</a:t>
            </a:r>
            <a:endParaRPr lang="en-GB" altLang="en-US">
              <a:solidFill>
                <a:srgbClr val="FFFF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804" y="6251401"/>
            <a:ext cx="1028700" cy="561975"/>
          </a:xfrm>
          <a:prstGeom prst="rect">
            <a:avLst/>
          </a:prstGeom>
        </p:spPr>
      </p:pic>
    </p:spTree>
    <p:extLst>
      <p:ext uri="{BB962C8B-B14F-4D97-AF65-F5344CB8AC3E}">
        <p14:creationId xmlns:p14="http://schemas.microsoft.com/office/powerpoint/2010/main" val="1220830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039549" y="1052736"/>
            <a:ext cx="7996947" cy="5616624"/>
          </a:xfrm>
        </p:spPr>
        <p:txBody>
          <a:bodyPr>
            <a:normAutofit/>
          </a:bodyPr>
          <a:lstStyle/>
          <a:p>
            <a:pPr eaLnBrk="1" hangingPunct="1"/>
            <a:r>
              <a:rPr lang="en-GB" altLang="en-US" sz="2400" dirty="0">
                <a:solidFill>
                  <a:srgbClr val="091F3F"/>
                </a:solidFill>
                <a:ea typeface="ＭＳ Ｐゴシック" panose="020B0600070205080204" pitchFamily="34" charset="-128"/>
              </a:rPr>
              <a:t>Wireless access in most areas</a:t>
            </a:r>
          </a:p>
          <a:p>
            <a:pPr lvl="1" eaLnBrk="1" hangingPunct="1"/>
            <a:r>
              <a:rPr lang="en-GB" altLang="en-US" sz="2000" dirty="0" err="1" smtClean="0">
                <a:solidFill>
                  <a:srgbClr val="000000"/>
                </a:solidFill>
                <a:ea typeface="ＭＳ Ｐゴシック" panose="020B0600070205080204" pitchFamily="34" charset="-128"/>
              </a:rPr>
              <a:t>Eduroam</a:t>
            </a:r>
            <a:endParaRPr lang="en-GB" altLang="en-US" sz="2000" dirty="0">
              <a:solidFill>
                <a:srgbClr val="000000"/>
              </a:solidFill>
              <a:ea typeface="ＭＳ Ｐゴシック" panose="020B0600070205080204" pitchFamily="34" charset="-128"/>
            </a:endParaRPr>
          </a:p>
          <a:p>
            <a:pPr lvl="1" eaLnBrk="1" hangingPunct="1"/>
            <a:r>
              <a:rPr lang="en-GB" altLang="en-US" sz="2000" dirty="0" smtClean="0">
                <a:solidFill>
                  <a:srgbClr val="000000"/>
                </a:solidFill>
                <a:ea typeface="ＭＳ Ｐゴシック" panose="020B0600070205080204" pitchFamily="34" charset="-128"/>
              </a:rPr>
              <a:t>OWL – once connected, staff can connect directly to VPN (vpn.ox.ac.uk – Oxford SSO remote access password)</a:t>
            </a:r>
          </a:p>
          <a:p>
            <a:pPr>
              <a:spcAft>
                <a:spcPts val="800"/>
              </a:spcAft>
            </a:pPr>
            <a:r>
              <a:rPr lang="en-GB" altLang="en-US" sz="2400" dirty="0" smtClean="0">
                <a:solidFill>
                  <a:srgbClr val="091F3F"/>
                </a:solidFill>
                <a:ea typeface="ＭＳ Ｐゴシック" panose="020B0600070205080204" pitchFamily="34" charset="-128"/>
              </a:rPr>
              <a:t>University and MSD-IT VPN</a:t>
            </a:r>
          </a:p>
          <a:p>
            <a:pPr lvl="1"/>
            <a:r>
              <a:rPr lang="en-GB" altLang="en-US" sz="2000" dirty="0" smtClean="0">
                <a:solidFill>
                  <a:srgbClr val="091F3F"/>
                </a:solidFill>
                <a:ea typeface="ＭＳ Ｐゴシック" panose="020B0600070205080204" pitchFamily="34" charset="-128"/>
              </a:rPr>
              <a:t>Both use Cisco </a:t>
            </a:r>
            <a:r>
              <a:rPr lang="en-GB" altLang="en-US" sz="2000" dirty="0">
                <a:solidFill>
                  <a:srgbClr val="091F3F"/>
                </a:solidFill>
                <a:ea typeface="ＭＳ Ｐゴシック" panose="020B0600070205080204" pitchFamily="34" charset="-128"/>
              </a:rPr>
              <a:t>AnyConnect VPN client</a:t>
            </a:r>
          </a:p>
          <a:p>
            <a:pPr lvl="1" eaLnBrk="1" hangingPunct="1"/>
            <a:r>
              <a:rPr lang="en-GB" altLang="en-US" sz="2000" dirty="0" smtClean="0">
                <a:ea typeface="ＭＳ Ｐゴシック" panose="020B0600070205080204" pitchFamily="34" charset="-128"/>
              </a:rPr>
              <a:t>vpn.ox.ac.uk – Oxford SSO remote access password</a:t>
            </a:r>
            <a:endParaRPr lang="en-GB" altLang="en-US" sz="2000" dirty="0">
              <a:ea typeface="ＭＳ Ｐゴシック" panose="020B0600070205080204" pitchFamily="34" charset="-128"/>
            </a:endParaRPr>
          </a:p>
          <a:p>
            <a:pPr lvl="1" eaLnBrk="1" hangingPunct="1"/>
            <a:r>
              <a:rPr lang="en-GB" altLang="en-US" sz="2000" dirty="0" smtClean="0">
                <a:ea typeface="ＭＳ Ｐゴシック" panose="020B0600070205080204" pitchFamily="34" charset="-128"/>
              </a:rPr>
              <a:t>vpn.medsci.ox.ac.uk – MSD-IT username and password</a:t>
            </a:r>
            <a:endParaRPr lang="en-GB" altLang="en-US" sz="2000" dirty="0">
              <a:ea typeface="ＭＳ Ｐゴシック" panose="020B0600070205080204" pitchFamily="34" charset="-128"/>
            </a:endParaRPr>
          </a:p>
          <a:p>
            <a:pPr marL="82296" indent="0" eaLnBrk="1" hangingPunct="1">
              <a:spcAft>
                <a:spcPts val="800"/>
              </a:spcAft>
              <a:buNone/>
            </a:pPr>
            <a:endParaRPr lang="en-GB" altLang="en-US" sz="2400" dirty="0">
              <a:ea typeface="ＭＳ Ｐゴシック" panose="020B0600070205080204" pitchFamily="34" charset="-128"/>
            </a:endParaRPr>
          </a:p>
          <a:p>
            <a:r>
              <a:rPr lang="en-GB" altLang="en-US" sz="2400" dirty="0">
                <a:solidFill>
                  <a:srgbClr val="FF0000"/>
                </a:solidFill>
                <a:ea typeface="ＭＳ Ｐゴシック" panose="020B0600070205080204" pitchFamily="34" charset="-128"/>
              </a:rPr>
              <a:t>Mac/iPad/iPhone users must not enable “Sharing” when connected to any university network</a:t>
            </a:r>
          </a:p>
          <a:p>
            <a:pPr eaLnBrk="1" hangingPunct="1"/>
            <a:endParaRPr lang="en-GB" altLang="en-US" sz="2400" dirty="0">
              <a:ea typeface="ＭＳ Ｐゴシック" panose="020B0600070205080204" pitchFamily="34"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078" y="657085"/>
            <a:ext cx="1925372" cy="899707"/>
          </a:xfrm>
          <a:prstGeom prst="rect">
            <a:avLst/>
          </a:prstGeom>
        </p:spPr>
      </p:pic>
      <p:sp>
        <p:nvSpPr>
          <p:cNvPr id="4100" name="Title 1"/>
          <p:cNvSpPr>
            <a:spLocks noGrp="1"/>
          </p:cNvSpPr>
          <p:nvPr>
            <p:ph type="title"/>
          </p:nvPr>
        </p:nvSpPr>
        <p:spPr>
          <a:xfrm>
            <a:off x="1039549" y="42863"/>
            <a:ext cx="8100392" cy="863600"/>
          </a:xfrm>
        </p:spPr>
        <p:txBody>
          <a:bodyPr/>
          <a:lstStyle/>
          <a:p>
            <a:pPr eaLnBrk="1" fontAlgn="auto" hangingPunct="1">
              <a:spcAft>
                <a:spcPts val="0"/>
              </a:spcAft>
              <a:defRPr/>
            </a:pPr>
            <a:r>
              <a:rPr lang="en-GB" sz="3600" dirty="0" smtClean="0">
                <a:ea typeface="+mj-ea"/>
                <a:cs typeface="+mj-cs"/>
              </a:rPr>
              <a:t>STRUBI wireless </a:t>
            </a:r>
            <a:r>
              <a:rPr lang="en-GB" sz="3600" dirty="0">
                <a:ea typeface="+mj-ea"/>
                <a:cs typeface="+mj-cs"/>
              </a:rPr>
              <a:t>&amp; external access</a:t>
            </a:r>
          </a:p>
        </p:txBody>
      </p:sp>
      <p:sp>
        <p:nvSpPr>
          <p:cNvPr id="19460" name="Date Placeholder 1"/>
          <p:cNvSpPr>
            <a:spLocks noGrp="1"/>
          </p:cNvSpPr>
          <p:nvPr>
            <p:ph type="dt" sz="quarter" idx="10"/>
          </p:nvPr>
        </p:nvSpPr>
        <p:spPr bwMode="auto">
          <a:xfrm>
            <a:off x="3657600" y="0"/>
            <a:ext cx="2895600" cy="328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Wednesday 14 Nov 2018</a:t>
            </a:r>
            <a:endParaRPr lang="en-GB" altLang="en-US">
              <a:solidFill>
                <a:srgbClr val="FFFFFF"/>
              </a:solidFill>
            </a:endParaRPr>
          </a:p>
        </p:txBody>
      </p:sp>
      <p:sp>
        <p:nvSpPr>
          <p:cNvPr id="1946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STRUBI Facilities Talks - Computing</a:t>
            </a:r>
            <a:endParaRPr lang="en-GB" altLang="en-US">
              <a:solidFill>
                <a:srgbClr val="FFFFFF"/>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9804" y="6251401"/>
            <a:ext cx="1028700" cy="56197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1660" y="2661793"/>
            <a:ext cx="1875474" cy="822576"/>
          </a:xfrm>
          <a:prstGeom prst="rect">
            <a:avLst/>
          </a:prstGeom>
        </p:spPr>
      </p:pic>
    </p:spTree>
    <p:extLst>
      <p:ext uri="{BB962C8B-B14F-4D97-AF65-F5344CB8AC3E}">
        <p14:creationId xmlns:p14="http://schemas.microsoft.com/office/powerpoint/2010/main" val="2340689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4624"/>
            <a:ext cx="7498080" cy="720080"/>
          </a:xfrm>
        </p:spPr>
        <p:txBody>
          <a:bodyPr>
            <a:normAutofit/>
          </a:bodyPr>
          <a:lstStyle/>
          <a:p>
            <a:pPr>
              <a:defRPr/>
            </a:pPr>
            <a:r>
              <a:rPr lang="en-GB" sz="3600" dirty="0" smtClean="0"/>
              <a:t>STRUBI file </a:t>
            </a:r>
            <a:r>
              <a:rPr lang="en-GB" sz="3600" dirty="0"/>
              <a:t>systems</a:t>
            </a:r>
          </a:p>
        </p:txBody>
      </p:sp>
      <p:sp>
        <p:nvSpPr>
          <p:cNvPr id="15363" name="Content Placeholder 2"/>
          <p:cNvSpPr>
            <a:spLocks noGrp="1"/>
          </p:cNvSpPr>
          <p:nvPr>
            <p:ph idx="1"/>
          </p:nvPr>
        </p:nvSpPr>
        <p:spPr>
          <a:xfrm>
            <a:off x="1143807" y="1268760"/>
            <a:ext cx="7498080" cy="5400600"/>
          </a:xfrm>
        </p:spPr>
        <p:txBody>
          <a:bodyPr>
            <a:normAutofit/>
          </a:bodyPr>
          <a:lstStyle/>
          <a:p>
            <a:pPr eaLnBrk="1" hangingPunct="1"/>
            <a:r>
              <a:rPr lang="en-GB" altLang="en-US" sz="2400" dirty="0">
                <a:solidFill>
                  <a:srgbClr val="FF0000"/>
                </a:solidFill>
                <a:ea typeface="ＭＳ Ｐゴシック" panose="020B0600070205080204" pitchFamily="34" charset="-128"/>
              </a:rPr>
              <a:t>Linux </a:t>
            </a:r>
            <a:r>
              <a:rPr lang="en-GB" altLang="en-US" sz="2400" dirty="0" smtClean="0">
                <a:solidFill>
                  <a:srgbClr val="FF0000"/>
                </a:solidFill>
                <a:ea typeface="ＭＳ Ｐゴシック" panose="020B0600070205080204" pitchFamily="34" charset="-128"/>
              </a:rPr>
              <a:t>file system </a:t>
            </a:r>
            <a:r>
              <a:rPr lang="en-GB" altLang="en-US" sz="2400" dirty="0" smtClean="0">
                <a:ea typeface="ＭＳ Ｐゴシック" panose="020B0600070205080204" pitchFamily="34" charset="-128"/>
              </a:rPr>
              <a:t>(262TB, NFS-served </a:t>
            </a:r>
            <a:r>
              <a:rPr lang="en-GB" altLang="en-US" sz="2400" dirty="0">
                <a:ea typeface="ＭＳ Ｐゴシック" panose="020B0600070205080204" pitchFamily="34" charset="-128"/>
              </a:rPr>
              <a:t>disks)</a:t>
            </a:r>
          </a:p>
          <a:p>
            <a:pPr lvl="1"/>
            <a:r>
              <a:rPr lang="en-GB" altLang="en-US" sz="2000" dirty="0" smtClean="0">
                <a:ea typeface="ＭＳ Ｐゴシック" panose="020B0600070205080204" pitchFamily="34" charset="-128"/>
              </a:rPr>
              <a:t>Mounted on all Linux desktops as /</a:t>
            </a:r>
            <a:r>
              <a:rPr lang="en-GB" altLang="en-US" sz="2000" dirty="0" err="1" smtClean="0">
                <a:ea typeface="ＭＳ Ｐゴシック" panose="020B0600070205080204" pitchFamily="34" charset="-128"/>
              </a:rPr>
              <a:t>strubi</a:t>
            </a:r>
            <a:endParaRPr lang="en-GB" altLang="en-US" sz="2000" dirty="0" smtClean="0">
              <a:ea typeface="ＭＳ Ｐゴシック" panose="020B0600070205080204" pitchFamily="34" charset="-128"/>
            </a:endParaRPr>
          </a:p>
          <a:p>
            <a:pPr lvl="1"/>
            <a:r>
              <a:rPr lang="en-GB" altLang="en-US" sz="2000" dirty="0">
                <a:ea typeface="ＭＳ Ｐゴシック" panose="020B0600070205080204" pitchFamily="34" charset="-128"/>
              </a:rPr>
              <a:t>Not currently backed </a:t>
            </a:r>
            <a:r>
              <a:rPr lang="en-GB" altLang="en-US" sz="2000" dirty="0" smtClean="0">
                <a:ea typeface="ＭＳ Ｐゴシック" panose="020B0600070205080204" pitchFamily="34" charset="-128"/>
              </a:rPr>
              <a:t>up</a:t>
            </a:r>
            <a:endParaRPr lang="en-GB" altLang="en-US" sz="2000" dirty="0">
              <a:ea typeface="ＭＳ Ｐゴシック" panose="020B0600070205080204" pitchFamily="34" charset="-128"/>
            </a:endParaRPr>
          </a:p>
          <a:p>
            <a:pPr eaLnBrk="1" hangingPunct="1"/>
            <a:endParaRPr lang="en-GB" altLang="en-US" sz="2400" dirty="0">
              <a:ea typeface="ＭＳ Ｐゴシック" panose="020B0600070205080204" pitchFamily="34" charset="-128"/>
            </a:endParaRPr>
          </a:p>
          <a:p>
            <a:pPr eaLnBrk="1" hangingPunct="1"/>
            <a:r>
              <a:rPr lang="en-GB" altLang="en-US" sz="2400" dirty="0">
                <a:solidFill>
                  <a:srgbClr val="FF0000"/>
                </a:solidFill>
                <a:ea typeface="ＭＳ Ｐゴシック" panose="020B0600070205080204" pitchFamily="34" charset="-128"/>
              </a:rPr>
              <a:t>Windows </a:t>
            </a:r>
            <a:r>
              <a:rPr lang="en-GB" altLang="en-US" sz="2400" dirty="0" smtClean="0">
                <a:solidFill>
                  <a:srgbClr val="FF0000"/>
                </a:solidFill>
                <a:ea typeface="ＭＳ Ｐゴシック" panose="020B0600070205080204" pitchFamily="34" charset="-128"/>
              </a:rPr>
              <a:t>file systems </a:t>
            </a:r>
            <a:r>
              <a:rPr lang="en-GB" altLang="en-US" sz="2400" dirty="0" smtClean="0">
                <a:ea typeface="ＭＳ Ｐゴシック" panose="020B0600070205080204" pitchFamily="34" charset="-128"/>
              </a:rPr>
              <a:t>(~10TB, hosted by MSD-IT)</a:t>
            </a:r>
            <a:endParaRPr lang="en-GB" altLang="en-US" sz="2400" dirty="0">
              <a:ea typeface="ＭＳ Ｐゴシック" panose="020B0600070205080204" pitchFamily="34" charset="-128"/>
            </a:endParaRPr>
          </a:p>
          <a:p>
            <a:pPr lvl="1" eaLnBrk="1" hangingPunct="1"/>
            <a:r>
              <a:rPr lang="en-GB" altLang="en-US" sz="2000" dirty="0">
                <a:ea typeface="ＭＳ Ｐゴシック" panose="020B0600070205080204" pitchFamily="34" charset="-128"/>
              </a:rPr>
              <a:t>N</a:t>
            </a:r>
            <a:r>
              <a:rPr lang="en-GB" altLang="en-US" sz="2000" dirty="0" smtClean="0">
                <a:ea typeface="ＭＳ Ｐゴシック" panose="020B0600070205080204" pitchFamily="34" charset="-128"/>
              </a:rPr>
              <a:t>etwork drive H: home directory – old CUPPA/COCOA files</a:t>
            </a:r>
          </a:p>
          <a:p>
            <a:pPr lvl="1" eaLnBrk="1" hangingPunct="1"/>
            <a:r>
              <a:rPr lang="en-GB" altLang="en-US" sz="2000" dirty="0">
                <a:ea typeface="ＭＳ Ｐゴシック" panose="020B0600070205080204" pitchFamily="34" charset="-128"/>
              </a:rPr>
              <a:t>N</a:t>
            </a:r>
            <a:r>
              <a:rPr lang="en-GB" altLang="en-US" sz="2000" dirty="0" smtClean="0">
                <a:ea typeface="ＭＳ Ｐゴシック" panose="020B0600070205080204" pitchFamily="34" charset="-128"/>
              </a:rPr>
              <a:t>etwork drive Z: old COCOA/COMMON files</a:t>
            </a:r>
          </a:p>
          <a:p>
            <a:pPr lvl="1" eaLnBrk="1" hangingPunct="1"/>
            <a:r>
              <a:rPr lang="en-GB" altLang="en-US" sz="2000" dirty="0" smtClean="0">
                <a:ea typeface="ＭＳ Ｐゴシック" panose="020B0600070205080204" pitchFamily="34" charset="-128"/>
              </a:rPr>
              <a:t>Some lab machines also have </a:t>
            </a:r>
            <a:r>
              <a:rPr lang="en-GB" altLang="en-US" sz="2000" b="1" dirty="0" err="1" smtClean="0">
                <a:ea typeface="ＭＳ Ｐゴシック" panose="020B0600070205080204" pitchFamily="34" charset="-128"/>
              </a:rPr>
              <a:t>labdata</a:t>
            </a:r>
            <a:r>
              <a:rPr lang="en-GB" altLang="en-US" sz="2000" dirty="0" smtClean="0">
                <a:ea typeface="ＭＳ Ｐゴシック" panose="020B0600070205080204" pitchFamily="34" charset="-128"/>
              </a:rPr>
              <a:t> as a network drive</a:t>
            </a:r>
          </a:p>
          <a:p>
            <a:pPr lvl="1"/>
            <a:r>
              <a:rPr lang="en-GB" altLang="en-US" sz="2000" dirty="0">
                <a:ea typeface="ＭＳ Ｐゴシック" panose="020B0600070205080204" pitchFamily="34" charset="-128"/>
              </a:rPr>
              <a:t>Backed up by MSD-IT</a:t>
            </a:r>
          </a:p>
          <a:p>
            <a:pPr marL="402336" lvl="1" indent="0" eaLnBrk="1" hangingPunct="1">
              <a:buNone/>
            </a:pPr>
            <a:endParaRPr lang="en-GB" altLang="en-US" sz="2000" dirty="0" smtClean="0">
              <a:ea typeface="ＭＳ Ｐゴシック" panose="020B0600070205080204" pitchFamily="34" charset="-128"/>
            </a:endParaRPr>
          </a:p>
          <a:p>
            <a:pPr marL="402336" lvl="1" indent="0" eaLnBrk="1" hangingPunct="1">
              <a:buNone/>
            </a:pPr>
            <a:endParaRPr lang="en-GB" altLang="en-US" sz="2400" dirty="0">
              <a:ea typeface="ＭＳ Ｐゴシック" panose="020B0600070205080204" pitchFamily="34" charset="-128"/>
            </a:endParaRPr>
          </a:p>
          <a:p>
            <a:pPr marL="82296" indent="0">
              <a:buNone/>
            </a:pPr>
            <a:endParaRPr lang="en-GB" altLang="en-US" sz="2400" dirty="0">
              <a:ea typeface="ＭＳ Ｐゴシック" panose="020B0600070205080204" pitchFamily="34" charset="-128"/>
            </a:endParaRPr>
          </a:p>
        </p:txBody>
      </p:sp>
      <p:sp>
        <p:nvSpPr>
          <p:cNvPr id="1536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Wednesday 14 Nov 2018</a:t>
            </a:r>
            <a:endParaRPr lang="en-GB" altLang="en-US">
              <a:solidFill>
                <a:srgbClr val="FFFFFF"/>
              </a:solidFill>
            </a:endParaRPr>
          </a:p>
        </p:txBody>
      </p:sp>
      <p:sp>
        <p:nvSpPr>
          <p:cNvPr id="153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STRUBI Facilities Talks - Computing</a:t>
            </a:r>
            <a:endParaRPr lang="en-GB" altLang="en-US">
              <a:solidFill>
                <a:srgbClr val="FFFF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804" y="6251401"/>
            <a:ext cx="1028700" cy="561975"/>
          </a:xfrm>
          <a:prstGeom prst="rect">
            <a:avLst/>
          </a:prstGeom>
        </p:spPr>
      </p:pic>
    </p:spTree>
    <p:extLst>
      <p:ext uri="{BB962C8B-B14F-4D97-AF65-F5344CB8AC3E}">
        <p14:creationId xmlns:p14="http://schemas.microsoft.com/office/powerpoint/2010/main" val="2994294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9050"/>
            <a:ext cx="8064896" cy="735012"/>
          </a:xfrm>
        </p:spPr>
        <p:txBody>
          <a:bodyPr wrap="square" numCol="1" anchorCtr="0" compatLnSpc="1">
            <a:prstTxWarp prst="textNoShape">
              <a:avLst/>
            </a:prstTxWarp>
          </a:bodyPr>
          <a:lstStyle/>
          <a:p>
            <a:pPr>
              <a:defRPr/>
            </a:pPr>
            <a:r>
              <a:rPr lang="en-GB" altLang="en-US" sz="3600" dirty="0" smtClean="0">
                <a:cs typeface="+mj-cs"/>
              </a:rPr>
              <a:t>STRUBI Linux </a:t>
            </a:r>
            <a:r>
              <a:rPr lang="en-GB" altLang="en-US" sz="3600" dirty="0">
                <a:cs typeface="+mj-cs"/>
              </a:rPr>
              <a:t>workstations</a:t>
            </a:r>
          </a:p>
        </p:txBody>
      </p:sp>
      <p:sp>
        <p:nvSpPr>
          <p:cNvPr id="13315" name="Date Placeholder 3"/>
          <p:cNvSpPr>
            <a:spLocks noGrp="1"/>
          </p:cNvSpPr>
          <p:nvPr>
            <p:ph type="dt" sz="quarter" idx="10"/>
          </p:nvPr>
        </p:nvSpPr>
        <p:spPr bwMode="auto">
          <a:xfrm>
            <a:off x="3505200" y="19050"/>
            <a:ext cx="2971800" cy="36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Wednesday 14 Nov 2018</a:t>
            </a:r>
            <a:endParaRPr lang="en-GB" altLang="en-US">
              <a:solidFill>
                <a:srgbClr val="FFFFFF"/>
              </a:solidFill>
            </a:endParaRPr>
          </a:p>
        </p:txBody>
      </p:sp>
      <p:sp>
        <p:nvSpPr>
          <p:cNvPr id="13316" name="Content Placeholder 2"/>
          <p:cNvSpPr txBox="1">
            <a:spLocks/>
          </p:cNvSpPr>
          <p:nvPr/>
        </p:nvSpPr>
        <p:spPr bwMode="auto">
          <a:xfrm>
            <a:off x="1115616" y="1081534"/>
            <a:ext cx="7920880" cy="522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1pPr>
            <a:lvl2pPr marL="639763" indent="-1825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9pPr>
          </a:lstStyle>
          <a:p>
            <a:pPr eaLnBrk="1" hangingPunct="1">
              <a:spcAft>
                <a:spcPts val="800"/>
              </a:spcAft>
            </a:pPr>
            <a:r>
              <a:rPr lang="en-GB" altLang="en-US" dirty="0">
                <a:solidFill>
                  <a:srgbClr val="091F3F"/>
                </a:solidFill>
              </a:rPr>
              <a:t>You can do most crystallographic computing on your own desktop or </a:t>
            </a:r>
            <a:r>
              <a:rPr lang="en-GB" altLang="en-US" dirty="0" smtClean="0">
                <a:solidFill>
                  <a:srgbClr val="091F3F"/>
                </a:solidFill>
              </a:rPr>
              <a:t>laptop</a:t>
            </a:r>
          </a:p>
          <a:p>
            <a:pPr eaLnBrk="1" hangingPunct="1">
              <a:spcAft>
                <a:spcPts val="800"/>
              </a:spcAft>
            </a:pPr>
            <a:r>
              <a:rPr lang="en-GB" altLang="en-US" dirty="0" smtClean="0">
                <a:solidFill>
                  <a:srgbClr val="091F3F"/>
                </a:solidFill>
              </a:rPr>
              <a:t>Most electron microscopy computing requires the use of BMRC facilities</a:t>
            </a:r>
          </a:p>
          <a:p>
            <a:pPr eaLnBrk="1" hangingPunct="1">
              <a:spcAft>
                <a:spcPts val="800"/>
              </a:spcAft>
            </a:pPr>
            <a:r>
              <a:rPr lang="en-GB" altLang="en-US" dirty="0" smtClean="0">
                <a:solidFill>
                  <a:srgbClr val="091F3F"/>
                </a:solidFill>
              </a:rPr>
              <a:t>STRUBI now offers a Linux alternative to using your own desktop or laptop:</a:t>
            </a:r>
          </a:p>
          <a:p>
            <a:pPr lvl="1"/>
            <a:r>
              <a:rPr lang="en-GB" altLang="en-US" dirty="0" smtClean="0">
                <a:solidFill>
                  <a:srgbClr val="091F3F"/>
                </a:solidFill>
              </a:rPr>
              <a:t>The STRUBI </a:t>
            </a:r>
            <a:r>
              <a:rPr lang="en-GB" altLang="en-US" b="1" dirty="0" err="1" smtClean="0">
                <a:solidFill>
                  <a:srgbClr val="091F3F"/>
                </a:solidFill>
              </a:rPr>
              <a:t>NoMachine</a:t>
            </a:r>
            <a:r>
              <a:rPr lang="en-GB" altLang="en-US" dirty="0" smtClean="0">
                <a:solidFill>
                  <a:srgbClr val="091F3F"/>
                </a:solidFill>
              </a:rPr>
              <a:t> server</a:t>
            </a:r>
          </a:p>
          <a:p>
            <a:pPr lvl="1">
              <a:spcBef>
                <a:spcPts val="200"/>
              </a:spcBef>
            </a:pPr>
            <a:r>
              <a:rPr lang="en-GB" altLang="en-US" dirty="0" smtClean="0">
                <a:solidFill>
                  <a:srgbClr val="091F3F"/>
                </a:solidFill>
              </a:rPr>
              <a:t>When on STRUBI network or MSD-IT VPN</a:t>
            </a:r>
          </a:p>
          <a:p>
            <a:pPr lvl="1">
              <a:spcBef>
                <a:spcPts val="200"/>
              </a:spcBef>
            </a:pPr>
            <a:r>
              <a:rPr lang="en-GB" altLang="en-US" dirty="0" smtClean="0">
                <a:solidFill>
                  <a:srgbClr val="091F3F"/>
                </a:solidFill>
              </a:rPr>
              <a:t>Navigate to </a:t>
            </a:r>
            <a:r>
              <a:rPr lang="en-GB" altLang="en-US" dirty="0" smtClean="0">
                <a:solidFill>
                  <a:srgbClr val="FF0000"/>
                </a:solidFill>
              </a:rPr>
              <a:t>http://lenovo645.strubi.ox.ac.uk:4080</a:t>
            </a:r>
          </a:p>
          <a:p>
            <a:pPr lvl="1">
              <a:spcBef>
                <a:spcPts val="200"/>
              </a:spcBef>
            </a:pPr>
            <a:r>
              <a:rPr lang="en-GB" altLang="en-US" dirty="0" smtClean="0">
                <a:solidFill>
                  <a:srgbClr val="091F3F"/>
                </a:solidFill>
              </a:rPr>
              <a:t>Log in using your MSD-IT credentials</a:t>
            </a:r>
          </a:p>
          <a:p>
            <a:pPr lvl="1">
              <a:spcBef>
                <a:spcPts val="200"/>
              </a:spcBef>
            </a:pPr>
            <a:r>
              <a:rPr lang="en-GB" altLang="en-US" dirty="0" smtClean="0">
                <a:solidFill>
                  <a:srgbClr val="091F3F"/>
                </a:solidFill>
              </a:rPr>
              <a:t>Gives a remote Linux desktop within your browser (so you can use a Windows or Mac PC or any tablet)</a:t>
            </a:r>
          </a:p>
          <a:p>
            <a:pPr lvl="1">
              <a:spcBef>
                <a:spcPts val="200"/>
              </a:spcBef>
            </a:pPr>
            <a:r>
              <a:rPr lang="en-GB" altLang="en-US" dirty="0" smtClean="0">
                <a:solidFill>
                  <a:srgbClr val="091F3F"/>
                </a:solidFill>
              </a:rPr>
              <a:t>When you finish your job then log out to release the resource</a:t>
            </a:r>
          </a:p>
          <a:p>
            <a:pPr marL="0" indent="0">
              <a:buNone/>
            </a:pPr>
            <a:endParaRPr lang="en-GB" altLang="en-US" sz="2000" dirty="0"/>
          </a:p>
        </p:txBody>
      </p:sp>
      <p:sp>
        <p:nvSpPr>
          <p:cNvPr id="1331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FFFF"/>
                </a:solidFill>
              </a:rPr>
              <a:t>STRUBI Facilities Talks - Computing</a:t>
            </a:r>
            <a:endParaRPr lang="en-GB" altLang="en-US" dirty="0">
              <a:solidFill>
                <a:srgbClr val="FFFF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804" y="6251401"/>
            <a:ext cx="1028700" cy="561975"/>
          </a:xfrm>
          <a:prstGeom prst="rect">
            <a:avLst/>
          </a:prstGeom>
        </p:spPr>
      </p:pic>
    </p:spTree>
    <p:extLst>
      <p:ext uri="{BB962C8B-B14F-4D97-AF65-F5344CB8AC3E}">
        <p14:creationId xmlns:p14="http://schemas.microsoft.com/office/powerpoint/2010/main" val="2130724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138</TotalTime>
  <Words>2359</Words>
  <Application>Microsoft Office PowerPoint</Application>
  <PresentationFormat>On-screen Show (4:3)</PresentationFormat>
  <Paragraphs>286</Paragraphs>
  <Slides>22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Arial</vt:lpstr>
      <vt:lpstr>Calibri</vt:lpstr>
      <vt:lpstr>Gill Sans MT</vt:lpstr>
      <vt:lpstr>Symbol</vt:lpstr>
      <vt:lpstr>Verdana</vt:lpstr>
      <vt:lpstr>Wingdings 2</vt:lpstr>
      <vt:lpstr>Wingdings 3</vt:lpstr>
      <vt:lpstr>Solstice</vt:lpstr>
      <vt:lpstr>PowerPoint Presentation</vt:lpstr>
      <vt:lpstr>Computing organisation reflects Oxford…</vt:lpstr>
      <vt:lpstr>University ICT regulations/policies apply to you!</vt:lpstr>
      <vt:lpstr>Central ICT facilities</vt:lpstr>
      <vt:lpstr>STRUBI IT accounts</vt:lpstr>
      <vt:lpstr>STRUBI networked printers</vt:lpstr>
      <vt:lpstr>STRUBI wireless &amp; external access</vt:lpstr>
      <vt:lpstr>STRUBI file systems</vt:lpstr>
      <vt:lpstr>STRUBI Linux workstations</vt:lpstr>
      <vt:lpstr>STRUBI software</vt:lpstr>
      <vt:lpstr>WHG support for STRUBI</vt:lpstr>
      <vt:lpstr>How is research computing provided?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ResComp Jan  2016 Talk 1</dc:title>
  <dc:creator>Robert Esnouf</dc:creator>
  <cp:lastModifiedBy>Robert Esnouf</cp:lastModifiedBy>
  <cp:revision>234</cp:revision>
  <dcterms:created xsi:type="dcterms:W3CDTF">2015-09-21T11:53:46Z</dcterms:created>
  <dcterms:modified xsi:type="dcterms:W3CDTF">2022-01-27T15:34:27Z</dcterms:modified>
</cp:coreProperties>
</file>