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7" r:id="rId3"/>
    <p:sldId id="412" r:id="rId4"/>
    <p:sldId id="388" r:id="rId5"/>
    <p:sldId id="389" r:id="rId6"/>
    <p:sldId id="374" r:id="rId7"/>
    <p:sldId id="376" r:id="rId8"/>
    <p:sldId id="377" r:id="rId9"/>
    <p:sldId id="390" r:id="rId10"/>
    <p:sldId id="383" r:id="rId11"/>
    <p:sldId id="386" r:id="rId12"/>
    <p:sldId id="405" r:id="rId13"/>
    <p:sldId id="411" r:id="rId14"/>
    <p:sldId id="382" r:id="rId15"/>
    <p:sldId id="407" r:id="rId16"/>
    <p:sldId id="262" r:id="rId17"/>
    <p:sldId id="409" r:id="rId18"/>
    <p:sldId id="378" r:id="rId19"/>
    <p:sldId id="408" r:id="rId20"/>
    <p:sldId id="401" r:id="rId21"/>
    <p:sldId id="387" r:id="rId22"/>
    <p:sldId id="402" r:id="rId23"/>
    <p:sldId id="398" r:id="rId24"/>
    <p:sldId id="397" r:id="rId25"/>
    <p:sldId id="400" r:id="rId26"/>
    <p:sldId id="4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700"/>
    <a:srgbClr val="52B450"/>
    <a:srgbClr val="9CD49A"/>
    <a:srgbClr val="FFE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181" autoAdjust="0"/>
  </p:normalViewPr>
  <p:slideViewPr>
    <p:cSldViewPr snapToGrid="0">
      <p:cViewPr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C28BF-C64F-4A32-959A-6B68518B6513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DC7AA-C50B-49C9-9CF5-9D123AC53C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5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5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65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08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15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20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7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9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5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8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9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5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57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5" y="1104900"/>
            <a:ext cx="8376515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91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9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31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64029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1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60" y="5074923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6" y="1408179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21" y="3136398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7" y="1709738"/>
            <a:ext cx="9087775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3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5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80" y="1825630"/>
            <a:ext cx="4473623" cy="4460875"/>
          </a:xfrm>
        </p:spPr>
        <p:txBody>
          <a:bodyPr/>
          <a:lstStyle>
            <a:lvl2pPr marL="274306" indent="0">
              <a:buFontTx/>
              <a:buNone/>
              <a:defRPr/>
            </a:lvl2pPr>
            <a:lvl3pPr marL="502894">
              <a:defRPr/>
            </a:lvl3pPr>
            <a:lvl4pPr marL="548613" indent="0">
              <a:buFontTx/>
              <a:buNone/>
              <a:defRPr/>
            </a:lvl4pPr>
            <a:lvl5pPr marL="73148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5" y="1825630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February 2,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8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5" y="1835219"/>
            <a:ext cx="44529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1" y="2717801"/>
            <a:ext cx="4452939" cy="3559452"/>
          </a:xfrm>
        </p:spPr>
        <p:txBody>
          <a:bodyPr/>
          <a:lstStyle>
            <a:lvl2pPr marL="274306" indent="0">
              <a:buFontTx/>
              <a:buNone/>
              <a:defRPr/>
            </a:lvl2pPr>
            <a:lvl3pPr marL="548613">
              <a:defRPr/>
            </a:lvl3pPr>
            <a:lvl4pPr marL="594330" indent="0">
              <a:buFontTx/>
              <a:buNone/>
              <a:defRPr/>
            </a:lvl4pPr>
            <a:lvl5pPr marL="82291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5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5" y="2717806"/>
            <a:ext cx="5016943" cy="3559453"/>
          </a:xfrm>
        </p:spPr>
        <p:txBody>
          <a:bodyPr/>
          <a:lstStyle>
            <a:lvl2pPr marL="457178" indent="0">
              <a:buNone/>
              <a:defRPr/>
            </a:lvl2pPr>
            <a:lvl3pPr marL="548613">
              <a:defRPr/>
            </a:lvl3pPr>
            <a:lvl4pPr marL="594330" indent="0">
              <a:buFontTx/>
              <a:buNone/>
              <a:defRPr/>
            </a:lvl4pPr>
            <a:lvl5pPr marL="82291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20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290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6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41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14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42" y="457205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42" y="2386019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February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5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7" y="5071828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February 2,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31" y="1407405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5" y="3138989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1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1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7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354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06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61" indent="-285737" algn="l" defTabSz="914354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04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18" indent="-228589" algn="l" defTabSz="914354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0.jpe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openxmlformats.org/officeDocument/2006/relationships/image" Target="../media/image24.svg"/><Relationship Id="rId9" Type="http://schemas.openxmlformats.org/officeDocument/2006/relationships/image" Target="../media/image29.jp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71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96B9-8CAB-4859-9941-022FFA91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04623"/>
            <a:ext cx="12192000" cy="39756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Facilities talks 1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Feb 2023</a:t>
            </a:r>
          </a:p>
        </p:txBody>
      </p:sp>
      <p:pic>
        <p:nvPicPr>
          <p:cNvPr id="60" name="Picture 2" descr="ACCESS — Oxford Particle Imaging Centre">
            <a:extLst>
              <a:ext uri="{FF2B5EF4-FFF2-40B4-BE49-F238E27FC236}">
                <a16:creationId xmlns:a16="http://schemas.microsoft.com/office/drawing/2014/main" id="{541F7EDA-7491-4A85-BBE8-1B6EF89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075875"/>
            <a:ext cx="10744200" cy="1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C8712D7-717B-466C-B353-D519B046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08" y="135339"/>
            <a:ext cx="3218331" cy="988128"/>
          </a:xfrm>
          <a:prstGeom prst="rect">
            <a:avLst/>
          </a:prstGeom>
        </p:spPr>
      </p:pic>
      <p:pic>
        <p:nvPicPr>
          <p:cNvPr id="84" name="Picture 83" descr="Text&#10;&#10;Description automatically generated">
            <a:extLst>
              <a:ext uri="{FF2B5EF4-FFF2-40B4-BE49-F238E27FC236}">
                <a16:creationId xmlns:a16="http://schemas.microsoft.com/office/drawing/2014/main" id="{D7DCE97B-701D-45A1-AEC9-BA6426A5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5" y="135339"/>
            <a:ext cx="2184731" cy="988128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8BD28A9F-3D4A-48FB-B825-9A408EBD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1" y="113852"/>
            <a:ext cx="3330248" cy="103110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BDC29C2-17BD-48D5-B493-949187F7BA15}"/>
              </a:ext>
            </a:extLst>
          </p:cNvPr>
          <p:cNvSpPr txBox="1"/>
          <p:nvPr/>
        </p:nvSpPr>
        <p:spPr>
          <a:xfrm>
            <a:off x="3137755" y="3294869"/>
            <a:ext cx="6266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Loic Carrique</a:t>
            </a:r>
          </a:p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(loic@strubi.ox.ac.uk)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8AAF037-3721-4CD9-8BE6-41631D9F1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43" y="155600"/>
            <a:ext cx="1673820" cy="9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7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Cryo-EM - High resolution data collection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IMG_5391.JPG">
            <a:extLst>
              <a:ext uri="{FF2B5EF4-FFF2-40B4-BE49-F238E27FC236}">
                <a16:creationId xmlns:a16="http://schemas.microsoft.com/office/drawing/2014/main" id="{1AF7DDD2-738D-40F2-A574-C4BF3F7E2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6" r="19557" b="8780"/>
          <a:stretch/>
        </p:blipFill>
        <p:spPr>
          <a:xfrm rot="5400000">
            <a:off x="-1313455" y="1942723"/>
            <a:ext cx="6223495" cy="35965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4EB13-2705-425C-A095-89B659595AD3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83832C1-FDE1-4907-9CDA-435210289F1C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Titan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G3i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FE0478-3A5C-4A98-BDA8-CA74D75AE7C9}"/>
              </a:ext>
            </a:extLst>
          </p:cNvPr>
          <p:cNvSpPr txBox="1">
            <a:spLocks/>
          </p:cNvSpPr>
          <p:nvPr/>
        </p:nvSpPr>
        <p:spPr>
          <a:xfrm>
            <a:off x="3958341" y="1189640"/>
            <a:ext cx="6938259" cy="4806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06" indent="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61" indent="-285737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04" indent="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18" indent="-228589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Cryo-EM data screening or collection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emission gun (FEG)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300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Autoloader (12 grids capacity)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Falcon III direct electron detector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Volta Phase Plate (VPP)</a:t>
            </a:r>
          </a:p>
          <a:p>
            <a:pPr>
              <a:spcAft>
                <a:spcPts val="1800"/>
              </a:spcAft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Falcon 4 and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Selectris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X energy filter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EPU (Single Particles), Tomo5 (Tomography)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SerialEM (Tomography and Single Particles)</a:t>
            </a:r>
          </a:p>
        </p:txBody>
      </p:sp>
      <p:pic>
        <p:nvPicPr>
          <p:cNvPr id="15" name="Picture 2" descr="ACCESS — Oxford Particle Imaging Centre">
            <a:extLst>
              <a:ext uri="{FF2B5EF4-FFF2-40B4-BE49-F238E27FC236}">
                <a16:creationId xmlns:a16="http://schemas.microsoft.com/office/drawing/2014/main" id="{006AB6E2-8FC4-4D3F-9C46-FB7955FD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7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Falcon 4 and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Selectris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energy filter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C6BFB-D59D-450B-8163-8B7191D26106}"/>
              </a:ext>
            </a:extLst>
          </p:cNvPr>
          <p:cNvSpPr txBox="1"/>
          <p:nvPr/>
        </p:nvSpPr>
        <p:spPr>
          <a:xfrm>
            <a:off x="3386138" y="944762"/>
            <a:ext cx="72342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Selectris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 X Imaging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Narrow (&lt;10 eV) zero-loss energy filtering offers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enhanced contrast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higher resolution reconstructions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Sophisticated aberration correction, low image distortions, and uniform energy resolution over entire field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Minimized sensitivity to temperature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Straightforward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Automated filter tuning completed in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Falcon 4 Direct Electron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detective quantum efficiency (DQE)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speed, routinely capable of producing 300+ movies/hour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Built-in electron event representation (EER) for full temporal resolution (240 fps to disk) - no need for fractionating at time of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Super resolution without file size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Fringe-Free illumination</a:t>
            </a:r>
          </a:p>
        </p:txBody>
      </p:sp>
      <p:pic>
        <p:nvPicPr>
          <p:cNvPr id="4" name="Picture 3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5B995EE5-D82F-4902-9278-22E5E33D4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" y="3069045"/>
            <a:ext cx="2147888" cy="306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B0EB0-19AB-4CD2-B023-0FF11A9F3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906"/>
            <a:ext cx="3350337" cy="22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9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81FFB30-FEF8-4301-AE5E-1D84CB0E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0" y="1795404"/>
            <a:ext cx="9900440" cy="4742311"/>
          </a:xfrm>
          <a:prstGeom prst="rect">
            <a:avLst/>
          </a:prstGeom>
        </p:spPr>
      </p:pic>
      <p:cxnSp>
        <p:nvCxnSpPr>
          <p:cNvPr id="6" name="Connecteur droit 25">
            <a:extLst>
              <a:ext uri="{FF2B5EF4-FFF2-40B4-BE49-F238E27FC236}">
                <a16:creationId xmlns:a16="http://schemas.microsoft.com/office/drawing/2014/main" id="{A1581E5E-1FE2-472A-B4B5-E311659D2317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4">
            <a:extLst>
              <a:ext uri="{FF2B5EF4-FFF2-40B4-BE49-F238E27FC236}">
                <a16:creationId xmlns:a16="http://schemas.microsoft.com/office/drawing/2014/main" id="{CB0BA155-FEB3-4B05-8ACB-E49C9C4B5BCE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Krios and Glacios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1644-4116-43BC-BB3D-91B64165091C}"/>
              </a:ext>
            </a:extLst>
          </p:cNvPr>
          <p:cNvSpPr txBox="1"/>
          <p:nvPr/>
        </p:nvSpPr>
        <p:spPr>
          <a:xfrm>
            <a:off x="237614" y="792969"/>
            <a:ext cx="10349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Latest software version: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EPU, MAPS, Tomo5…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 and Glacios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will be operated with EPU --&gt; easier for user to operate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EPU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multigrids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possibility of collecting “automatically” on multiple grids without user input</a:t>
            </a:r>
          </a:p>
        </p:txBody>
      </p:sp>
    </p:spTree>
    <p:extLst>
      <p:ext uri="{BB962C8B-B14F-4D97-AF65-F5344CB8AC3E}">
        <p14:creationId xmlns:p14="http://schemas.microsoft.com/office/powerpoint/2010/main" val="77244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C12D450-FCFF-59AC-90F0-F41F141BC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58" y="749860"/>
            <a:ext cx="8010518" cy="518052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D6B18-6A8E-1831-AAE8-7670C5315C64}"/>
              </a:ext>
            </a:extLst>
          </p:cNvPr>
          <p:cNvSpPr txBox="1"/>
          <p:nvPr/>
        </p:nvSpPr>
        <p:spPr>
          <a:xfrm>
            <a:off x="8241023" y="5990133"/>
            <a:ext cx="22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Klein et al., 2021</a:t>
            </a:r>
          </a:p>
        </p:txBody>
      </p:sp>
    </p:spTree>
    <p:extLst>
      <p:ext uri="{BB962C8B-B14F-4D97-AF65-F5344CB8AC3E}">
        <p14:creationId xmlns:p14="http://schemas.microsoft.com/office/powerpoint/2010/main" val="22526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icroscope, appliance&#10;&#10;Description automatically generated">
            <a:extLst>
              <a:ext uri="{FF2B5EF4-FFF2-40B4-BE49-F238E27FC236}">
                <a16:creationId xmlns:a16="http://schemas.microsoft.com/office/drawing/2014/main" id="{DDDF4DA5-66FE-46E0-8808-D0AAE846D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/>
          <a:stretch/>
        </p:blipFill>
        <p:spPr>
          <a:xfrm>
            <a:off x="71806" y="374379"/>
            <a:ext cx="2762560" cy="3819048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2640440" y="863898"/>
            <a:ext cx="8306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Aquilos 2 cryo-FIB SEM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a dual beam system dedicated to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preparation of thin, electron-transparent lamellas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high-resolution cryo-electron tomography or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MicroED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micro-crystals.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D3D244-0B0F-4218-98DF-17D8F1582D91}"/>
              </a:ext>
            </a:extLst>
          </p:cNvPr>
          <p:cNvGrpSpPr/>
          <p:nvPr/>
        </p:nvGrpSpPr>
        <p:grpSpPr>
          <a:xfrm>
            <a:off x="2834366" y="3097581"/>
            <a:ext cx="8277624" cy="3012638"/>
            <a:chOff x="2834366" y="3102612"/>
            <a:chExt cx="8277624" cy="3012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C1024B-0FE7-45FB-AAA9-FC036C47F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74" t="39515" r="16679" b="16457"/>
            <a:stretch/>
          </p:blipFill>
          <p:spPr>
            <a:xfrm>
              <a:off x="2834366" y="3102612"/>
              <a:ext cx="8277624" cy="30126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EF0B43-8E18-4234-B037-750DEFD4926E}"/>
                </a:ext>
              </a:extLst>
            </p:cNvPr>
            <p:cNvSpPr txBox="1"/>
            <p:nvPr/>
          </p:nvSpPr>
          <p:spPr>
            <a:xfrm>
              <a:off x="8788828" y="5748787"/>
              <a:ext cx="200977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https://www.thermofisher.com</a:t>
              </a:r>
              <a:endParaRPr lang="fr-FR" sz="11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11AAB0-7937-4876-AA7D-E3827688465D}"/>
              </a:ext>
            </a:extLst>
          </p:cNvPr>
          <p:cNvSpPr txBox="1"/>
          <p:nvPr/>
        </p:nvSpPr>
        <p:spPr>
          <a:xfrm>
            <a:off x="2653886" y="1859889"/>
            <a:ext cx="8158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iFLM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 (Integrated Fluorescence Light Microscope)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Correlative System localizes fluorescent targets inside the chamber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Allows to correlate two imaging modalities within one system, ensuring the sample is in the right location.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3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8DF389-3270-5532-8D60-9D800A141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53" t="16468" r="19583" b="9654"/>
          <a:stretch/>
        </p:blipFill>
        <p:spPr>
          <a:xfrm rot="10800000">
            <a:off x="2196352" y="836704"/>
            <a:ext cx="5504329" cy="5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5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E7B27E43-3F8C-FFF6-4813-9DF4A64FB6D0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4">
            <a:extLst>
              <a:ext uri="{FF2B5EF4-FFF2-40B4-BE49-F238E27FC236}">
                <a16:creationId xmlns:a16="http://schemas.microsoft.com/office/drawing/2014/main" id="{A3F8F45C-5D3B-5CDB-B0A4-9AC092EA33A8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58C1C-96D5-A404-06BE-639F25E19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3" r="11801" b="4510"/>
          <a:stretch/>
        </p:blipFill>
        <p:spPr>
          <a:xfrm>
            <a:off x="596153" y="929432"/>
            <a:ext cx="9510297" cy="5419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37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E7B27E43-3F8C-FFF6-4813-9DF4A64FB6D0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4">
            <a:extLst>
              <a:ext uri="{FF2B5EF4-FFF2-40B4-BE49-F238E27FC236}">
                <a16:creationId xmlns:a16="http://schemas.microsoft.com/office/drawing/2014/main" id="{A3F8F45C-5D3B-5CDB-B0A4-9AC092EA33A8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358F0-57EC-2C33-CC92-C588C0205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24522"/>
          <a:stretch/>
        </p:blipFill>
        <p:spPr>
          <a:xfrm>
            <a:off x="2528047" y="826640"/>
            <a:ext cx="5755341" cy="575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91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micropatterning – PRIMO system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7E4CED-7966-414D-9EDA-CD6E586DED02}"/>
              </a:ext>
            </a:extLst>
          </p:cNvPr>
          <p:cNvGrpSpPr/>
          <p:nvPr/>
        </p:nvGrpSpPr>
        <p:grpSpPr>
          <a:xfrm>
            <a:off x="890076" y="2342273"/>
            <a:ext cx="9556369" cy="3567989"/>
            <a:chOff x="613852" y="651586"/>
            <a:chExt cx="9556369" cy="3567989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9956274-53A9-4708-8EE4-52E0E3824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53"/>
            <a:stretch/>
          </p:blipFill>
          <p:spPr>
            <a:xfrm>
              <a:off x="613852" y="1020918"/>
              <a:ext cx="9556369" cy="31986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2E933-9EA2-43F5-946E-D758C2713CB1}"/>
                </a:ext>
              </a:extLst>
            </p:cNvPr>
            <p:cNvSpPr txBox="1"/>
            <p:nvPr/>
          </p:nvSpPr>
          <p:spPr>
            <a:xfrm flipH="1">
              <a:off x="676274" y="651586"/>
              <a:ext cx="467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latin typeface="Calibri" panose="020F0502020204030204" pitchFamily="34" charset="0"/>
                  <a:cs typeface="Calibri" panose="020F0502020204030204" pitchFamily="34" charset="0"/>
                </a:rPr>
                <a:t>Without Micropatterning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0F5E91-86DD-49FA-BBFA-5B0A3C2B8842}"/>
                </a:ext>
              </a:extLst>
            </p:cNvPr>
            <p:cNvSpPr txBox="1"/>
            <p:nvPr/>
          </p:nvSpPr>
          <p:spPr>
            <a:xfrm flipH="1">
              <a:off x="5415471" y="663522"/>
              <a:ext cx="467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latin typeface="Calibri" panose="020F0502020204030204" pitchFamily="34" charset="0"/>
                  <a:cs typeface="Calibri" panose="020F0502020204030204" pitchFamily="34" charset="0"/>
                </a:rPr>
                <a:t>With Micropatterning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237614" y="792969"/>
            <a:ext cx="10349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Precise cell positioning: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automatic alignment within the mesh of EM grids!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Optimized cell spreading: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reduced thickness for more efficient CLEM and cryo-ET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Standardized cell models: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reproducible micropatterning for mechanobiology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Undamaged surface: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contactless micropatterning preserving the EM grid surface integrity</a:t>
            </a:r>
          </a:p>
        </p:txBody>
      </p:sp>
    </p:spTree>
    <p:extLst>
      <p:ext uri="{BB962C8B-B14F-4D97-AF65-F5344CB8AC3E}">
        <p14:creationId xmlns:p14="http://schemas.microsoft.com/office/powerpoint/2010/main" val="399589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 (Summer 2023)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A4F35-64EC-8933-4082-951B78B62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6" t="17646" r="22206" b="7428"/>
          <a:stretch/>
        </p:blipFill>
        <p:spPr>
          <a:xfrm>
            <a:off x="71806" y="1398493"/>
            <a:ext cx="3946528" cy="3287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21DFC-231F-D1BD-F611-3B342DA0088E}"/>
              </a:ext>
            </a:extLst>
          </p:cNvPr>
          <p:cNvSpPr txBox="1"/>
          <p:nvPr/>
        </p:nvSpPr>
        <p:spPr>
          <a:xfrm>
            <a:off x="4146511" y="908722"/>
            <a:ext cx="68262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Arctis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plasma-FIB SEM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Plasma beam with 3 ion species: Xenon, argon, oxygen.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Triple beam coincidence at sample position for photons, electrons, and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Autoloader and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CompuStage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similar to Glacios and Krios microscope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041A4-94F9-5809-FA28-EA2FB6D03EBE}"/>
              </a:ext>
            </a:extLst>
          </p:cNvPr>
          <p:cNvSpPr txBox="1"/>
          <p:nvPr/>
        </p:nvSpPr>
        <p:spPr>
          <a:xfrm>
            <a:off x="4146511" y="3474037"/>
            <a:ext cx="67454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Integrated Fluorescence Light Microscope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Correlative System localizes fluorescent targets inside the chamber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Allows to correlate two imaging modalities within one system, ensuring the sample is in the right location.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Equiped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 100x Zeiss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Epiplan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Neofluar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NA 0.75;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Piezo-driven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F1B30-F47B-C87A-9C1F-B36C2D5A0575}"/>
              </a:ext>
            </a:extLst>
          </p:cNvPr>
          <p:cNvSpPr txBox="1"/>
          <p:nvPr/>
        </p:nvSpPr>
        <p:spPr>
          <a:xfrm>
            <a:off x="989534" y="4689755"/>
            <a:ext cx="2009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https://www.thermofisher.com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5728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CESS — Oxford Particle Imaging Centre">
            <a:extLst>
              <a:ext uri="{FF2B5EF4-FFF2-40B4-BE49-F238E27FC236}">
                <a16:creationId xmlns:a16="http://schemas.microsoft.com/office/drawing/2014/main" id="{73506C8A-D88C-469B-8263-1D05B790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C8F12F-BB24-4A34-840C-EB2D34152A20}"/>
              </a:ext>
            </a:extLst>
          </p:cNvPr>
          <p:cNvGrpSpPr/>
          <p:nvPr/>
        </p:nvGrpSpPr>
        <p:grpSpPr>
          <a:xfrm>
            <a:off x="131534" y="610268"/>
            <a:ext cx="5292827" cy="2481454"/>
            <a:chOff x="1818681" y="1373132"/>
            <a:chExt cx="5483976" cy="25710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D0B08A-3A08-4381-B8CF-DF03064E0BD2}"/>
                </a:ext>
              </a:extLst>
            </p:cNvPr>
            <p:cNvSpPr txBox="1"/>
            <p:nvPr/>
          </p:nvSpPr>
          <p:spPr>
            <a:xfrm>
              <a:off x="3502453" y="1373132"/>
              <a:ext cx="2204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Management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98DDA9-A87B-45D4-BECD-418F63AFC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815"/>
            <a:stretch/>
          </p:blipFill>
          <p:spPr>
            <a:xfrm>
              <a:off x="1818681" y="1751038"/>
              <a:ext cx="1699262" cy="18077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E29C6F-2EC4-4739-B364-8FE778DDA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619"/>
            <a:stretch/>
          </p:blipFill>
          <p:spPr>
            <a:xfrm>
              <a:off x="3700088" y="1751037"/>
              <a:ext cx="1695058" cy="1807740"/>
            </a:xfrm>
            <a:prstGeom prst="rect">
              <a:avLst/>
            </a:prstGeom>
          </p:spPr>
        </p:pic>
        <p:pic>
          <p:nvPicPr>
            <p:cNvPr id="10" name="Picture 2" descr="https://035.medsci.ox.ac.uk/team/jonathan-grimes/@@haiku.profiles.portrait/e47428035a254976a885614f64c64eae/@@images/image/w1140?986a6404-60a2-47c5-bfb0-09538c2a6bd1">
              <a:extLst>
                <a:ext uri="{FF2B5EF4-FFF2-40B4-BE49-F238E27FC236}">
                  <a16:creationId xmlns:a16="http://schemas.microsoft.com/office/drawing/2014/main" id="{CBCDEAD2-0CA4-4D8A-A612-2359854F9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917" y="1751037"/>
              <a:ext cx="1807740" cy="18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83E765-D9F0-4163-8131-61600DED4035}"/>
                </a:ext>
              </a:extLst>
            </p:cNvPr>
            <p:cNvSpPr txBox="1"/>
            <p:nvPr/>
          </p:nvSpPr>
          <p:spPr>
            <a:xfrm>
              <a:off x="2029996" y="3574868"/>
              <a:ext cx="127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Dave Stuart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52262D-0931-49EC-87F8-5303A464F8EB}"/>
                </a:ext>
              </a:extLst>
            </p:cNvPr>
            <p:cNvSpPr txBox="1"/>
            <p:nvPr/>
          </p:nvSpPr>
          <p:spPr>
            <a:xfrm>
              <a:off x="5517233" y="3574868"/>
              <a:ext cx="17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Jonathan Grimes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5E626A-9CEB-4640-8A11-AB7D94B63CC2}"/>
                </a:ext>
              </a:extLst>
            </p:cNvPr>
            <p:cNvSpPr txBox="1"/>
            <p:nvPr/>
          </p:nvSpPr>
          <p:spPr>
            <a:xfrm>
              <a:off x="3823830" y="3574868"/>
              <a:ext cx="1447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Yvonne Jones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1ECA18-046C-406C-A1B9-1FD9D15F0BEA}"/>
              </a:ext>
            </a:extLst>
          </p:cNvPr>
          <p:cNvSpPr txBox="1"/>
          <p:nvPr/>
        </p:nvSpPr>
        <p:spPr>
          <a:xfrm>
            <a:off x="4417238" y="3370920"/>
            <a:ext cx="276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Staff and Facility Support</a:t>
            </a:r>
          </a:p>
        </p:txBody>
      </p:sp>
      <p:cxnSp>
        <p:nvCxnSpPr>
          <p:cNvPr id="28" name="Connecteur droit 25">
            <a:extLst>
              <a:ext uri="{FF2B5EF4-FFF2-40B4-BE49-F238E27FC236}">
                <a16:creationId xmlns:a16="http://schemas.microsoft.com/office/drawing/2014/main" id="{389C139A-FEB2-44A5-90E2-9640173439CF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4">
            <a:extLst>
              <a:ext uri="{FF2B5EF4-FFF2-40B4-BE49-F238E27FC236}">
                <a16:creationId xmlns:a16="http://schemas.microsoft.com/office/drawing/2014/main" id="{5B3B0BEF-FA67-41CA-A3AA-2F6F69BD298D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2D6B5D-B79A-466B-9C2E-E4A079B73393}"/>
              </a:ext>
            </a:extLst>
          </p:cNvPr>
          <p:cNvGrpSpPr/>
          <p:nvPr/>
        </p:nvGrpSpPr>
        <p:grpSpPr>
          <a:xfrm>
            <a:off x="1054747" y="3785865"/>
            <a:ext cx="9472734" cy="2093505"/>
            <a:chOff x="354987" y="3691213"/>
            <a:chExt cx="9472734" cy="2093505"/>
          </a:xfrm>
        </p:grpSpPr>
        <p:pic>
          <p:nvPicPr>
            <p:cNvPr id="21" name="Picture 20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681C7094-067D-4D98-9C2D-44DAC0C99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2056" b="12807"/>
            <a:stretch/>
          </p:blipFill>
          <p:spPr>
            <a:xfrm>
              <a:off x="5870833" y="3704635"/>
              <a:ext cx="1102388" cy="142443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4CBD53-5A8A-4421-BC33-2A9EE818FA65}"/>
                </a:ext>
              </a:extLst>
            </p:cNvPr>
            <p:cNvSpPr txBox="1"/>
            <p:nvPr/>
          </p:nvSpPr>
          <p:spPr>
            <a:xfrm>
              <a:off x="5915671" y="5110536"/>
              <a:ext cx="990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Loic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Carrique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3AFF3C-E6C9-4F50-B1BA-8AE64E621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814" r="6934"/>
            <a:stretch/>
          </p:blipFill>
          <p:spPr>
            <a:xfrm>
              <a:off x="372634" y="3709750"/>
              <a:ext cx="1238389" cy="141932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4BF54E-4FB6-457E-A14B-D621363C3975}"/>
                </a:ext>
              </a:extLst>
            </p:cNvPr>
            <p:cNvSpPr txBox="1"/>
            <p:nvPr/>
          </p:nvSpPr>
          <p:spPr>
            <a:xfrm>
              <a:off x="354987" y="5110537"/>
              <a:ext cx="12736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Helen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Duyvesteyn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6" descr="https://www.strubi.ox.ac.uk/team/tom-walter/@@haiku.profiles.portrait/37cc556f53624c858e06d4035aa9917b/@@images/image/w1140?8216d040-2e60-4ae6-bbb1-bc4e2e06624c">
              <a:extLst>
                <a:ext uri="{FF2B5EF4-FFF2-40B4-BE49-F238E27FC236}">
                  <a16:creationId xmlns:a16="http://schemas.microsoft.com/office/drawing/2014/main" id="{EB4CA85E-9389-4574-94CB-8CC0A22FE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r="8147"/>
            <a:stretch/>
          </p:blipFill>
          <p:spPr bwMode="auto">
            <a:xfrm>
              <a:off x="1840774" y="3709749"/>
              <a:ext cx="1164981" cy="141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54E9A0-999F-40B0-BD4B-35B3ADF9DF67}"/>
                </a:ext>
              </a:extLst>
            </p:cNvPr>
            <p:cNvSpPr txBox="1"/>
            <p:nvPr/>
          </p:nvSpPr>
          <p:spPr>
            <a:xfrm>
              <a:off x="2053687" y="5110535"/>
              <a:ext cx="815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Tom</a:t>
              </a:r>
            </a:p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Walter</a:t>
              </a:r>
            </a:p>
          </p:txBody>
        </p:sp>
        <p:pic>
          <p:nvPicPr>
            <p:cNvPr id="19" name="Picture 8" descr="https://www.thesgc.org/sites/default/files/styles/member-photo/public/Beth_0.jpg?itok=v7wHe4PD">
              <a:extLst>
                <a:ext uri="{FF2B5EF4-FFF2-40B4-BE49-F238E27FC236}">
                  <a16:creationId xmlns:a16="http://schemas.microsoft.com/office/drawing/2014/main" id="{4BF217FC-8A05-4003-89BC-218454DAE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506" y="3709749"/>
              <a:ext cx="1102387" cy="141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495892-BB8E-4750-9E4D-A18C2273F6E1}"/>
                </a:ext>
              </a:extLst>
            </p:cNvPr>
            <p:cNvSpPr txBox="1"/>
            <p:nvPr/>
          </p:nvSpPr>
          <p:spPr>
            <a:xfrm>
              <a:off x="3268768" y="5138387"/>
              <a:ext cx="10358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Elizabeth</a:t>
              </a:r>
            </a:p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MacLean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089245-4274-450E-AAF3-99DA0B25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7644" y="3709749"/>
              <a:ext cx="1073438" cy="141932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94F6A2-E0C3-4490-AAAA-FF3B42A100F6}"/>
                </a:ext>
              </a:extLst>
            </p:cNvPr>
            <p:cNvSpPr txBox="1"/>
            <p:nvPr/>
          </p:nvSpPr>
          <p:spPr>
            <a:xfrm>
              <a:off x="4706464" y="5110535"/>
              <a:ext cx="7841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Karl</a:t>
              </a:r>
            </a:p>
            <a:p>
              <a:pPr algn="ctr"/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Harlos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 descr="A picture containing person, wall, indoor&#10;&#10;Description automatically generated">
              <a:extLst>
                <a:ext uri="{FF2B5EF4-FFF2-40B4-BE49-F238E27FC236}">
                  <a16:creationId xmlns:a16="http://schemas.microsoft.com/office/drawing/2014/main" id="{21BCB31C-4D81-4CF6-9042-B132CB423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0" t="5787" r="12290"/>
            <a:stretch/>
          </p:blipFill>
          <p:spPr>
            <a:xfrm>
              <a:off x="7202972" y="3704635"/>
              <a:ext cx="1110809" cy="142443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E2D04F0-57F9-4D24-96E4-1EBC87AC1F6C}"/>
                </a:ext>
              </a:extLst>
            </p:cNvPr>
            <p:cNvSpPr txBox="1"/>
            <p:nvPr/>
          </p:nvSpPr>
          <p:spPr>
            <a:xfrm>
              <a:off x="7238105" y="5110536"/>
              <a:ext cx="1043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Mhairi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Ferguson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C1D02660-3D5F-4D0B-8B40-D135111B1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" r="17852"/>
            <a:stretch/>
          </p:blipFill>
          <p:spPr>
            <a:xfrm>
              <a:off x="8543530" y="3691213"/>
              <a:ext cx="1110810" cy="14378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EAD2ED-78A4-4EAD-B5CD-89D462639D9E}"/>
                </a:ext>
              </a:extLst>
            </p:cNvPr>
            <p:cNvSpPr txBox="1"/>
            <p:nvPr/>
          </p:nvSpPr>
          <p:spPr>
            <a:xfrm>
              <a:off x="8370148" y="5110537"/>
              <a:ext cx="14575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Benjamin Edwards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0FE232-006E-40BB-917D-58C636290E92}"/>
              </a:ext>
            </a:extLst>
          </p:cNvPr>
          <p:cNvGrpSpPr/>
          <p:nvPr/>
        </p:nvGrpSpPr>
        <p:grpSpPr>
          <a:xfrm>
            <a:off x="5734039" y="613896"/>
            <a:ext cx="5218136" cy="2494327"/>
            <a:chOff x="6096000" y="613896"/>
            <a:chExt cx="5218136" cy="249432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9FF3FE7-0974-499B-BA8B-676339033EA3}"/>
                </a:ext>
              </a:extLst>
            </p:cNvPr>
            <p:cNvSpPr txBox="1"/>
            <p:nvPr/>
          </p:nvSpPr>
          <p:spPr>
            <a:xfrm>
              <a:off x="7658037" y="613896"/>
              <a:ext cx="2127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Admin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602737C-77D7-4367-AA85-0D9D5F13393E}"/>
                </a:ext>
              </a:extLst>
            </p:cNvPr>
            <p:cNvSpPr txBox="1"/>
            <p:nvPr/>
          </p:nvSpPr>
          <p:spPr>
            <a:xfrm>
              <a:off x="6236904" y="2738891"/>
              <a:ext cx="1391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Claire Morris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901CE64-98A3-41E0-B34B-3A7FEC836059}"/>
                </a:ext>
              </a:extLst>
            </p:cNvPr>
            <p:cNvSpPr txBox="1"/>
            <p:nvPr/>
          </p:nvSpPr>
          <p:spPr>
            <a:xfrm>
              <a:off x="9855008" y="2738891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Agata Krupa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43DFC34-8ABF-4A42-974A-4036827E12B2}"/>
                </a:ext>
              </a:extLst>
            </p:cNvPr>
            <p:cNvSpPr txBox="1"/>
            <p:nvPr/>
          </p:nvSpPr>
          <p:spPr>
            <a:xfrm>
              <a:off x="7773213" y="2738891"/>
              <a:ext cx="1891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Melissa Matthews</a:t>
              </a:r>
            </a:p>
          </p:txBody>
        </p:sp>
        <p:pic>
          <p:nvPicPr>
            <p:cNvPr id="71" name="Picture 70" descr="A picture containing wall, clothing&#10;&#10;Description automatically generated">
              <a:extLst>
                <a:ext uri="{FF2B5EF4-FFF2-40B4-BE49-F238E27FC236}">
                  <a16:creationId xmlns:a16="http://schemas.microsoft.com/office/drawing/2014/main" id="{C136043E-7585-4A64-9B5F-E0F98CAD4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32188"/>
              <a:ext cx="1635975" cy="1635975"/>
            </a:xfrm>
            <a:prstGeom prst="rect">
              <a:avLst/>
            </a:prstGeom>
          </p:spPr>
        </p:pic>
        <p:pic>
          <p:nvPicPr>
            <p:cNvPr id="73" name="Picture 7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2B0A0D4A-C74B-4984-8539-68690104B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784" y="1056353"/>
              <a:ext cx="1635975" cy="1635975"/>
            </a:xfrm>
            <a:prstGeom prst="rect">
              <a:avLst/>
            </a:prstGeom>
          </p:spPr>
        </p:pic>
        <p:pic>
          <p:nvPicPr>
            <p:cNvPr id="75" name="Picture 74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06A9A7B0-13AE-4FCD-9F9C-7571E91F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161" y="1056353"/>
              <a:ext cx="1635975" cy="163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59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E62337D-3AB7-4697-A41A-12C05882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826" y="539947"/>
            <a:ext cx="4997238" cy="5534026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 – building overview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B96CF-A0BD-4117-8FB8-47398DBD971F}"/>
              </a:ext>
            </a:extLst>
          </p:cNvPr>
          <p:cNvSpPr/>
          <p:nvPr/>
        </p:nvSpPr>
        <p:spPr>
          <a:xfrm>
            <a:off x="432656" y="1094906"/>
            <a:ext cx="10440135" cy="2438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Cryo-EM facility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D6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suite (Cl2 pathogen)</a:t>
            </a:r>
          </a:p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52B4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suite (Cl3 pathogen)</a:t>
            </a:r>
          </a:p>
        </p:txBody>
      </p:sp>
      <p:pic>
        <p:nvPicPr>
          <p:cNvPr id="8" name="Picture 7" descr="A picture containing microscope, appliance&#10;&#10;Description automatically generated">
            <a:extLst>
              <a:ext uri="{FF2B5EF4-FFF2-40B4-BE49-F238E27FC236}">
                <a16:creationId xmlns:a16="http://schemas.microsoft.com/office/drawing/2014/main" id="{69BB5632-5147-4374-9FE9-166790279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3" y="1932630"/>
            <a:ext cx="625735" cy="746786"/>
          </a:xfrm>
          <a:prstGeom prst="rect">
            <a:avLst/>
          </a:prstGeom>
        </p:spPr>
      </p:pic>
      <p:pic>
        <p:nvPicPr>
          <p:cNvPr id="9" name="Picture 8" descr="IMG_5391.JPG">
            <a:extLst>
              <a:ext uri="{FF2B5EF4-FFF2-40B4-BE49-F238E27FC236}">
                <a16:creationId xmlns:a16="http://schemas.microsoft.com/office/drawing/2014/main" id="{94692346-F524-4E46-A8A7-AEAB19A9E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6" r="19557" b="8780"/>
          <a:stretch/>
        </p:blipFill>
        <p:spPr>
          <a:xfrm rot="5400000">
            <a:off x="5752511" y="1153559"/>
            <a:ext cx="837724" cy="484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ECE7C-0500-47C4-B9DF-DD5E56CFBF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764" b="15845"/>
          <a:stretch/>
        </p:blipFill>
        <p:spPr>
          <a:xfrm rot="5400000">
            <a:off x="6141394" y="2505222"/>
            <a:ext cx="867694" cy="484124"/>
          </a:xfrm>
          <a:prstGeom prst="rect">
            <a:avLst/>
          </a:prstGeom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A8F8200C-873B-4609-97D5-0E36321DC229}"/>
              </a:ext>
            </a:extLst>
          </p:cNvPr>
          <p:cNvCxnSpPr>
            <a:cxnSpLocks/>
          </p:cNvCxnSpPr>
          <p:nvPr/>
        </p:nvCxnSpPr>
        <p:spPr>
          <a:xfrm>
            <a:off x="1747838" y="2747284"/>
            <a:ext cx="370098" cy="166688"/>
          </a:xfrm>
          <a:prstGeom prst="bentConnector3">
            <a:avLst>
              <a:gd name="adj1" fmla="val 3674"/>
            </a:avLst>
          </a:prstGeom>
          <a:ln w="28575">
            <a:solidFill>
              <a:srgbClr val="D6B7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778A73-6AD5-4A5C-AD52-505009ECDE29}"/>
              </a:ext>
            </a:extLst>
          </p:cNvPr>
          <p:cNvSpPr txBox="1"/>
          <p:nvPr/>
        </p:nvSpPr>
        <p:spPr>
          <a:xfrm>
            <a:off x="2117936" y="2729775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Cl3 capable </a:t>
            </a:r>
            <a:endParaRPr lang="fr-FR" dirty="0"/>
          </a:p>
        </p:txBody>
      </p:sp>
      <p:pic>
        <p:nvPicPr>
          <p:cNvPr id="18" name="Picture 17" descr="A small home office&#10;&#10;Description automatically generated">
            <a:extLst>
              <a:ext uri="{FF2B5EF4-FFF2-40B4-BE49-F238E27FC236}">
                <a16:creationId xmlns:a16="http://schemas.microsoft.com/office/drawing/2014/main" id="{86025108-A1BA-4391-862C-C6945CE958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83" b="14488"/>
          <a:stretch/>
        </p:blipFill>
        <p:spPr>
          <a:xfrm>
            <a:off x="5128533" y="4086822"/>
            <a:ext cx="364023" cy="647153"/>
          </a:xfrm>
          <a:prstGeom prst="rect">
            <a:avLst/>
          </a:prstGeom>
        </p:spPr>
      </p:pic>
      <p:pic>
        <p:nvPicPr>
          <p:cNvPr id="19" name="Picture 18" descr="A picture containing indoor, sitting, table, kitchen&#10;&#10;Description automatically generated">
            <a:extLst>
              <a:ext uri="{FF2B5EF4-FFF2-40B4-BE49-F238E27FC236}">
                <a16:creationId xmlns:a16="http://schemas.microsoft.com/office/drawing/2014/main" id="{62635210-6121-4276-85A7-41C2FB62C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375869" y="4217650"/>
            <a:ext cx="647154" cy="364024"/>
          </a:xfrm>
          <a:prstGeom prst="rect">
            <a:avLst/>
          </a:prstGeom>
        </p:spPr>
      </p:pic>
      <p:pic>
        <p:nvPicPr>
          <p:cNvPr id="20" name="Picture 19" descr="A picture containing indoor, printer, sitting, table&#10;&#10;Description automatically generated">
            <a:extLst>
              <a:ext uri="{FF2B5EF4-FFF2-40B4-BE49-F238E27FC236}">
                <a16:creationId xmlns:a16="http://schemas.microsoft.com/office/drawing/2014/main" id="{6EC1B9CD-861F-4016-9406-2E7CB246C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981"/>
          <a:stretch/>
        </p:blipFill>
        <p:spPr>
          <a:xfrm rot="5400000">
            <a:off x="6463164" y="5420817"/>
            <a:ext cx="708276" cy="398503"/>
          </a:xfrm>
          <a:prstGeom prst="rect">
            <a:avLst/>
          </a:prstGeom>
        </p:spPr>
      </p:pic>
      <p:pic>
        <p:nvPicPr>
          <p:cNvPr id="21" name="Picture 20" descr="IMG_2846.JPG">
            <a:extLst>
              <a:ext uri="{FF2B5EF4-FFF2-40B4-BE49-F238E27FC236}">
                <a16:creationId xmlns:a16="http://schemas.microsoft.com/office/drawing/2014/main" id="{34D78291-CCAD-46EC-8726-AB3F207271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6203"/>
          <a:stretch/>
        </p:blipFill>
        <p:spPr>
          <a:xfrm rot="5400000">
            <a:off x="5309130" y="5449355"/>
            <a:ext cx="708277" cy="3414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26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live BSL-2 and BSL3 pathogens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E76ED-7758-4513-BEF9-537D6E781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55" t="20793" r="33367" b="17438"/>
          <a:stretch/>
        </p:blipFill>
        <p:spPr>
          <a:xfrm>
            <a:off x="1942614" y="1143329"/>
            <a:ext cx="7268547" cy="4915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B2E76C-C168-40FC-B9DE-A83157CD4DF6}"/>
              </a:ext>
            </a:extLst>
          </p:cNvPr>
          <p:cNvSpPr/>
          <p:nvPr/>
        </p:nvSpPr>
        <p:spPr>
          <a:xfrm>
            <a:off x="218339" y="663206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Heaters for 60°C heating decontaminations of the microscopes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2DD79-2141-4494-8A42-0CDE0B75C7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22" t="33175" r="26244" b="12907"/>
          <a:stretch/>
        </p:blipFill>
        <p:spPr>
          <a:xfrm>
            <a:off x="2745068" y="1808764"/>
            <a:ext cx="5571811" cy="27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B79B86EF-7193-4AB6-9D5E-BCEBD808E7C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2DB5DEB-051C-4884-A467-8DE34E3B6C86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BSL-2 and BSL-3 pathogens</a:t>
            </a:r>
          </a:p>
        </p:txBody>
      </p:sp>
      <p:pic>
        <p:nvPicPr>
          <p:cNvPr id="6" name="Picture 2" descr="ACCESS — Oxford Particle Imaging Centre">
            <a:extLst>
              <a:ext uri="{FF2B5EF4-FFF2-40B4-BE49-F238E27FC236}">
                <a16:creationId xmlns:a16="http://schemas.microsoft.com/office/drawing/2014/main" id="{C55DC403-AAAC-4381-B832-90E96A86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7D835-9520-4AFE-82DE-8C71BE153D18}"/>
              </a:ext>
            </a:extLst>
          </p:cNvPr>
          <p:cNvSpPr txBox="1"/>
          <p:nvPr/>
        </p:nvSpPr>
        <p:spPr>
          <a:xfrm>
            <a:off x="237614" y="792969"/>
            <a:ext cx="10349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Pathogen decontamination approval: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Needs to be done for every pathogen.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Pathogens have to die after a certain period time at room temperature or being heated at 60°C.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grid plunging: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Class II safety cabinet.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E862C-7591-4CD2-83C0-C364BF935950}"/>
              </a:ext>
            </a:extLst>
          </p:cNvPr>
          <p:cNvSpPr txBox="1"/>
          <p:nvPr/>
        </p:nvSpPr>
        <p:spPr>
          <a:xfrm>
            <a:off x="4490398" y="2672652"/>
            <a:ext cx="5586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If decontamination at room temperature efficient: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possibility to use either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Aquilos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both Cl2 and CL3 pathogens and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Cl2.  </a:t>
            </a:r>
          </a:p>
        </p:txBody>
      </p:sp>
      <p:pic>
        <p:nvPicPr>
          <p:cNvPr id="13" name="Picture 12" descr="A picture containing indoor, door, open&#10;&#10;Description automatically generated">
            <a:extLst>
              <a:ext uri="{FF2B5EF4-FFF2-40B4-BE49-F238E27FC236}">
                <a16:creationId xmlns:a16="http://schemas.microsoft.com/office/drawing/2014/main" id="{02659395-A16F-4372-9E78-9493B189B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32" y="2400850"/>
            <a:ext cx="4005262" cy="3003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3AEA93-8868-4CFC-989F-EFA2F45226BE}"/>
              </a:ext>
            </a:extLst>
          </p:cNvPr>
          <p:cNvSpPr txBox="1"/>
          <p:nvPr/>
        </p:nvSpPr>
        <p:spPr>
          <a:xfrm>
            <a:off x="4490398" y="3833030"/>
            <a:ext cx="5586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If only decontamination at 60°C efficient: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only use of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both Cl2 and CL3 pathogens.  </a:t>
            </a:r>
          </a:p>
        </p:txBody>
      </p:sp>
    </p:spTree>
    <p:extLst>
      <p:ext uri="{BB962C8B-B14F-4D97-AF65-F5344CB8AC3E}">
        <p14:creationId xmlns:p14="http://schemas.microsoft.com/office/powerpoint/2010/main" val="298305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CERES clean station –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Delmic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(Delivery for summer 2023)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4623876" y="2184422"/>
            <a:ext cx="64822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Glove-box specifically designed for cryo-ET workflow.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Reduce most of the ice contamination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by operating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under dry nitrogen atmosphere.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Re-circulating air through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HEPA filter compatible with handling CL2/Cl3 pathogen.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Allow samples loading in both the Aquilos 2 and the Krios.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Loading tray heating up to 60 degrees for decontamination.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16AE3-A8D5-44DB-BF31-453138500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79" t="18264" r="25156" b="19584"/>
          <a:stretch/>
        </p:blipFill>
        <p:spPr>
          <a:xfrm>
            <a:off x="237614" y="732305"/>
            <a:ext cx="4153115" cy="2865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313B0-15DA-4096-8AD2-7BFE98C7E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97" t="36666" r="25194" b="23125"/>
          <a:stretch/>
        </p:blipFill>
        <p:spPr>
          <a:xfrm>
            <a:off x="237614" y="4006697"/>
            <a:ext cx="4153115" cy="18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12C6D2-4131-480F-ABFC-57D09C16EA82}"/>
              </a:ext>
            </a:extLst>
          </p:cNvPr>
          <p:cNvGrpSpPr/>
          <p:nvPr/>
        </p:nvGrpSpPr>
        <p:grpSpPr>
          <a:xfrm>
            <a:off x="385028" y="3664650"/>
            <a:ext cx="4242289" cy="648174"/>
            <a:chOff x="385028" y="3550356"/>
            <a:chExt cx="4242289" cy="64817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2505DC-C38F-481C-96E5-807F0E541744}"/>
                </a:ext>
              </a:extLst>
            </p:cNvPr>
            <p:cNvSpPr txBox="1"/>
            <p:nvPr/>
          </p:nvSpPr>
          <p:spPr>
            <a:xfrm flipH="1">
              <a:off x="385028" y="3550356"/>
              <a:ext cx="4242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37" indent="-285737">
                <a:buFont typeface="Wingdings" panose="05000000000000000000" pitchFamily="2" charset="2"/>
                <a:buChar char="q"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In-situ FIB-SEM and soon CLEM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34467B-DE8A-4FFC-8059-AD9C0340F08B}"/>
                </a:ext>
              </a:extLst>
            </p:cNvPr>
            <p:cNvSpPr txBox="1"/>
            <p:nvPr/>
          </p:nvSpPr>
          <p:spPr>
            <a:xfrm>
              <a:off x="410979" y="3829198"/>
              <a:ext cx="3774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Aquilos2 &amp; </a:t>
              </a:r>
              <a:r>
                <a:rPr lang="en-US" b="1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Arctis</a:t>
              </a:r>
              <a:r>
                <a:rPr lang="en-US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microscope</a:t>
              </a:r>
            </a:p>
          </p:txBody>
        </p:sp>
      </p:grp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Expectations and aims of the facility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agram, schematic&#10;&#10;Description automatically generated">
            <a:extLst>
              <a:ext uri="{FF2B5EF4-FFF2-40B4-BE49-F238E27FC236}">
                <a16:creationId xmlns:a16="http://schemas.microsoft.com/office/drawing/2014/main" id="{56E490C0-51F3-4F8D-B4B8-0FD9A71A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804" y="1378998"/>
            <a:ext cx="4938299" cy="4726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256ABE4-35A1-46CE-95A9-20EFC483B022}"/>
              </a:ext>
            </a:extLst>
          </p:cNvPr>
          <p:cNvSpPr txBox="1"/>
          <p:nvPr/>
        </p:nvSpPr>
        <p:spPr>
          <a:xfrm>
            <a:off x="8241023" y="5990133"/>
            <a:ext cx="22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Passmore and Russo, 2016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6505F8-8592-42B5-9305-2D9344D3C375}"/>
              </a:ext>
            </a:extLst>
          </p:cNvPr>
          <p:cNvSpPr/>
          <p:nvPr/>
        </p:nvSpPr>
        <p:spPr>
          <a:xfrm>
            <a:off x="385031" y="647230"/>
            <a:ext cx="104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 of biological samples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via scanning (SEM) or transmission electron microscopy (TEM).</a:t>
            </a:r>
          </a:p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</a:t>
            </a:r>
            <a:r>
              <a:rPr lang="en-GB" b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information at medium and high resolution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purified or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in-situ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protein complexes.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CD08BE-0DE3-42C1-9E35-6E7B50009E1F}"/>
              </a:ext>
            </a:extLst>
          </p:cNvPr>
          <p:cNvSpPr txBox="1"/>
          <p:nvPr/>
        </p:nvSpPr>
        <p:spPr>
          <a:xfrm flipH="1">
            <a:off x="385028" y="1577346"/>
            <a:ext cx="394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9E41-B5F6-4EC7-A9AA-061E45B3C7FA}"/>
              </a:ext>
            </a:extLst>
          </p:cNvPr>
          <p:cNvSpPr txBox="1"/>
          <p:nvPr/>
        </p:nvSpPr>
        <p:spPr>
          <a:xfrm flipH="1">
            <a:off x="385030" y="2259841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Grid screening and initial data collection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32620C-352E-4FB2-AF45-ACA422E90976}"/>
              </a:ext>
            </a:extLst>
          </p:cNvPr>
          <p:cNvSpPr txBox="1"/>
          <p:nvPr/>
        </p:nvSpPr>
        <p:spPr>
          <a:xfrm flipH="1">
            <a:off x="385030" y="2951859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resolution data collection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7E8FA5-F207-483B-9E2E-44A05326AEB2}"/>
              </a:ext>
            </a:extLst>
          </p:cNvPr>
          <p:cNvSpPr txBox="1"/>
          <p:nvPr/>
        </p:nvSpPr>
        <p:spPr>
          <a:xfrm flipH="1">
            <a:off x="385030" y="4337228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ED4A6-2388-4E30-9DDA-455A1DA64CD5}"/>
              </a:ext>
            </a:extLst>
          </p:cNvPr>
          <p:cNvSpPr txBox="1"/>
          <p:nvPr/>
        </p:nvSpPr>
        <p:spPr>
          <a:xfrm>
            <a:off x="385028" y="1856189"/>
            <a:ext cx="4303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Vitrobots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Gatan’s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CP3 and Leica GP2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A9FC8A-E58F-48E9-A52B-17D1EA08D9E4}"/>
              </a:ext>
            </a:extLst>
          </p:cNvPr>
          <p:cNvSpPr txBox="1"/>
          <p:nvPr/>
        </p:nvSpPr>
        <p:spPr>
          <a:xfrm>
            <a:off x="385029" y="2538682"/>
            <a:ext cx="377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microscope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11A7E-D54F-48CC-ADC2-05689C601BFD}"/>
              </a:ext>
            </a:extLst>
          </p:cNvPr>
          <p:cNvSpPr txBox="1"/>
          <p:nvPr/>
        </p:nvSpPr>
        <p:spPr>
          <a:xfrm>
            <a:off x="410981" y="3230701"/>
            <a:ext cx="377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FBC7E-8127-4932-A22D-4222C360F02E}"/>
              </a:ext>
            </a:extLst>
          </p:cNvPr>
          <p:cNvSpPr txBox="1"/>
          <p:nvPr/>
        </p:nvSpPr>
        <p:spPr>
          <a:xfrm>
            <a:off x="410980" y="4645142"/>
            <a:ext cx="418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Rescomp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cryosparc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relion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C9A82A-AEC2-437E-878B-71D755A1D6D4}"/>
              </a:ext>
            </a:extLst>
          </p:cNvPr>
          <p:cNvGrpSpPr/>
          <p:nvPr/>
        </p:nvGrpSpPr>
        <p:grpSpPr>
          <a:xfrm>
            <a:off x="385029" y="5043543"/>
            <a:ext cx="4303838" cy="732745"/>
            <a:chOff x="123089" y="5576958"/>
            <a:chExt cx="4303838" cy="7327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51B243-32AF-4471-B405-69F1E23D3AC6}"/>
                </a:ext>
              </a:extLst>
            </p:cNvPr>
            <p:cNvSpPr txBox="1"/>
            <p:nvPr/>
          </p:nvSpPr>
          <p:spPr>
            <a:xfrm flipH="1">
              <a:off x="123089" y="5576958"/>
              <a:ext cx="4242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User training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5EC9A0-7090-421D-AA9A-A7EB054F569D}"/>
                </a:ext>
              </a:extLst>
            </p:cNvPr>
            <p:cNvSpPr txBox="1"/>
            <p:nvPr/>
          </p:nvSpPr>
          <p:spPr>
            <a:xfrm>
              <a:off x="123089" y="5940371"/>
              <a:ext cx="4303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Getting users independent for all steps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67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access to cryo-EM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0D1A9-AD12-4CF3-B3E1-4E926706E21F}"/>
              </a:ext>
            </a:extLst>
          </p:cNvPr>
          <p:cNvSpPr txBox="1"/>
          <p:nvPr/>
        </p:nvSpPr>
        <p:spPr>
          <a:xfrm flipH="1">
            <a:off x="937843" y="786624"/>
            <a:ext cx="562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start a project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 if you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need support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in contact: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FC54F-9A7E-41FC-82A3-17C07A8B1733}"/>
              </a:ext>
            </a:extLst>
          </p:cNvPr>
          <p:cNvSpPr txBox="1"/>
          <p:nvPr/>
        </p:nvSpPr>
        <p:spPr>
          <a:xfrm>
            <a:off x="937842" y="1155956"/>
            <a:ext cx="5495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emsupport@strubi.ox.ac.uk (All staff members)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995B-30BD-4C49-BCE8-169F8F5CDEFC}"/>
              </a:ext>
            </a:extLst>
          </p:cNvPr>
          <p:cNvSpPr txBox="1"/>
          <p:nvPr/>
        </p:nvSpPr>
        <p:spPr>
          <a:xfrm flipH="1">
            <a:off x="937844" y="1776425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Instruments booking through an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Aria calendar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70057-53A5-4087-9F3C-765CF24E287A}"/>
              </a:ext>
            </a:extLst>
          </p:cNvPr>
          <p:cNvSpPr txBox="1"/>
          <p:nvPr/>
        </p:nvSpPr>
        <p:spPr>
          <a:xfrm>
            <a:off x="937843" y="2145757"/>
            <a:ext cx="549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https://instruct-eric.eu/register/</a:t>
            </a:r>
          </a:p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embookings@strubi.ox.ac.uk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25672-5E7E-4994-A431-DC5644748A2D}"/>
              </a:ext>
            </a:extLst>
          </p:cNvPr>
          <p:cNvSpPr txBox="1"/>
          <p:nvPr/>
        </p:nvSpPr>
        <p:spPr>
          <a:xfrm flipH="1">
            <a:off x="937842" y="2977614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Instructs-ERIC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63934-7BE1-4345-B4CC-06D9F481F871}"/>
              </a:ext>
            </a:extLst>
          </p:cNvPr>
          <p:cNvSpPr txBox="1"/>
          <p:nvPr/>
        </p:nvSpPr>
        <p:spPr>
          <a:xfrm>
            <a:off x="937841" y="3346946"/>
            <a:ext cx="5495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Researchers from countries member of Instruct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Peer-reviewed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 of the data collection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subsidized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F5E69-FF68-4F73-A3A9-0EC327D62340}"/>
              </a:ext>
            </a:extLst>
          </p:cNvPr>
          <p:cNvSpPr txBox="1"/>
          <p:nvPr/>
        </p:nvSpPr>
        <p:spPr>
          <a:xfrm flipH="1">
            <a:off x="937844" y="4519465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eBIC</a:t>
            </a:r>
            <a:endParaRPr lang="en-GB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7DCD88-4511-47DD-AD87-CCF1773AAC0D}"/>
              </a:ext>
            </a:extLst>
          </p:cNvPr>
          <p:cNvSpPr txBox="1"/>
          <p:nvPr/>
        </p:nvSpPr>
        <p:spPr>
          <a:xfrm>
            <a:off x="937840" y="4888797"/>
            <a:ext cx="8004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part of the old road campus BAG, send request to Jonathan Grimes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rapid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 of the data collection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subsidized</a:t>
            </a:r>
          </a:p>
        </p:txBody>
      </p:sp>
    </p:spTree>
    <p:extLst>
      <p:ext uri="{BB962C8B-B14F-4D97-AF65-F5344CB8AC3E}">
        <p14:creationId xmlns:p14="http://schemas.microsoft.com/office/powerpoint/2010/main" val="410608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71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96B9-8CAB-4859-9941-022FFA91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94" y="5998754"/>
            <a:ext cx="8426823" cy="39756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Facilities talks 1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Feb 2023</a:t>
            </a:r>
          </a:p>
        </p:txBody>
      </p:sp>
      <p:pic>
        <p:nvPicPr>
          <p:cNvPr id="60" name="Picture 2" descr="ACCESS — Oxford Particle Imaging Centre">
            <a:extLst>
              <a:ext uri="{FF2B5EF4-FFF2-40B4-BE49-F238E27FC236}">
                <a16:creationId xmlns:a16="http://schemas.microsoft.com/office/drawing/2014/main" id="{541F7EDA-7491-4A85-BBE8-1B6EF89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075875"/>
            <a:ext cx="10744200" cy="1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C8712D7-717B-466C-B353-D519B046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08" y="135339"/>
            <a:ext cx="3218331" cy="988128"/>
          </a:xfrm>
          <a:prstGeom prst="rect">
            <a:avLst/>
          </a:prstGeom>
        </p:spPr>
      </p:pic>
      <p:pic>
        <p:nvPicPr>
          <p:cNvPr id="84" name="Picture 83" descr="Text&#10;&#10;Description automatically generated">
            <a:extLst>
              <a:ext uri="{FF2B5EF4-FFF2-40B4-BE49-F238E27FC236}">
                <a16:creationId xmlns:a16="http://schemas.microsoft.com/office/drawing/2014/main" id="{D7DCE97B-701D-45A1-AEC9-BA6426A5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5" y="135339"/>
            <a:ext cx="2184731" cy="988128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8BD28A9F-3D4A-48FB-B825-9A408EBD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1" y="113852"/>
            <a:ext cx="3330248" cy="103110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BDC29C2-17BD-48D5-B493-949187F7BA15}"/>
              </a:ext>
            </a:extLst>
          </p:cNvPr>
          <p:cNvSpPr txBox="1"/>
          <p:nvPr/>
        </p:nvSpPr>
        <p:spPr>
          <a:xfrm>
            <a:off x="3137755" y="3294869"/>
            <a:ext cx="6266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Loic Carrique</a:t>
            </a:r>
          </a:p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(loic@strubi.ox.ac.uk)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8AAF037-3721-4CD9-8BE6-41631D9F1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43" y="155600"/>
            <a:ext cx="1673820" cy="9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E4C1E1-3BEE-A7A5-80CC-00EC7C288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5193854" y="2857135"/>
            <a:ext cx="6096000" cy="3428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390AC-2E22-DDE3-9BCC-BEB1CAC7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98" t="34931" r="24727" b="12430"/>
          <a:stretch/>
        </p:blipFill>
        <p:spPr>
          <a:xfrm>
            <a:off x="438156" y="781725"/>
            <a:ext cx="3848100" cy="3314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9CCF7CD-7CFB-8E55-4AEC-62D314660C3A}"/>
              </a:ext>
            </a:extLst>
          </p:cNvPr>
          <p:cNvGrpSpPr/>
          <p:nvPr/>
        </p:nvGrpSpPr>
        <p:grpSpPr>
          <a:xfrm>
            <a:off x="6237752" y="2189994"/>
            <a:ext cx="628376" cy="1819289"/>
            <a:chOff x="6824940" y="1766092"/>
            <a:chExt cx="628376" cy="181928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EF1E09D-5391-7167-F028-A11255F5DF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5625" y="1778792"/>
              <a:ext cx="547691" cy="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88B9450-1DFF-C313-4314-7BBA0A1BB7AB}"/>
                </a:ext>
              </a:extLst>
            </p:cNvPr>
            <p:cNvGrpSpPr/>
            <p:nvPr/>
          </p:nvGrpSpPr>
          <p:grpSpPr>
            <a:xfrm>
              <a:off x="6824940" y="1766092"/>
              <a:ext cx="166712" cy="1819289"/>
              <a:chOff x="6824940" y="1766092"/>
              <a:chExt cx="166712" cy="181928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13C3C74-DD6A-ABC0-D945-466335194F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08296" y="1766092"/>
                <a:ext cx="4738" cy="1735933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C748687-7EDE-AC57-E2CD-2568009431A2}"/>
                  </a:ext>
                </a:extLst>
              </p:cNvPr>
              <p:cNvSpPr/>
              <p:nvPr/>
            </p:nvSpPr>
            <p:spPr>
              <a:xfrm>
                <a:off x="6824940" y="3418669"/>
                <a:ext cx="166712" cy="16671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9" name="ZoneTexte 4">
            <a:extLst>
              <a:ext uri="{FF2B5EF4-FFF2-40B4-BE49-F238E27FC236}">
                <a16:creationId xmlns:a16="http://schemas.microsoft.com/office/drawing/2014/main" id="{34A306C5-26EB-7FFE-BFEC-918775ED0D95}"/>
              </a:ext>
            </a:extLst>
          </p:cNvPr>
          <p:cNvSpPr txBox="1"/>
          <p:nvPr/>
        </p:nvSpPr>
        <p:spPr>
          <a:xfrm>
            <a:off x="4933023" y="6393966"/>
            <a:ext cx="690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Old road campus – Nuffield Department of Medicine </a:t>
            </a:r>
          </a:p>
        </p:txBody>
      </p:sp>
      <p:cxnSp>
        <p:nvCxnSpPr>
          <p:cNvPr id="2" name="Connecteur droit 25">
            <a:extLst>
              <a:ext uri="{FF2B5EF4-FFF2-40B4-BE49-F238E27FC236}">
                <a16:creationId xmlns:a16="http://schemas.microsoft.com/office/drawing/2014/main" id="{8183A978-3E28-FB9E-CCFF-FD6A339E2BB1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4">
            <a:extLst>
              <a:ext uri="{FF2B5EF4-FFF2-40B4-BE49-F238E27FC236}">
                <a16:creationId xmlns:a16="http://schemas.microsoft.com/office/drawing/2014/main" id="{7B10EA7D-3953-9B63-3E85-03C8AF427A46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we are based!</a:t>
            </a:r>
          </a:p>
        </p:txBody>
      </p:sp>
      <p:pic>
        <p:nvPicPr>
          <p:cNvPr id="6" name="Picture 2" descr="ACCESS — Oxford Particle Imaging Centre">
            <a:extLst>
              <a:ext uri="{FF2B5EF4-FFF2-40B4-BE49-F238E27FC236}">
                <a16:creationId xmlns:a16="http://schemas.microsoft.com/office/drawing/2014/main" id="{EFA9AD01-23C4-25A4-28F2-71EE568E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484" y="1989670"/>
            <a:ext cx="4057603" cy="4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7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F397665-19AA-4460-BC8A-7D727DF6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826" y="539947"/>
            <a:ext cx="4997238" cy="5534026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 – building overview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B96CF-A0BD-4117-8FB8-47398DBD971F}"/>
              </a:ext>
            </a:extLst>
          </p:cNvPr>
          <p:cNvSpPr/>
          <p:nvPr/>
        </p:nvSpPr>
        <p:spPr>
          <a:xfrm>
            <a:off x="432656" y="1094906"/>
            <a:ext cx="10440135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Cryo-EM facility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D6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suite (Cl2 pathogen)</a:t>
            </a:r>
          </a:p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52B4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suite (Cl3 pathogen)</a:t>
            </a:r>
          </a:p>
        </p:txBody>
      </p:sp>
    </p:spTree>
    <p:extLst>
      <p:ext uri="{BB962C8B-B14F-4D97-AF65-F5344CB8AC3E}">
        <p14:creationId xmlns:p14="http://schemas.microsoft.com/office/powerpoint/2010/main" val="5040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Expectations and aims of the facility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agram, schematic&#10;&#10;Description automatically generated">
            <a:extLst>
              <a:ext uri="{FF2B5EF4-FFF2-40B4-BE49-F238E27FC236}">
                <a16:creationId xmlns:a16="http://schemas.microsoft.com/office/drawing/2014/main" id="{56E490C0-51F3-4F8D-B4B8-0FD9A71A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804" y="1378998"/>
            <a:ext cx="4938299" cy="4726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256ABE4-35A1-46CE-95A9-20EFC483B022}"/>
              </a:ext>
            </a:extLst>
          </p:cNvPr>
          <p:cNvSpPr txBox="1"/>
          <p:nvPr/>
        </p:nvSpPr>
        <p:spPr>
          <a:xfrm>
            <a:off x="8241023" y="5990133"/>
            <a:ext cx="22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Passmore and Russo, 2016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6505F8-8592-42B5-9305-2D9344D3C375}"/>
              </a:ext>
            </a:extLst>
          </p:cNvPr>
          <p:cNvSpPr/>
          <p:nvPr/>
        </p:nvSpPr>
        <p:spPr>
          <a:xfrm>
            <a:off x="385031" y="647230"/>
            <a:ext cx="104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 of biological samples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via scanning (SEM) or transmission electron microscopy (TEM).</a:t>
            </a:r>
          </a:p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</a:t>
            </a:r>
            <a:r>
              <a:rPr lang="en-GB" b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information at medium and high resolution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purified or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in-situ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protein complexes.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CD08BE-0DE3-42C1-9E35-6E7B50009E1F}"/>
              </a:ext>
            </a:extLst>
          </p:cNvPr>
          <p:cNvSpPr txBox="1"/>
          <p:nvPr/>
        </p:nvSpPr>
        <p:spPr>
          <a:xfrm flipH="1">
            <a:off x="385028" y="1951598"/>
            <a:ext cx="394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9E41-B5F6-4EC7-A9AA-061E45B3C7FA}"/>
              </a:ext>
            </a:extLst>
          </p:cNvPr>
          <p:cNvSpPr txBox="1"/>
          <p:nvPr/>
        </p:nvSpPr>
        <p:spPr>
          <a:xfrm flipH="1">
            <a:off x="385030" y="2748402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Grid screening and initial data collection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32620C-352E-4FB2-AF45-ACA422E90976}"/>
              </a:ext>
            </a:extLst>
          </p:cNvPr>
          <p:cNvSpPr txBox="1"/>
          <p:nvPr/>
        </p:nvSpPr>
        <p:spPr>
          <a:xfrm flipH="1">
            <a:off x="385030" y="3545203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resolution data collection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7E8FA5-F207-483B-9E2E-44A05326AEB2}"/>
              </a:ext>
            </a:extLst>
          </p:cNvPr>
          <p:cNvSpPr txBox="1"/>
          <p:nvPr/>
        </p:nvSpPr>
        <p:spPr>
          <a:xfrm flipH="1">
            <a:off x="385030" y="4342005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13398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preparation – Plunge freezing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263B1-7927-4BE5-A0C4-19DD1D79AC48}"/>
              </a:ext>
            </a:extLst>
          </p:cNvPr>
          <p:cNvGrpSpPr/>
          <p:nvPr/>
        </p:nvGrpSpPr>
        <p:grpSpPr>
          <a:xfrm>
            <a:off x="498263" y="1131709"/>
            <a:ext cx="9984000" cy="4450508"/>
            <a:chOff x="541125" y="1711199"/>
            <a:chExt cx="8678924" cy="38687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B92889-91AE-46A0-976B-10089AA23B8B}"/>
                </a:ext>
              </a:extLst>
            </p:cNvPr>
            <p:cNvGrpSpPr/>
            <p:nvPr/>
          </p:nvGrpSpPr>
          <p:grpSpPr>
            <a:xfrm>
              <a:off x="541125" y="1711200"/>
              <a:ext cx="1941179" cy="3868752"/>
              <a:chOff x="212512" y="914398"/>
              <a:chExt cx="1941179" cy="3868752"/>
            </a:xfrm>
          </p:grpSpPr>
          <p:pic>
            <p:nvPicPr>
              <p:cNvPr id="7" name="Picture 6" descr="A small home office&#10;&#10;Description automatically generated">
                <a:extLst>
                  <a:ext uri="{FF2B5EF4-FFF2-40B4-BE49-F238E27FC236}">
                    <a16:creationId xmlns:a16="http://schemas.microsoft.com/office/drawing/2014/main" id="{82A611F6-A39F-4DE5-9D42-88333A007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583" b="14488"/>
              <a:stretch/>
            </p:blipFill>
            <p:spPr>
              <a:xfrm>
                <a:off x="212512" y="914398"/>
                <a:ext cx="1941179" cy="345098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D2246B-BD0B-4D25-96BA-0A860BB0FC86}"/>
                  </a:ext>
                </a:extLst>
              </p:cNvPr>
              <p:cNvSpPr txBox="1"/>
              <p:nvPr/>
            </p:nvSpPr>
            <p:spPr>
              <a:xfrm>
                <a:off x="307156" y="4462096"/>
                <a:ext cx="1522889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Mark IV </a:t>
                </a:r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Vitrobot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E490F1-7716-4DD0-934E-234E411BB7E5}"/>
                </a:ext>
              </a:extLst>
            </p:cNvPr>
            <p:cNvGrpSpPr/>
            <p:nvPr/>
          </p:nvGrpSpPr>
          <p:grpSpPr>
            <a:xfrm>
              <a:off x="2797524" y="1711201"/>
              <a:ext cx="1941179" cy="3868751"/>
              <a:chOff x="2454551" y="914399"/>
              <a:chExt cx="1941179" cy="3868751"/>
            </a:xfrm>
          </p:grpSpPr>
          <p:pic>
            <p:nvPicPr>
              <p:cNvPr id="10" name="Picture 9" descr="A picture containing indoor, sitting, table, kitchen&#10;&#10;Description automatically generated">
                <a:extLst>
                  <a:ext uri="{FF2B5EF4-FFF2-40B4-BE49-F238E27FC236}">
                    <a16:creationId xmlns:a16="http://schemas.microsoft.com/office/drawing/2014/main" id="{13A75261-B725-42BC-80E1-AD0EF672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699648" y="1669302"/>
                <a:ext cx="3450985" cy="194117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EA44E8-29B1-4C5C-AF73-84F797179223}"/>
                  </a:ext>
                </a:extLst>
              </p:cNvPr>
              <p:cNvSpPr txBox="1"/>
              <p:nvPr/>
            </p:nvSpPr>
            <p:spPr>
              <a:xfrm>
                <a:off x="2549195" y="4462096"/>
                <a:ext cx="1508954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Mark III </a:t>
                </a:r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Vitrobot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12EB0C-2B02-429E-A6A7-F455F2F27D09}"/>
                </a:ext>
              </a:extLst>
            </p:cNvPr>
            <p:cNvGrpSpPr/>
            <p:nvPr/>
          </p:nvGrpSpPr>
          <p:grpSpPr>
            <a:xfrm>
              <a:off x="7294596" y="1711202"/>
              <a:ext cx="1925453" cy="3868750"/>
              <a:chOff x="6965983" y="914400"/>
              <a:chExt cx="1925453" cy="38687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F95E1A-0D8C-4DC3-86A7-52D7F4A71BAA}"/>
                  </a:ext>
                </a:extLst>
              </p:cNvPr>
              <p:cNvSpPr txBox="1"/>
              <p:nvPr/>
            </p:nvSpPr>
            <p:spPr>
              <a:xfrm>
                <a:off x="7349930" y="4462096"/>
                <a:ext cx="1006248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Gatan</a:t>
                </a:r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CP3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5E62370-3BE0-43AE-BCDB-0B8FF75291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881" b="16302"/>
              <a:stretch/>
            </p:blipFill>
            <p:spPr>
              <a:xfrm rot="5400000">
                <a:off x="6189783" y="1690600"/>
                <a:ext cx="3477854" cy="192545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8C0313-F053-445F-8096-EBD30E0DAD98}"/>
                </a:ext>
              </a:extLst>
            </p:cNvPr>
            <p:cNvGrpSpPr/>
            <p:nvPr/>
          </p:nvGrpSpPr>
          <p:grpSpPr>
            <a:xfrm>
              <a:off x="5053923" y="1711199"/>
              <a:ext cx="1925452" cy="3868753"/>
              <a:chOff x="4665458" y="914397"/>
              <a:chExt cx="1925452" cy="386875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214CA5-98A3-40DD-B88C-36468A892815}"/>
                  </a:ext>
                </a:extLst>
              </p:cNvPr>
              <p:cNvSpPr txBox="1"/>
              <p:nvPr/>
            </p:nvSpPr>
            <p:spPr>
              <a:xfrm>
                <a:off x="5082360" y="4462096"/>
                <a:ext cx="948950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latin typeface="Calibri" panose="020F0502020204030204" pitchFamily="34" charset="0"/>
                    <a:cs typeface="Calibri" panose="020F0502020204030204" pitchFamily="34" charset="0"/>
                  </a:rPr>
                  <a:t>GP2 Leica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3BB66D5-F1B9-4B91-9403-1075874DD1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9764" b="15845"/>
              <a:stretch/>
            </p:blipFill>
            <p:spPr>
              <a:xfrm rot="5400000">
                <a:off x="3902692" y="1677163"/>
                <a:ext cx="3450983" cy="19254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172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846.JPG">
            <a:extLst>
              <a:ext uri="{FF2B5EF4-FFF2-40B4-BE49-F238E27FC236}">
                <a16:creationId xmlns:a16="http://schemas.microsoft.com/office/drawing/2014/main" id="{15858A0E-C416-4414-A1ED-F7C3A3F82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6203"/>
          <a:stretch/>
        </p:blipFill>
        <p:spPr>
          <a:xfrm rot="5400000">
            <a:off x="-1776046" y="1776045"/>
            <a:ext cx="6858000" cy="3305907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E2E63-4713-4017-87FC-D8DD01B53682}"/>
              </a:ext>
            </a:extLst>
          </p:cNvPr>
          <p:cNvSpPr/>
          <p:nvPr/>
        </p:nvSpPr>
        <p:spPr>
          <a:xfrm>
            <a:off x="0" y="-1"/>
            <a:ext cx="7996238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 of negative stain grids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0226CB-BF55-41FE-B4C1-A8AC8C32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41" y="1187064"/>
            <a:ext cx="519548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Negative stain screening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filament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120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CCD camera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Side entry holder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SerialEM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7E508D-EDCC-4276-B6BA-302442110B9D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3DEB46-DF76-4F23-A6B8-27E0882DABA1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Tecnai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801D9-1C61-4312-F718-F177B6B8EC19}"/>
              </a:ext>
            </a:extLst>
          </p:cNvPr>
          <p:cNvSpPr txBox="1"/>
          <p:nvPr/>
        </p:nvSpPr>
        <p:spPr>
          <a:xfrm rot="1719558">
            <a:off x="4019140" y="2602365"/>
            <a:ext cx="5801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rgbClr val="FF0000"/>
                </a:solidFill>
              </a:rPr>
              <a:t>RETIRED</a:t>
            </a:r>
          </a:p>
        </p:txBody>
      </p:sp>
    </p:spTree>
    <p:extLst>
      <p:ext uri="{BB962C8B-B14F-4D97-AF65-F5344CB8AC3E}">
        <p14:creationId xmlns:p14="http://schemas.microsoft.com/office/powerpoint/2010/main" val="10140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stain data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A80560-32D3-4E4C-9FFE-08206F74A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002528"/>
            <a:ext cx="7643079" cy="4852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16EEED-4517-4F3E-A4B3-6B11917D8765}"/>
              </a:ext>
            </a:extLst>
          </p:cNvPr>
          <p:cNvSpPr/>
          <p:nvPr/>
        </p:nvSpPr>
        <p:spPr>
          <a:xfrm>
            <a:off x="174796" y="596741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 of data you can get</a:t>
            </a:r>
          </a:p>
        </p:txBody>
      </p:sp>
    </p:spTree>
    <p:extLst>
      <p:ext uri="{BB962C8B-B14F-4D97-AF65-F5344CB8AC3E}">
        <p14:creationId xmlns:p14="http://schemas.microsoft.com/office/powerpoint/2010/main" val="3234925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FE2E63-4713-4017-87FC-D8DD01B53682}"/>
              </a:ext>
            </a:extLst>
          </p:cNvPr>
          <p:cNvSpPr/>
          <p:nvPr/>
        </p:nvSpPr>
        <p:spPr>
          <a:xfrm>
            <a:off x="0" y="-1"/>
            <a:ext cx="7996238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Cryo-EM – Grids screening and initial characterization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indoor, printer, sitting, table&#10;&#10;Description automatically generated">
            <a:extLst>
              <a:ext uri="{FF2B5EF4-FFF2-40B4-BE49-F238E27FC236}">
                <a16:creationId xmlns:a16="http://schemas.microsoft.com/office/drawing/2014/main" id="{3D00FA91-199F-44BC-A59E-D980B6419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81"/>
          <a:stretch/>
        </p:blipFill>
        <p:spPr>
          <a:xfrm rot="5400000">
            <a:off x="-1351295" y="2041733"/>
            <a:ext cx="6179285" cy="347669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A25A7CA-C20D-4063-8FB1-5FE90C63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41" y="1187064"/>
            <a:ext cx="5204515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Cryo-EM data screening or collection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emission gun (FEG)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200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Autoloader (12 grids capacity)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Falcon III direct electron detector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Volta Phase Plate (VPP)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EPU (Single Particles), Tomo5 (Tomography)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D08EA9-1FF7-47A9-8F56-C0CC006ABFDA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930B028-A2CA-4770-B801-437FA387BB77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1638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5048</TotalTime>
  <Words>1164</Words>
  <Application>Microsoft Office PowerPoint</Application>
  <PresentationFormat>Widescreen</PresentationFormat>
  <Paragraphs>203</Paragraphs>
  <Slides>26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ArchiveVTI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Loic Carrique</dc:creator>
  <cp:lastModifiedBy>Loic Carrique</cp:lastModifiedBy>
  <cp:revision>31</cp:revision>
  <dcterms:created xsi:type="dcterms:W3CDTF">2022-01-25T20:04:50Z</dcterms:created>
  <dcterms:modified xsi:type="dcterms:W3CDTF">2023-02-02T11:49:19Z</dcterms:modified>
</cp:coreProperties>
</file>