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25"/>
  </p:notesMasterIdLst>
  <p:sldIdLst>
    <p:sldId id="256" r:id="rId2"/>
    <p:sldId id="257" r:id="rId3"/>
    <p:sldId id="388" r:id="rId4"/>
    <p:sldId id="389" r:id="rId5"/>
    <p:sldId id="374" r:id="rId6"/>
    <p:sldId id="376" r:id="rId7"/>
    <p:sldId id="377" r:id="rId8"/>
    <p:sldId id="390" r:id="rId9"/>
    <p:sldId id="383" r:id="rId10"/>
    <p:sldId id="386" r:id="rId11"/>
    <p:sldId id="405" r:id="rId12"/>
    <p:sldId id="382" r:id="rId13"/>
    <p:sldId id="378" r:id="rId14"/>
    <p:sldId id="401" r:id="rId15"/>
    <p:sldId id="387" r:id="rId16"/>
    <p:sldId id="402" r:id="rId17"/>
    <p:sldId id="398" r:id="rId18"/>
    <p:sldId id="391" r:id="rId19"/>
    <p:sldId id="392" r:id="rId20"/>
    <p:sldId id="394" r:id="rId21"/>
    <p:sldId id="397" r:id="rId22"/>
    <p:sldId id="400" r:id="rId23"/>
    <p:sldId id="40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B700"/>
    <a:srgbClr val="52B450"/>
    <a:srgbClr val="9CD49A"/>
    <a:srgbClr val="FFEE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5181" autoAdjust="0"/>
  </p:normalViewPr>
  <p:slideViewPr>
    <p:cSldViewPr snapToGrid="0">
      <p:cViewPr varScale="1">
        <p:scale>
          <a:sx n="85" d="100"/>
          <a:sy n="85" d="100"/>
        </p:scale>
        <p:origin x="24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C28BF-C64F-4A32-959A-6B68518B6513}" type="datetimeFigureOut">
              <a:rPr lang="fr-FR" smtClean="0"/>
              <a:t>25/01/2022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DC7AA-C50B-49C9-9CF5-9D123AC53CA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53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5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65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08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15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20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17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03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16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79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90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51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12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80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98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63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59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57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BAA86-6AE7-0948-A34E-4D3870C145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91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5" y="1104900"/>
            <a:ext cx="8376515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91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January 25,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94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January 25,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7319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3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464029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January 25,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19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60" y="5074923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January 25,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6" y="1408179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21" y="3136398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6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7" y="1709738"/>
            <a:ext cx="9087775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3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January 25,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53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80" y="1825630"/>
            <a:ext cx="4473623" cy="4460875"/>
          </a:xfrm>
        </p:spPr>
        <p:txBody>
          <a:bodyPr/>
          <a:lstStyle>
            <a:lvl2pPr marL="274306" indent="0">
              <a:buFontTx/>
              <a:buNone/>
              <a:defRPr/>
            </a:lvl2pPr>
            <a:lvl3pPr marL="502894">
              <a:defRPr/>
            </a:lvl3pPr>
            <a:lvl4pPr marL="548613" indent="0">
              <a:buFontTx/>
              <a:buNone/>
              <a:defRPr/>
            </a:lvl4pPr>
            <a:lvl5pPr marL="731484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5" y="1825630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January 25, 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86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5" y="1835219"/>
            <a:ext cx="445293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1" y="2717801"/>
            <a:ext cx="4452939" cy="3559452"/>
          </a:xfrm>
        </p:spPr>
        <p:txBody>
          <a:bodyPr/>
          <a:lstStyle>
            <a:lvl2pPr marL="274306" indent="0">
              <a:buFontTx/>
              <a:buNone/>
              <a:defRPr/>
            </a:lvl2pPr>
            <a:lvl3pPr marL="548613">
              <a:defRPr/>
            </a:lvl3pPr>
            <a:lvl4pPr marL="594330" indent="0">
              <a:buFontTx/>
              <a:buNone/>
              <a:defRPr/>
            </a:lvl4pPr>
            <a:lvl5pPr marL="822918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5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5" y="2717806"/>
            <a:ext cx="5016943" cy="3559453"/>
          </a:xfrm>
        </p:spPr>
        <p:txBody>
          <a:bodyPr/>
          <a:lstStyle>
            <a:lvl2pPr marL="457178" indent="0">
              <a:buNone/>
              <a:defRPr/>
            </a:lvl2pPr>
            <a:lvl3pPr marL="548613">
              <a:defRPr/>
            </a:lvl3pPr>
            <a:lvl4pPr marL="594330" indent="0">
              <a:buFontTx/>
              <a:buNone/>
              <a:defRPr/>
            </a:lvl4pPr>
            <a:lvl5pPr marL="82291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January 25,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7200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January 25,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2906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January 25,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49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6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41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14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January 25,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7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42" y="457205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42" y="2386019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January 25,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2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5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7" y="5071828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January 25, 2022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31" y="1407405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5" y="3138989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1" y="6342652"/>
              <a:ext cx="3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1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572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lvl1pPr algn="l" defTabSz="914354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1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06" indent="0" algn="l" defTabSz="914354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1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61" indent="-285737" algn="l" defTabSz="914354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1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04" indent="0" algn="l" defTabSz="914354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1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18" indent="-228589" algn="l" defTabSz="914354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1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28.jpeg"/><Relationship Id="rId3" Type="http://schemas.openxmlformats.org/officeDocument/2006/relationships/image" Target="../media/image21.png"/><Relationship Id="rId7" Type="http://schemas.openxmlformats.org/officeDocument/2006/relationships/image" Target="../media/image35.png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5.jpeg"/><Relationship Id="rId5" Type="http://schemas.openxmlformats.org/officeDocument/2006/relationships/image" Target="../media/image3.png"/><Relationship Id="rId10" Type="http://schemas.openxmlformats.org/officeDocument/2006/relationships/image" Target="../media/image24.jpg"/><Relationship Id="rId4" Type="http://schemas.openxmlformats.org/officeDocument/2006/relationships/image" Target="../media/image22.svg"/><Relationship Id="rId9" Type="http://schemas.openxmlformats.org/officeDocument/2006/relationships/image" Target="../media/image27.jpg"/><Relationship Id="rId1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3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8EF7D2E8-5F8A-4E0B-9647-8072A94A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6A6E2CC-84C1-424C-A664-BC849F6D0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33671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896B9-8CAB-4859-9941-022FFA91DC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904623"/>
            <a:ext cx="12192000" cy="397567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Facilities talks 27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Jan 2022</a:t>
            </a:r>
          </a:p>
        </p:txBody>
      </p:sp>
      <p:pic>
        <p:nvPicPr>
          <p:cNvPr id="60" name="Picture 2" descr="ACCESS — Oxford Particle Imaging Centre">
            <a:extLst>
              <a:ext uri="{FF2B5EF4-FFF2-40B4-BE49-F238E27FC236}">
                <a16:creationId xmlns:a16="http://schemas.microsoft.com/office/drawing/2014/main" id="{541F7EDA-7491-4A85-BBE8-1B6EF8977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900" y="2075875"/>
            <a:ext cx="10744200" cy="112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C8712D7-717B-466C-B353-D519B046C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408" y="135339"/>
            <a:ext cx="3218331" cy="988128"/>
          </a:xfrm>
          <a:prstGeom prst="rect">
            <a:avLst/>
          </a:prstGeom>
        </p:spPr>
      </p:pic>
      <p:pic>
        <p:nvPicPr>
          <p:cNvPr id="84" name="Picture 83" descr="Text&#10;&#10;Description automatically generated">
            <a:extLst>
              <a:ext uri="{FF2B5EF4-FFF2-40B4-BE49-F238E27FC236}">
                <a16:creationId xmlns:a16="http://schemas.microsoft.com/office/drawing/2014/main" id="{D7DCE97B-701D-45A1-AEC9-BA6426A5E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65" y="135339"/>
            <a:ext cx="2184731" cy="988128"/>
          </a:xfrm>
          <a:prstGeom prst="rect">
            <a:avLst/>
          </a:prstGeom>
        </p:spPr>
      </p:pic>
      <p:pic>
        <p:nvPicPr>
          <p:cNvPr id="62" name="Picture 61" descr="A picture containing text&#10;&#10;Description automatically generated">
            <a:extLst>
              <a:ext uri="{FF2B5EF4-FFF2-40B4-BE49-F238E27FC236}">
                <a16:creationId xmlns:a16="http://schemas.microsoft.com/office/drawing/2014/main" id="{8BD28A9F-3D4A-48FB-B825-9A408EBDE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11" y="113852"/>
            <a:ext cx="3330248" cy="1031109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6BDC29C2-17BD-48D5-B493-949187F7BA15}"/>
              </a:ext>
            </a:extLst>
          </p:cNvPr>
          <p:cNvSpPr txBox="1"/>
          <p:nvPr/>
        </p:nvSpPr>
        <p:spPr>
          <a:xfrm>
            <a:off x="3137755" y="3294869"/>
            <a:ext cx="62667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32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Loic Carrique</a:t>
            </a:r>
          </a:p>
          <a:p>
            <a:pPr algn="ctr"/>
            <a:r>
              <a:rPr lang="en-US" sz="2000" dirty="0">
                <a:solidFill>
                  <a:srgbClr val="032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(loic@strubi.ox.ac.uk)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58AAF037-3721-4CD9-8BE6-41631D9F12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4443" y="155600"/>
            <a:ext cx="1673820" cy="94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73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3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Camera and energy filter upgrade</a:t>
            </a: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8C6BFB-D59D-450B-8163-8B7191D26106}"/>
              </a:ext>
            </a:extLst>
          </p:cNvPr>
          <p:cNvSpPr txBox="1"/>
          <p:nvPr/>
        </p:nvSpPr>
        <p:spPr>
          <a:xfrm>
            <a:off x="3386138" y="944762"/>
            <a:ext cx="723423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Selectris</a:t>
            </a:r>
            <a:r>
              <a:rPr lang="en-GB" b="1" u="sng" dirty="0">
                <a:latin typeface="Calibri" panose="020F0502020204030204" pitchFamily="34" charset="0"/>
                <a:cs typeface="Calibri" panose="020F0502020204030204" pitchFamily="34" charset="0"/>
              </a:rPr>
              <a:t> X Imaging Filters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Narrow (&lt;10 eV) zero-loss energy filtering offers </a:t>
            </a:r>
            <a:r>
              <a:rPr lang="en-GB" b="1" u="sng" dirty="0">
                <a:latin typeface="Calibri" panose="020F0502020204030204" pitchFamily="34" charset="0"/>
                <a:cs typeface="Calibri" panose="020F0502020204030204" pitchFamily="34" charset="0"/>
              </a:rPr>
              <a:t>enhanced contrast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for higher resolution reconstructions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Sophisticated aberration correction, low image distortions, and uniform energy resolution over entire field of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Minimized sensitivity to temperature variations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Straightforward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Automated filter tuning completed in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u="sng" dirty="0">
                <a:latin typeface="Calibri" panose="020F0502020204030204" pitchFamily="34" charset="0"/>
                <a:cs typeface="Calibri" panose="020F0502020204030204" pitchFamily="34" charset="0"/>
              </a:rPr>
              <a:t>Falcon 4 Direct Electron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High detective quantum efficiency (DQE)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High speed, routinely capable of producing 300+ movies/hour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Built-in electron event representation (EER) for full temporal resolution (240 fps to disk) - no need for fractionating at time of acquisition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Super resolution without file size penalty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u="sng" dirty="0">
                <a:latin typeface="Calibri" panose="020F0502020204030204" pitchFamily="34" charset="0"/>
                <a:cs typeface="Calibri" panose="020F0502020204030204" pitchFamily="34" charset="0"/>
              </a:rPr>
              <a:t>Fringe-Free illumination</a:t>
            </a:r>
          </a:p>
        </p:txBody>
      </p:sp>
      <p:pic>
        <p:nvPicPr>
          <p:cNvPr id="4" name="Picture 3" descr="A picture containing electronics, projector&#10;&#10;Description automatically generated">
            <a:extLst>
              <a:ext uri="{FF2B5EF4-FFF2-40B4-BE49-F238E27FC236}">
                <a16:creationId xmlns:a16="http://schemas.microsoft.com/office/drawing/2014/main" id="{5B995EE5-D82F-4902-9278-22E5E33D41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" y="3069045"/>
            <a:ext cx="2147888" cy="3068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0B0EB0-19AB-4CD2-B023-0FF11A9F3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906"/>
            <a:ext cx="3350337" cy="223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95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781FFB30-FEF8-4301-AE5E-1D84CB0E9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00" y="1795404"/>
            <a:ext cx="9900440" cy="4742311"/>
          </a:xfrm>
          <a:prstGeom prst="rect">
            <a:avLst/>
          </a:prstGeom>
        </p:spPr>
      </p:pic>
      <p:cxnSp>
        <p:nvCxnSpPr>
          <p:cNvPr id="6" name="Connecteur droit 25">
            <a:extLst>
              <a:ext uri="{FF2B5EF4-FFF2-40B4-BE49-F238E27FC236}">
                <a16:creationId xmlns:a16="http://schemas.microsoft.com/office/drawing/2014/main" id="{A1581E5E-1FE2-472A-B4B5-E311659D2317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4">
            <a:extLst>
              <a:ext uri="{FF2B5EF4-FFF2-40B4-BE49-F238E27FC236}">
                <a16:creationId xmlns:a16="http://schemas.microsoft.com/office/drawing/2014/main" id="{CB0BA155-FEB3-4B05-8ACB-E49C9C4B5BCE}"/>
              </a:ext>
            </a:extLst>
          </p:cNvPr>
          <p:cNvSpPr txBox="1"/>
          <p:nvPr/>
        </p:nvSpPr>
        <p:spPr>
          <a:xfrm>
            <a:off x="6" y="17193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Krios and Glacios hardware upgrade “Windows 10 upgrade”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031644-4116-43BC-BB3D-91B64165091C}"/>
              </a:ext>
            </a:extLst>
          </p:cNvPr>
          <p:cNvSpPr txBox="1"/>
          <p:nvPr/>
        </p:nvSpPr>
        <p:spPr>
          <a:xfrm>
            <a:off x="237614" y="792969"/>
            <a:ext cx="103494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Latest software version: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EPU, MAPS, Tomo6…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Krios and Glacios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will be operated with EPU --&gt; easier for user to operate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EPU 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multigrids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possibility of collecting “automatically” on multiple grids without user input</a:t>
            </a:r>
          </a:p>
        </p:txBody>
      </p:sp>
    </p:spTree>
    <p:extLst>
      <p:ext uri="{BB962C8B-B14F-4D97-AF65-F5344CB8AC3E}">
        <p14:creationId xmlns:p14="http://schemas.microsoft.com/office/powerpoint/2010/main" val="772447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icroscope, appliance&#10;&#10;Description automatically generated">
            <a:extLst>
              <a:ext uri="{FF2B5EF4-FFF2-40B4-BE49-F238E27FC236}">
                <a16:creationId xmlns:a16="http://schemas.microsoft.com/office/drawing/2014/main" id="{DDDF4DA5-66FE-46E0-8808-D0AAE846DF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0"/>
          <a:stretch/>
        </p:blipFill>
        <p:spPr>
          <a:xfrm>
            <a:off x="71806" y="374379"/>
            <a:ext cx="2762560" cy="3819048"/>
          </a:xfrm>
          <a:prstGeom prst="rect">
            <a:avLst/>
          </a:prstGeom>
        </p:spPr>
      </p:pic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1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Cryo-FIB SEM – </a:t>
            </a:r>
            <a:r>
              <a:rPr lang="en-GB" sz="2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situ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structural biology</a:t>
            </a: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5C07F9-B8ED-482F-A8F8-D53AFAE62D90}"/>
              </a:ext>
            </a:extLst>
          </p:cNvPr>
          <p:cNvSpPr txBox="1"/>
          <p:nvPr/>
        </p:nvSpPr>
        <p:spPr>
          <a:xfrm>
            <a:off x="2640440" y="863898"/>
            <a:ext cx="83063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Aquilos 2 cryo-FIB SEM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It is a dual beam system dedicated to the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preparation of thin, electron-transparent lamellas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for high-resolution cryo-electron tomography or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MicroED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of micro-crystals.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D3D244-0B0F-4218-98DF-17D8F1582D91}"/>
              </a:ext>
            </a:extLst>
          </p:cNvPr>
          <p:cNvGrpSpPr/>
          <p:nvPr/>
        </p:nvGrpSpPr>
        <p:grpSpPr>
          <a:xfrm>
            <a:off x="2834366" y="3097581"/>
            <a:ext cx="8277624" cy="3012638"/>
            <a:chOff x="2834366" y="3102612"/>
            <a:chExt cx="8277624" cy="301263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1C1024B-0FE7-45FB-AAA9-FC036C47F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274" t="39515" r="16679" b="16457"/>
            <a:stretch/>
          </p:blipFill>
          <p:spPr>
            <a:xfrm>
              <a:off x="2834366" y="3102612"/>
              <a:ext cx="8277624" cy="301263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8EF0B43-8E18-4234-B037-750DEFD4926E}"/>
                </a:ext>
              </a:extLst>
            </p:cNvPr>
            <p:cNvSpPr txBox="1"/>
            <p:nvPr/>
          </p:nvSpPr>
          <p:spPr>
            <a:xfrm>
              <a:off x="8788828" y="5748787"/>
              <a:ext cx="200977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https://www.thermofisher.com</a:t>
              </a:r>
              <a:endParaRPr lang="fr-FR" sz="1100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B11AAB0-7937-4876-AA7D-E3827688465D}"/>
              </a:ext>
            </a:extLst>
          </p:cNvPr>
          <p:cNvSpPr txBox="1"/>
          <p:nvPr/>
        </p:nvSpPr>
        <p:spPr>
          <a:xfrm>
            <a:off x="2640440" y="1859889"/>
            <a:ext cx="81581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iFLM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 (Integrated Fluorescence Light Microscope) 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(Delivery for summer 2022)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Correlative System localizes fluorescent targets inside the chamber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Allows to correlate two imaging modalities within one system, ensuring the sample is in the right location.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735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1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Grid micropatterning – PRIMO system (Delivery for 2</a:t>
            </a:r>
            <a:r>
              <a:rPr lang="en-GB" sz="2400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term of 2022)</a:t>
            </a: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7E4CED-7966-414D-9EDA-CD6E586DED02}"/>
              </a:ext>
            </a:extLst>
          </p:cNvPr>
          <p:cNvGrpSpPr/>
          <p:nvPr/>
        </p:nvGrpSpPr>
        <p:grpSpPr>
          <a:xfrm>
            <a:off x="890076" y="2342273"/>
            <a:ext cx="9556369" cy="3567989"/>
            <a:chOff x="613852" y="651586"/>
            <a:chExt cx="9556369" cy="3567989"/>
          </a:xfrm>
        </p:grpSpPr>
        <p:pic>
          <p:nvPicPr>
            <p:cNvPr id="4" name="Picture 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D9956274-53A9-4708-8EE4-52E0E3824A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753"/>
            <a:stretch/>
          </p:blipFill>
          <p:spPr>
            <a:xfrm>
              <a:off x="613852" y="1020918"/>
              <a:ext cx="9556369" cy="319865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F2E933-9EA2-43F5-946E-D758C2713CB1}"/>
                </a:ext>
              </a:extLst>
            </p:cNvPr>
            <p:cNvSpPr txBox="1"/>
            <p:nvPr/>
          </p:nvSpPr>
          <p:spPr>
            <a:xfrm flipH="1">
              <a:off x="676274" y="651586"/>
              <a:ext cx="4676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u="sng" dirty="0">
                  <a:latin typeface="Calibri" panose="020F0502020204030204" pitchFamily="34" charset="0"/>
                  <a:cs typeface="Calibri" panose="020F0502020204030204" pitchFamily="34" charset="0"/>
                </a:rPr>
                <a:t>Without Micropatterning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0F5E91-86DD-49FA-BBFA-5B0A3C2B8842}"/>
                </a:ext>
              </a:extLst>
            </p:cNvPr>
            <p:cNvSpPr txBox="1"/>
            <p:nvPr/>
          </p:nvSpPr>
          <p:spPr>
            <a:xfrm flipH="1">
              <a:off x="5415471" y="663522"/>
              <a:ext cx="4676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u="sng" dirty="0">
                  <a:latin typeface="Calibri" panose="020F0502020204030204" pitchFamily="34" charset="0"/>
                  <a:cs typeface="Calibri" panose="020F0502020204030204" pitchFamily="34" charset="0"/>
                </a:rPr>
                <a:t>With Micropatterning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5C07F9-B8ED-482F-A8F8-D53AFAE62D90}"/>
              </a:ext>
            </a:extLst>
          </p:cNvPr>
          <p:cNvSpPr txBox="1"/>
          <p:nvPr/>
        </p:nvSpPr>
        <p:spPr>
          <a:xfrm>
            <a:off x="237614" y="792969"/>
            <a:ext cx="103494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Precise cell positioning: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automatic alignment within the mesh of EM grids!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Optimized cell spreading: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reduced thickness for more efficient CLEM and cryo-ET workflows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Standardized cell models: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reproducible micropatterning for mechanobiology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Undamaged surface: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contactless micropatterning preserving the EM grid surface integrity</a:t>
            </a:r>
          </a:p>
        </p:txBody>
      </p:sp>
    </p:spTree>
    <p:extLst>
      <p:ext uri="{BB962C8B-B14F-4D97-AF65-F5344CB8AC3E}">
        <p14:creationId xmlns:p14="http://schemas.microsoft.com/office/powerpoint/2010/main" val="3995897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EE62337D-3AB7-4697-A41A-12C058828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76826" y="539947"/>
            <a:ext cx="4997238" cy="5534026"/>
          </a:xfrm>
          <a:prstGeom prst="rect">
            <a:avLst/>
          </a:prstGeom>
        </p:spPr>
      </p:pic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3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Oxford Particle Imaging Centre (OPIC) – building overview</a:t>
            </a: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8B96CF-A0BD-4117-8FB8-47398DBD971F}"/>
              </a:ext>
            </a:extLst>
          </p:cNvPr>
          <p:cNvSpPr/>
          <p:nvPr/>
        </p:nvSpPr>
        <p:spPr>
          <a:xfrm>
            <a:off x="432656" y="1094906"/>
            <a:ext cx="10440135" cy="2438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37" indent="-285737">
              <a:lnSpc>
                <a:spcPct val="300000"/>
              </a:lnSpc>
              <a:buFont typeface="Wingdings" panose="05000000000000000000" pitchFamily="2" charset="2"/>
              <a:buChar char="ü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Cryo-EM facility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37" indent="-285737">
              <a:lnSpc>
                <a:spcPct val="300000"/>
              </a:lnSpc>
              <a:buFont typeface="Wingdings" panose="05000000000000000000" pitchFamily="2" charset="2"/>
              <a:buChar char="ü"/>
            </a:pPr>
            <a:r>
              <a:rPr lang="en-GB" b="1" dirty="0">
                <a:solidFill>
                  <a:srgbClr val="D6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Yellow suite (Cl2 pathogen)</a:t>
            </a:r>
          </a:p>
          <a:p>
            <a:pPr marL="285737" indent="-285737">
              <a:lnSpc>
                <a:spcPct val="300000"/>
              </a:lnSpc>
              <a:buFont typeface="Wingdings" panose="05000000000000000000" pitchFamily="2" charset="2"/>
              <a:buChar char="ü"/>
            </a:pPr>
            <a:r>
              <a:rPr lang="en-GB" b="1" dirty="0">
                <a:solidFill>
                  <a:srgbClr val="52B4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suite (Cl3 pathogen)</a:t>
            </a:r>
          </a:p>
        </p:txBody>
      </p:sp>
      <p:pic>
        <p:nvPicPr>
          <p:cNvPr id="8" name="Picture 7" descr="A picture containing microscope, appliance&#10;&#10;Description automatically generated">
            <a:extLst>
              <a:ext uri="{FF2B5EF4-FFF2-40B4-BE49-F238E27FC236}">
                <a16:creationId xmlns:a16="http://schemas.microsoft.com/office/drawing/2014/main" id="{69BB5632-5147-4374-9FE9-1667902793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723" y="1932630"/>
            <a:ext cx="625735" cy="746786"/>
          </a:xfrm>
          <a:prstGeom prst="rect">
            <a:avLst/>
          </a:prstGeom>
        </p:spPr>
      </p:pic>
      <p:pic>
        <p:nvPicPr>
          <p:cNvPr id="9" name="Picture 8" descr="IMG_5391.JPG">
            <a:extLst>
              <a:ext uri="{FF2B5EF4-FFF2-40B4-BE49-F238E27FC236}">
                <a16:creationId xmlns:a16="http://schemas.microsoft.com/office/drawing/2014/main" id="{94692346-F524-4E46-A8A7-AEAB19A9E6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6" r="19557" b="8780"/>
          <a:stretch/>
        </p:blipFill>
        <p:spPr>
          <a:xfrm rot="5400000">
            <a:off x="5752511" y="1153559"/>
            <a:ext cx="837724" cy="4841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5ECE7C-0500-47C4-B9DF-DD5E56CFBF1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764" b="15845"/>
          <a:stretch/>
        </p:blipFill>
        <p:spPr>
          <a:xfrm rot="5400000">
            <a:off x="6141394" y="2505222"/>
            <a:ext cx="867694" cy="484124"/>
          </a:xfrm>
          <a:prstGeom prst="rect">
            <a:avLst/>
          </a:prstGeom>
        </p:spPr>
      </p:pic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A8F8200C-873B-4609-97D5-0E36321DC229}"/>
              </a:ext>
            </a:extLst>
          </p:cNvPr>
          <p:cNvCxnSpPr>
            <a:cxnSpLocks/>
          </p:cNvCxnSpPr>
          <p:nvPr/>
        </p:nvCxnSpPr>
        <p:spPr>
          <a:xfrm>
            <a:off x="1747838" y="2747284"/>
            <a:ext cx="370098" cy="166688"/>
          </a:xfrm>
          <a:prstGeom prst="bentConnector3">
            <a:avLst>
              <a:gd name="adj1" fmla="val 3674"/>
            </a:avLst>
          </a:prstGeom>
          <a:ln w="28575">
            <a:solidFill>
              <a:srgbClr val="D6B7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C778A73-6AD5-4A5C-AD52-505009ECDE29}"/>
              </a:ext>
            </a:extLst>
          </p:cNvPr>
          <p:cNvSpPr txBox="1"/>
          <p:nvPr/>
        </p:nvSpPr>
        <p:spPr>
          <a:xfrm>
            <a:off x="2117936" y="2729775"/>
            <a:ext cx="6315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Cl3 capable </a:t>
            </a:r>
            <a:endParaRPr lang="fr-FR" dirty="0"/>
          </a:p>
        </p:txBody>
      </p:sp>
      <p:pic>
        <p:nvPicPr>
          <p:cNvPr id="18" name="Picture 17" descr="A small home office&#10;&#10;Description automatically generated">
            <a:extLst>
              <a:ext uri="{FF2B5EF4-FFF2-40B4-BE49-F238E27FC236}">
                <a16:creationId xmlns:a16="http://schemas.microsoft.com/office/drawing/2014/main" id="{86025108-A1BA-4391-862C-C6945CE958D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583" b="14488"/>
          <a:stretch/>
        </p:blipFill>
        <p:spPr>
          <a:xfrm>
            <a:off x="5128533" y="4086822"/>
            <a:ext cx="364023" cy="647153"/>
          </a:xfrm>
          <a:prstGeom prst="rect">
            <a:avLst/>
          </a:prstGeom>
        </p:spPr>
      </p:pic>
      <p:pic>
        <p:nvPicPr>
          <p:cNvPr id="19" name="Picture 18" descr="A picture containing indoor, sitting, table, kitchen&#10;&#10;Description automatically generated">
            <a:extLst>
              <a:ext uri="{FF2B5EF4-FFF2-40B4-BE49-F238E27FC236}">
                <a16:creationId xmlns:a16="http://schemas.microsoft.com/office/drawing/2014/main" id="{62635210-6121-4276-85A7-41C2FB62CD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6375869" y="4217650"/>
            <a:ext cx="647154" cy="364024"/>
          </a:xfrm>
          <a:prstGeom prst="rect">
            <a:avLst/>
          </a:prstGeom>
        </p:spPr>
      </p:pic>
      <p:pic>
        <p:nvPicPr>
          <p:cNvPr id="20" name="Picture 19" descr="A picture containing indoor, printer, sitting, table&#10;&#10;Description automatically generated">
            <a:extLst>
              <a:ext uri="{FF2B5EF4-FFF2-40B4-BE49-F238E27FC236}">
                <a16:creationId xmlns:a16="http://schemas.microsoft.com/office/drawing/2014/main" id="{6EC1B9CD-861F-4016-9406-2E7CB246C54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24981"/>
          <a:stretch/>
        </p:blipFill>
        <p:spPr>
          <a:xfrm rot="5400000">
            <a:off x="6463164" y="5420817"/>
            <a:ext cx="708276" cy="398503"/>
          </a:xfrm>
          <a:prstGeom prst="rect">
            <a:avLst/>
          </a:prstGeom>
        </p:spPr>
      </p:pic>
      <p:pic>
        <p:nvPicPr>
          <p:cNvPr id="21" name="Picture 20" descr="IMG_2846.JPG">
            <a:extLst>
              <a:ext uri="{FF2B5EF4-FFF2-40B4-BE49-F238E27FC236}">
                <a16:creationId xmlns:a16="http://schemas.microsoft.com/office/drawing/2014/main" id="{34D78291-CCAD-46EC-8726-AB3F207271B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03" b="16203"/>
          <a:stretch/>
        </p:blipFill>
        <p:spPr>
          <a:xfrm rot="5400000">
            <a:off x="5309130" y="5449355"/>
            <a:ext cx="708277" cy="3414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2269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3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Imaging live BSL-2 and BSL3 pathogens</a:t>
            </a: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4E76ED-7758-4513-BEF9-537D6E7818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55" t="20793" r="33367" b="17438"/>
          <a:stretch/>
        </p:blipFill>
        <p:spPr>
          <a:xfrm>
            <a:off x="1942614" y="1143329"/>
            <a:ext cx="7268547" cy="49154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B2E76C-C168-40FC-B9DE-A83157CD4DF6}"/>
              </a:ext>
            </a:extLst>
          </p:cNvPr>
          <p:cNvSpPr/>
          <p:nvPr/>
        </p:nvSpPr>
        <p:spPr>
          <a:xfrm>
            <a:off x="218339" y="663206"/>
            <a:ext cx="8805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Heaters for 60°C heating decontaminations of the microscopes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62DD79-2141-4494-8A42-0CDE0B75C7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822" t="33175" r="26244" b="12907"/>
          <a:stretch/>
        </p:blipFill>
        <p:spPr>
          <a:xfrm>
            <a:off x="2745068" y="1808764"/>
            <a:ext cx="5571811" cy="277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7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25">
            <a:extLst>
              <a:ext uri="{FF2B5EF4-FFF2-40B4-BE49-F238E27FC236}">
                <a16:creationId xmlns:a16="http://schemas.microsoft.com/office/drawing/2014/main" id="{B79B86EF-7193-4AB6-9D5E-BCEBD808E7C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C2DB5DEB-051C-4884-A467-8DE34E3B6C86}"/>
              </a:ext>
            </a:extLst>
          </p:cNvPr>
          <p:cNvSpPr txBox="1"/>
          <p:nvPr/>
        </p:nvSpPr>
        <p:spPr>
          <a:xfrm>
            <a:off x="6" y="17193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Imaging BSL-2 and BSL-3 pathogens</a:t>
            </a:r>
          </a:p>
        </p:txBody>
      </p:sp>
      <p:pic>
        <p:nvPicPr>
          <p:cNvPr id="6" name="Picture 2" descr="ACCESS — Oxford Particle Imaging Centre">
            <a:extLst>
              <a:ext uri="{FF2B5EF4-FFF2-40B4-BE49-F238E27FC236}">
                <a16:creationId xmlns:a16="http://schemas.microsoft.com/office/drawing/2014/main" id="{C55DC403-AAAC-4381-B832-90E96A867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E7D835-9520-4AFE-82DE-8C71BE153D18}"/>
              </a:ext>
            </a:extLst>
          </p:cNvPr>
          <p:cNvSpPr txBox="1"/>
          <p:nvPr/>
        </p:nvSpPr>
        <p:spPr>
          <a:xfrm>
            <a:off x="237614" y="792969"/>
            <a:ext cx="103494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Pathogen decontamination approval: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Needs to be done for every pathogen.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Pathogens have to die after a certain period time at room temperature or being heated at 60°C.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Sample preparation and grid plunging: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In Class II safety cabinet.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CE862C-7591-4CD2-83C0-C364BF935950}"/>
              </a:ext>
            </a:extLst>
          </p:cNvPr>
          <p:cNvSpPr txBox="1"/>
          <p:nvPr/>
        </p:nvSpPr>
        <p:spPr>
          <a:xfrm>
            <a:off x="4490398" y="2672652"/>
            <a:ext cx="55869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If decontamination at room temperature efficient: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possibility to use either the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Aquilos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Krios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for both Cl2 and CL3 pathogens and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Glacios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for Cl2.  </a:t>
            </a:r>
          </a:p>
        </p:txBody>
      </p:sp>
      <p:pic>
        <p:nvPicPr>
          <p:cNvPr id="13" name="Picture 12" descr="A picture containing indoor, door, open&#10;&#10;Description automatically generated">
            <a:extLst>
              <a:ext uri="{FF2B5EF4-FFF2-40B4-BE49-F238E27FC236}">
                <a16:creationId xmlns:a16="http://schemas.microsoft.com/office/drawing/2014/main" id="{02659395-A16F-4372-9E78-9493B189B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232" y="2400850"/>
            <a:ext cx="4005262" cy="30039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3AEA93-8868-4CFC-989F-EFA2F45226BE}"/>
              </a:ext>
            </a:extLst>
          </p:cNvPr>
          <p:cNvSpPr txBox="1"/>
          <p:nvPr/>
        </p:nvSpPr>
        <p:spPr>
          <a:xfrm>
            <a:off x="4490398" y="3833030"/>
            <a:ext cx="5586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If only decontamination at 60°C efficient: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only use of the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Krios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for both Cl2 and CL3 pathogens.  </a:t>
            </a:r>
          </a:p>
        </p:txBody>
      </p:sp>
    </p:spTree>
    <p:extLst>
      <p:ext uri="{BB962C8B-B14F-4D97-AF65-F5344CB8AC3E}">
        <p14:creationId xmlns:p14="http://schemas.microsoft.com/office/powerpoint/2010/main" val="298305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1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CERES clean station – 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Delmic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(Delivery for summer 2022)</a:t>
            </a: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5C07F9-B8ED-482F-A8F8-D53AFAE62D90}"/>
              </a:ext>
            </a:extLst>
          </p:cNvPr>
          <p:cNvSpPr txBox="1"/>
          <p:nvPr/>
        </p:nvSpPr>
        <p:spPr>
          <a:xfrm>
            <a:off x="4623876" y="2184422"/>
            <a:ext cx="64822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Glove-box specifically designed for cryo-ET workflow.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Reduce most of the ice contamination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by operating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under dry nitrogen atmosphere.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Re-circulating air through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HEPA filter compatible with handling CL2/Cl3 pathogen.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Allow samples loading in both the Aquilos 2 and the Krios.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Loading tray heating up to 60 degrees for decontamination.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E16AE3-A8D5-44DB-BF31-453138500F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79" t="18264" r="25156" b="19584"/>
          <a:stretch/>
        </p:blipFill>
        <p:spPr>
          <a:xfrm>
            <a:off x="237614" y="732305"/>
            <a:ext cx="4153115" cy="28658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D313B0-15DA-4096-8AD2-7BFE98C7E4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97" t="36666" r="25194" b="23125"/>
          <a:stretch/>
        </p:blipFill>
        <p:spPr>
          <a:xfrm>
            <a:off x="237614" y="4006697"/>
            <a:ext cx="4153115" cy="185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57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3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On-the-fly data processing – Cryosparc Live</a:t>
            </a: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63169E-BE82-4FA7-A497-B4B7AC5DBC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204" b="14103"/>
          <a:stretch/>
        </p:blipFill>
        <p:spPr>
          <a:xfrm>
            <a:off x="590549" y="1349903"/>
            <a:ext cx="10228087" cy="44698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81BBB0D-FC18-45D7-A5B0-A5899AB33FD7}"/>
              </a:ext>
            </a:extLst>
          </p:cNvPr>
          <p:cNvSpPr/>
          <p:nvPr/>
        </p:nvSpPr>
        <p:spPr>
          <a:xfrm>
            <a:off x="242152" y="744987"/>
            <a:ext cx="8805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Monitoring of the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2542071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67ED9D7-1CEB-49B3-B620-0B9E7CAA417D}"/>
              </a:ext>
            </a:extLst>
          </p:cNvPr>
          <p:cNvSpPr/>
          <p:nvPr/>
        </p:nvSpPr>
        <p:spPr>
          <a:xfrm>
            <a:off x="251677" y="744987"/>
            <a:ext cx="8805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Live 2D classification to assess sample quality and orientations distribution </a:t>
            </a:r>
          </a:p>
        </p:txBody>
      </p:sp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F272C5-E67B-4B77-A232-D1EBF9446C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205" b="14188"/>
          <a:stretch/>
        </p:blipFill>
        <p:spPr>
          <a:xfrm>
            <a:off x="590549" y="1354824"/>
            <a:ext cx="10228086" cy="4464952"/>
          </a:xfrm>
          <a:prstGeom prst="rect">
            <a:avLst/>
          </a:prstGeom>
        </p:spPr>
      </p:pic>
      <p:sp>
        <p:nvSpPr>
          <p:cNvPr id="7" name="ZoneTexte 4">
            <a:extLst>
              <a:ext uri="{FF2B5EF4-FFF2-40B4-BE49-F238E27FC236}">
                <a16:creationId xmlns:a16="http://schemas.microsoft.com/office/drawing/2014/main" id="{9C109D75-87A5-41DB-B41C-151759486B9D}"/>
              </a:ext>
            </a:extLst>
          </p:cNvPr>
          <p:cNvSpPr txBox="1"/>
          <p:nvPr/>
        </p:nvSpPr>
        <p:spPr>
          <a:xfrm>
            <a:off x="6" y="17193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On-the-fly data processing – Cryosparc Live</a:t>
            </a:r>
          </a:p>
        </p:txBody>
      </p:sp>
    </p:spTree>
    <p:extLst>
      <p:ext uri="{BB962C8B-B14F-4D97-AF65-F5344CB8AC3E}">
        <p14:creationId xmlns:p14="http://schemas.microsoft.com/office/powerpoint/2010/main" val="2000870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CCESS — Oxford Particle Imaging Centre">
            <a:extLst>
              <a:ext uri="{FF2B5EF4-FFF2-40B4-BE49-F238E27FC236}">
                <a16:creationId xmlns:a16="http://schemas.microsoft.com/office/drawing/2014/main" id="{73506C8A-D88C-469B-8263-1D05B7903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BC8F12F-BB24-4A34-840C-EB2D34152A20}"/>
              </a:ext>
            </a:extLst>
          </p:cNvPr>
          <p:cNvGrpSpPr/>
          <p:nvPr/>
        </p:nvGrpSpPr>
        <p:grpSpPr>
          <a:xfrm>
            <a:off x="131534" y="610268"/>
            <a:ext cx="5292827" cy="2481454"/>
            <a:chOff x="1818681" y="1373132"/>
            <a:chExt cx="5483976" cy="257106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D0B08A-3A08-4381-B8CF-DF03064E0BD2}"/>
                </a:ext>
              </a:extLst>
            </p:cNvPr>
            <p:cNvSpPr txBox="1"/>
            <p:nvPr/>
          </p:nvSpPr>
          <p:spPr>
            <a:xfrm>
              <a:off x="3502453" y="1373132"/>
              <a:ext cx="2204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Management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98DDA9-A87B-45D4-BECD-418F63AFC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0815"/>
            <a:stretch/>
          </p:blipFill>
          <p:spPr>
            <a:xfrm>
              <a:off x="1818681" y="1751038"/>
              <a:ext cx="1699262" cy="180774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0E29C6F-2EC4-4739-B364-8FE778DDA8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0619"/>
            <a:stretch/>
          </p:blipFill>
          <p:spPr>
            <a:xfrm>
              <a:off x="3700088" y="1751037"/>
              <a:ext cx="1695058" cy="1807740"/>
            </a:xfrm>
            <a:prstGeom prst="rect">
              <a:avLst/>
            </a:prstGeom>
          </p:spPr>
        </p:pic>
        <p:pic>
          <p:nvPicPr>
            <p:cNvPr id="10" name="Picture 2" descr="https://035.medsci.ox.ac.uk/team/jonathan-grimes/@@haiku.profiles.portrait/e47428035a254976a885614f64c64eae/@@images/image/w1140?986a6404-60a2-47c5-bfb0-09538c2a6bd1">
              <a:extLst>
                <a:ext uri="{FF2B5EF4-FFF2-40B4-BE49-F238E27FC236}">
                  <a16:creationId xmlns:a16="http://schemas.microsoft.com/office/drawing/2014/main" id="{CBCDEAD2-0CA4-4D8A-A612-2359854F95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4917" y="1751037"/>
              <a:ext cx="1807740" cy="1807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783E765-D9F0-4163-8131-61600DED4035}"/>
                </a:ext>
              </a:extLst>
            </p:cNvPr>
            <p:cNvSpPr txBox="1"/>
            <p:nvPr/>
          </p:nvSpPr>
          <p:spPr>
            <a:xfrm>
              <a:off x="2029996" y="3574868"/>
              <a:ext cx="1276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Dave Stuart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52262D-0931-49EC-87F8-5303A464F8EB}"/>
                </a:ext>
              </a:extLst>
            </p:cNvPr>
            <p:cNvSpPr txBox="1"/>
            <p:nvPr/>
          </p:nvSpPr>
          <p:spPr>
            <a:xfrm>
              <a:off x="5517233" y="3574868"/>
              <a:ext cx="1763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Jonathan Grimes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5E626A-9CEB-4640-8A11-AB7D94B63CC2}"/>
                </a:ext>
              </a:extLst>
            </p:cNvPr>
            <p:cNvSpPr txBox="1"/>
            <p:nvPr/>
          </p:nvSpPr>
          <p:spPr>
            <a:xfrm>
              <a:off x="3823830" y="3574868"/>
              <a:ext cx="14475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Yvonne Jones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C1ECA18-046C-406C-A1B9-1FD9D15F0BEA}"/>
              </a:ext>
            </a:extLst>
          </p:cNvPr>
          <p:cNvSpPr txBox="1"/>
          <p:nvPr/>
        </p:nvSpPr>
        <p:spPr>
          <a:xfrm>
            <a:off x="4417238" y="3370920"/>
            <a:ext cx="276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Staff and Facility Support</a:t>
            </a:r>
          </a:p>
        </p:txBody>
      </p:sp>
      <p:cxnSp>
        <p:nvCxnSpPr>
          <p:cNvPr id="28" name="Connecteur droit 25">
            <a:extLst>
              <a:ext uri="{FF2B5EF4-FFF2-40B4-BE49-F238E27FC236}">
                <a16:creationId xmlns:a16="http://schemas.microsoft.com/office/drawing/2014/main" id="{389C139A-FEB2-44A5-90E2-9640173439CF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4">
            <a:extLst>
              <a:ext uri="{FF2B5EF4-FFF2-40B4-BE49-F238E27FC236}">
                <a16:creationId xmlns:a16="http://schemas.microsoft.com/office/drawing/2014/main" id="{5B3B0BEF-FA67-41CA-A3AA-2F6F69BD298D}"/>
              </a:ext>
            </a:extLst>
          </p:cNvPr>
          <p:cNvSpPr txBox="1"/>
          <p:nvPr/>
        </p:nvSpPr>
        <p:spPr>
          <a:xfrm>
            <a:off x="6" y="17191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Oxford Particle Imaging Centre (OPIC)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92D6B5D-B79A-466B-9C2E-E4A079B73393}"/>
              </a:ext>
            </a:extLst>
          </p:cNvPr>
          <p:cNvGrpSpPr/>
          <p:nvPr/>
        </p:nvGrpSpPr>
        <p:grpSpPr>
          <a:xfrm>
            <a:off x="1054747" y="3785865"/>
            <a:ext cx="9472734" cy="2093505"/>
            <a:chOff x="354987" y="3691213"/>
            <a:chExt cx="9472734" cy="2093505"/>
          </a:xfrm>
        </p:grpSpPr>
        <p:pic>
          <p:nvPicPr>
            <p:cNvPr id="21" name="Picture 20" descr="A person in a blue shirt&#10;&#10;Description automatically generated">
              <a:extLst>
                <a:ext uri="{FF2B5EF4-FFF2-40B4-BE49-F238E27FC236}">
                  <a16:creationId xmlns:a16="http://schemas.microsoft.com/office/drawing/2014/main" id="{681C7094-067D-4D98-9C2D-44DAC0C99F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2056" b="12807"/>
            <a:stretch/>
          </p:blipFill>
          <p:spPr>
            <a:xfrm>
              <a:off x="5870833" y="3704635"/>
              <a:ext cx="1102388" cy="142443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E4CBD53-5A8A-4421-BC33-2A9EE818FA65}"/>
                </a:ext>
              </a:extLst>
            </p:cNvPr>
            <p:cNvSpPr txBox="1"/>
            <p:nvPr/>
          </p:nvSpPr>
          <p:spPr>
            <a:xfrm>
              <a:off x="5915671" y="5110536"/>
              <a:ext cx="9909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Loic</a:t>
              </a:r>
            </a:p>
            <a:p>
              <a:pPr algn="ctr"/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Carrique</a:t>
              </a:r>
              <a:endParaRPr lang="fr-F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53AFF3C-E6C9-4F50-B1BA-8AE64E621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814" r="6934"/>
            <a:stretch/>
          </p:blipFill>
          <p:spPr>
            <a:xfrm>
              <a:off x="372634" y="3709750"/>
              <a:ext cx="1238389" cy="141932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04BF54E-4FB6-457E-A14B-D621363C3975}"/>
                </a:ext>
              </a:extLst>
            </p:cNvPr>
            <p:cNvSpPr txBox="1"/>
            <p:nvPr/>
          </p:nvSpPr>
          <p:spPr>
            <a:xfrm>
              <a:off x="354987" y="5110537"/>
              <a:ext cx="12736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Helen</a:t>
              </a:r>
            </a:p>
            <a:p>
              <a:pPr algn="ctr"/>
              <a:r>
                <a:rPr lang="en-GB" dirty="0" err="1">
                  <a:latin typeface="Calibri" panose="020F0502020204030204" pitchFamily="34" charset="0"/>
                  <a:cs typeface="Calibri" panose="020F0502020204030204" pitchFamily="34" charset="0"/>
                </a:rPr>
                <a:t>Duyvesteyn</a:t>
              </a:r>
              <a:endParaRPr lang="fr-F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6" descr="https://www.strubi.ox.ac.uk/team/tom-walter/@@haiku.profiles.portrait/37cc556f53624c858e06d4035aa9917b/@@images/image/w1140?8216d040-2e60-4ae6-bbb1-bc4e2e06624c">
              <a:extLst>
                <a:ext uri="{FF2B5EF4-FFF2-40B4-BE49-F238E27FC236}">
                  <a16:creationId xmlns:a16="http://schemas.microsoft.com/office/drawing/2014/main" id="{EB4CA85E-9389-4574-94CB-8CC0A22FEA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2" r="8147"/>
            <a:stretch/>
          </p:blipFill>
          <p:spPr bwMode="auto">
            <a:xfrm>
              <a:off x="1840774" y="3709749"/>
              <a:ext cx="1164981" cy="1419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54E9A0-999F-40B0-BD4B-35B3ADF9DF67}"/>
                </a:ext>
              </a:extLst>
            </p:cNvPr>
            <p:cNvSpPr txBox="1"/>
            <p:nvPr/>
          </p:nvSpPr>
          <p:spPr>
            <a:xfrm>
              <a:off x="2053687" y="5110535"/>
              <a:ext cx="8153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Tom</a:t>
              </a:r>
            </a:p>
            <a:p>
              <a:pPr algn="ctr"/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Walter</a:t>
              </a:r>
            </a:p>
          </p:txBody>
        </p:sp>
        <p:pic>
          <p:nvPicPr>
            <p:cNvPr id="19" name="Picture 8" descr="https://www.thesgc.org/sites/default/files/styles/member-photo/public/Beth_0.jpg?itok=v7wHe4PD">
              <a:extLst>
                <a:ext uri="{FF2B5EF4-FFF2-40B4-BE49-F238E27FC236}">
                  <a16:creationId xmlns:a16="http://schemas.microsoft.com/office/drawing/2014/main" id="{4BF217FC-8A05-4003-89BC-218454DAE9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506" y="3709749"/>
              <a:ext cx="1102387" cy="1419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495892-BB8E-4750-9E4D-A18C2273F6E1}"/>
                </a:ext>
              </a:extLst>
            </p:cNvPr>
            <p:cNvSpPr txBox="1"/>
            <p:nvPr/>
          </p:nvSpPr>
          <p:spPr>
            <a:xfrm>
              <a:off x="3268768" y="5138387"/>
              <a:ext cx="10358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Elizabeth</a:t>
              </a:r>
            </a:p>
            <a:p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MacLean</a:t>
              </a:r>
              <a:endParaRPr lang="fr-F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6089245-4274-450E-AAF3-99DA0B257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67644" y="3709749"/>
              <a:ext cx="1073438" cy="141932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B94F6A2-E0C3-4490-AAAA-FF3B42A100F6}"/>
                </a:ext>
              </a:extLst>
            </p:cNvPr>
            <p:cNvSpPr txBox="1"/>
            <p:nvPr/>
          </p:nvSpPr>
          <p:spPr>
            <a:xfrm>
              <a:off x="4706464" y="5110535"/>
              <a:ext cx="7841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Karl</a:t>
              </a:r>
            </a:p>
            <a:p>
              <a:pPr algn="ctr"/>
              <a:r>
                <a:rPr lang="en-GB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Harlos</a:t>
              </a:r>
              <a:endParaRPr lang="fr-F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54" descr="A picture containing person, wall, indoor&#10;&#10;Description automatically generated">
              <a:extLst>
                <a:ext uri="{FF2B5EF4-FFF2-40B4-BE49-F238E27FC236}">
                  <a16:creationId xmlns:a16="http://schemas.microsoft.com/office/drawing/2014/main" id="{21BCB31C-4D81-4CF6-9042-B132CB4230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40" t="5787" r="12290"/>
            <a:stretch/>
          </p:blipFill>
          <p:spPr>
            <a:xfrm>
              <a:off x="7202972" y="3704635"/>
              <a:ext cx="1110809" cy="1424438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E2D04F0-57F9-4D24-96E4-1EBC87AC1F6C}"/>
                </a:ext>
              </a:extLst>
            </p:cNvPr>
            <p:cNvSpPr txBox="1"/>
            <p:nvPr/>
          </p:nvSpPr>
          <p:spPr>
            <a:xfrm>
              <a:off x="7238105" y="5110536"/>
              <a:ext cx="10437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Mhairi</a:t>
              </a:r>
            </a:p>
            <a:p>
              <a:pPr algn="ctr"/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Ferguson</a:t>
              </a:r>
              <a:endParaRPr lang="fr-F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8" name="Picture 57" descr="A person with a beard&#10;&#10;Description automatically generated with low confidence">
              <a:extLst>
                <a:ext uri="{FF2B5EF4-FFF2-40B4-BE49-F238E27FC236}">
                  <a16:creationId xmlns:a16="http://schemas.microsoft.com/office/drawing/2014/main" id="{C1D02660-3D5F-4D0B-8B40-D135111B1A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4" r="17852"/>
            <a:stretch/>
          </p:blipFill>
          <p:spPr>
            <a:xfrm>
              <a:off x="8543530" y="3691213"/>
              <a:ext cx="1110810" cy="14378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0EAD2ED-78A4-4EAD-B5CD-89D462639D9E}"/>
                </a:ext>
              </a:extLst>
            </p:cNvPr>
            <p:cNvSpPr txBox="1"/>
            <p:nvPr/>
          </p:nvSpPr>
          <p:spPr>
            <a:xfrm>
              <a:off x="8370148" y="5110537"/>
              <a:ext cx="145757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Benjamin Edwards 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10FE232-006E-40BB-917D-58C636290E92}"/>
              </a:ext>
            </a:extLst>
          </p:cNvPr>
          <p:cNvGrpSpPr/>
          <p:nvPr/>
        </p:nvGrpSpPr>
        <p:grpSpPr>
          <a:xfrm>
            <a:off x="5734039" y="613896"/>
            <a:ext cx="5218136" cy="2494327"/>
            <a:chOff x="6096000" y="613896"/>
            <a:chExt cx="5218136" cy="2494327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9FF3FE7-0974-499B-BA8B-676339033EA3}"/>
                </a:ext>
              </a:extLst>
            </p:cNvPr>
            <p:cNvSpPr txBox="1"/>
            <p:nvPr/>
          </p:nvSpPr>
          <p:spPr>
            <a:xfrm>
              <a:off x="7658037" y="613896"/>
              <a:ext cx="21275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Admin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602737C-77D7-4367-AA85-0D9D5F13393E}"/>
                </a:ext>
              </a:extLst>
            </p:cNvPr>
            <p:cNvSpPr txBox="1"/>
            <p:nvPr/>
          </p:nvSpPr>
          <p:spPr>
            <a:xfrm>
              <a:off x="6236904" y="2738891"/>
              <a:ext cx="1391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Claire Morris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901CE64-98A3-41E0-B34B-3A7FEC836059}"/>
                </a:ext>
              </a:extLst>
            </p:cNvPr>
            <p:cNvSpPr txBox="1"/>
            <p:nvPr/>
          </p:nvSpPr>
          <p:spPr>
            <a:xfrm>
              <a:off x="9855008" y="2738891"/>
              <a:ext cx="1319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Agata Krupa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43DFC34-8ABF-4A42-974A-4036827E12B2}"/>
                </a:ext>
              </a:extLst>
            </p:cNvPr>
            <p:cNvSpPr txBox="1"/>
            <p:nvPr/>
          </p:nvSpPr>
          <p:spPr>
            <a:xfrm>
              <a:off x="7773213" y="2738891"/>
              <a:ext cx="18912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Melissa Matthews</a:t>
              </a:r>
            </a:p>
          </p:txBody>
        </p:sp>
        <p:pic>
          <p:nvPicPr>
            <p:cNvPr id="71" name="Picture 70" descr="A picture containing wall, clothing&#10;&#10;Description automatically generated">
              <a:extLst>
                <a:ext uri="{FF2B5EF4-FFF2-40B4-BE49-F238E27FC236}">
                  <a16:creationId xmlns:a16="http://schemas.microsoft.com/office/drawing/2014/main" id="{C136043E-7585-4A64-9B5F-E0F98CAD4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032188"/>
              <a:ext cx="1635975" cy="1635975"/>
            </a:xfrm>
            <a:prstGeom prst="rect">
              <a:avLst/>
            </a:prstGeom>
          </p:spPr>
        </p:pic>
        <p:pic>
          <p:nvPicPr>
            <p:cNvPr id="73" name="Picture 72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2B0A0D4A-C74B-4984-8539-68690104B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784" y="1056353"/>
              <a:ext cx="1635975" cy="1635975"/>
            </a:xfrm>
            <a:prstGeom prst="rect">
              <a:avLst/>
            </a:prstGeom>
          </p:spPr>
        </p:pic>
        <p:pic>
          <p:nvPicPr>
            <p:cNvPr id="75" name="Picture 74" descr="A close-up of a person smiling&#10;&#10;Description automatically generated">
              <a:extLst>
                <a:ext uri="{FF2B5EF4-FFF2-40B4-BE49-F238E27FC236}">
                  <a16:creationId xmlns:a16="http://schemas.microsoft.com/office/drawing/2014/main" id="{06A9A7B0-13AE-4FCD-9F9C-7571E91FD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8161" y="1056353"/>
              <a:ext cx="1635975" cy="1635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0592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67ED9D7-1CEB-49B3-B620-0B9E7CAA417D}"/>
              </a:ext>
            </a:extLst>
          </p:cNvPr>
          <p:cNvSpPr/>
          <p:nvPr/>
        </p:nvSpPr>
        <p:spPr>
          <a:xfrm>
            <a:off x="251677" y="744987"/>
            <a:ext cx="8805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Initial 3D models</a:t>
            </a:r>
          </a:p>
        </p:txBody>
      </p:sp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9D2491-A46A-41D0-992C-C9B94DD845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20" b="14017"/>
          <a:stretch/>
        </p:blipFill>
        <p:spPr>
          <a:xfrm>
            <a:off x="590548" y="1349903"/>
            <a:ext cx="10205635" cy="4469873"/>
          </a:xfrm>
          <a:prstGeom prst="rect">
            <a:avLst/>
          </a:prstGeom>
        </p:spPr>
      </p:pic>
      <p:sp>
        <p:nvSpPr>
          <p:cNvPr id="8" name="ZoneTexte 4">
            <a:extLst>
              <a:ext uri="{FF2B5EF4-FFF2-40B4-BE49-F238E27FC236}">
                <a16:creationId xmlns:a16="http://schemas.microsoft.com/office/drawing/2014/main" id="{10C9EFF1-4B90-432D-A466-E551F3428E95}"/>
              </a:ext>
            </a:extLst>
          </p:cNvPr>
          <p:cNvSpPr txBox="1"/>
          <p:nvPr/>
        </p:nvSpPr>
        <p:spPr>
          <a:xfrm>
            <a:off x="6" y="17193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On-the-fly data processing – Cryosparc Live</a:t>
            </a:r>
          </a:p>
        </p:txBody>
      </p:sp>
    </p:spTree>
    <p:extLst>
      <p:ext uri="{BB962C8B-B14F-4D97-AF65-F5344CB8AC3E}">
        <p14:creationId xmlns:p14="http://schemas.microsoft.com/office/powerpoint/2010/main" val="3841421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912C6D2-4131-480F-ABFC-57D09C16EA82}"/>
              </a:ext>
            </a:extLst>
          </p:cNvPr>
          <p:cNvGrpSpPr/>
          <p:nvPr/>
        </p:nvGrpSpPr>
        <p:grpSpPr>
          <a:xfrm>
            <a:off x="385028" y="3664650"/>
            <a:ext cx="4242289" cy="648174"/>
            <a:chOff x="385028" y="3550356"/>
            <a:chExt cx="4242289" cy="64817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B2505DC-C38F-481C-96E5-807F0E541744}"/>
                </a:ext>
              </a:extLst>
            </p:cNvPr>
            <p:cNvSpPr txBox="1"/>
            <p:nvPr/>
          </p:nvSpPr>
          <p:spPr>
            <a:xfrm flipH="1">
              <a:off x="385028" y="3550356"/>
              <a:ext cx="4242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37" indent="-285737">
                <a:buFont typeface="Wingdings" panose="05000000000000000000" pitchFamily="2" charset="2"/>
                <a:buChar char="q"/>
              </a:pP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In-situ FIB-SEM and soon CLEM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E34467B-DE8A-4FFC-8059-AD9C0340F08B}"/>
                </a:ext>
              </a:extLst>
            </p:cNvPr>
            <p:cNvSpPr txBox="1"/>
            <p:nvPr/>
          </p:nvSpPr>
          <p:spPr>
            <a:xfrm>
              <a:off x="410979" y="3829198"/>
              <a:ext cx="377450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US" b="1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Aquilos microscope</a:t>
              </a:r>
            </a:p>
          </p:txBody>
        </p:sp>
      </p:grpSp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3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Expectations and aims of the facility</a:t>
            </a: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Diagram, schematic&#10;&#10;Description automatically generated">
            <a:extLst>
              <a:ext uri="{FF2B5EF4-FFF2-40B4-BE49-F238E27FC236}">
                <a16:creationId xmlns:a16="http://schemas.microsoft.com/office/drawing/2014/main" id="{56E490C0-51F3-4F8D-B4B8-0FD9A71AB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804" y="1378998"/>
            <a:ext cx="4938299" cy="472697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256ABE4-35A1-46CE-95A9-20EFC483B022}"/>
              </a:ext>
            </a:extLst>
          </p:cNvPr>
          <p:cNvSpPr txBox="1"/>
          <p:nvPr/>
        </p:nvSpPr>
        <p:spPr>
          <a:xfrm>
            <a:off x="8241023" y="5990133"/>
            <a:ext cx="2211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Passmore and Russo, 2016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E6505F8-8592-42B5-9305-2D9344D3C375}"/>
              </a:ext>
            </a:extLst>
          </p:cNvPr>
          <p:cNvSpPr/>
          <p:nvPr/>
        </p:nvSpPr>
        <p:spPr>
          <a:xfrm>
            <a:off x="385031" y="647230"/>
            <a:ext cx="10440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37" indent="-285737">
              <a:buFont typeface="Wingdings" panose="05000000000000000000" pitchFamily="2" charset="2"/>
              <a:buChar char="ü"/>
            </a:pPr>
            <a:r>
              <a:rPr lang="en-GB" b="1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Characterization of biological samples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via scanning (SEM) or transmission electron microscopy (TEM).</a:t>
            </a:r>
          </a:p>
          <a:p>
            <a:pPr marL="285737" indent="-285737">
              <a:buFont typeface="Wingdings" panose="05000000000000000000" pitchFamily="2" charset="2"/>
              <a:buChar char="ü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Get </a:t>
            </a:r>
            <a:r>
              <a:rPr lang="en-GB" b="1" u="sng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structural information at medium and high resolution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of purified or 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in-situ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protein complexes.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3CD08BE-0DE3-42C1-9E35-6E7B50009E1F}"/>
              </a:ext>
            </a:extLst>
          </p:cNvPr>
          <p:cNvSpPr txBox="1"/>
          <p:nvPr/>
        </p:nvSpPr>
        <p:spPr>
          <a:xfrm flipH="1">
            <a:off x="385028" y="1577346"/>
            <a:ext cx="3947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285737">
              <a:buFont typeface="Wingdings" panose="05000000000000000000" pitchFamily="2" charset="2"/>
              <a:buChar char="q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Sample preparation and optimization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D049E41-B5F6-4EC7-A9AA-061E45B3C7FA}"/>
              </a:ext>
            </a:extLst>
          </p:cNvPr>
          <p:cNvSpPr txBox="1"/>
          <p:nvPr/>
        </p:nvSpPr>
        <p:spPr>
          <a:xfrm flipH="1">
            <a:off x="385030" y="2259841"/>
            <a:ext cx="424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285737">
              <a:buFont typeface="Wingdings" panose="05000000000000000000" pitchFamily="2" charset="2"/>
              <a:buChar char="q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Grid screening and initial data collection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132620C-352E-4FB2-AF45-ACA422E90976}"/>
              </a:ext>
            </a:extLst>
          </p:cNvPr>
          <p:cNvSpPr txBox="1"/>
          <p:nvPr/>
        </p:nvSpPr>
        <p:spPr>
          <a:xfrm flipH="1">
            <a:off x="385030" y="2951859"/>
            <a:ext cx="424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285737">
              <a:buFont typeface="Wingdings" panose="05000000000000000000" pitchFamily="2" charset="2"/>
              <a:buChar char="q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High resolution data collection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D7E8FA5-F207-483B-9E2E-44A05326AEB2}"/>
              </a:ext>
            </a:extLst>
          </p:cNvPr>
          <p:cNvSpPr txBox="1"/>
          <p:nvPr/>
        </p:nvSpPr>
        <p:spPr>
          <a:xfrm flipH="1">
            <a:off x="385030" y="4337228"/>
            <a:ext cx="424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285737">
              <a:buFont typeface="Wingdings" panose="05000000000000000000" pitchFamily="2" charset="2"/>
              <a:buChar char="q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Data processing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AED4A6-2388-4E30-9DDA-455A1DA64CD5}"/>
              </a:ext>
            </a:extLst>
          </p:cNvPr>
          <p:cNvSpPr txBox="1"/>
          <p:nvPr/>
        </p:nvSpPr>
        <p:spPr>
          <a:xfrm>
            <a:off x="385028" y="1856189"/>
            <a:ext cx="4139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Vitrobots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Gatan’s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CP3 and Leica GP2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A9FC8A-E58F-48E9-A52B-17D1EA08D9E4}"/>
              </a:ext>
            </a:extLst>
          </p:cNvPr>
          <p:cNvSpPr txBox="1"/>
          <p:nvPr/>
        </p:nvSpPr>
        <p:spPr>
          <a:xfrm>
            <a:off x="385029" y="2538682"/>
            <a:ext cx="3774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T12 and </a:t>
            </a:r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Glacios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microscopes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11A7E-D54F-48CC-ADC2-05689C601BFD}"/>
              </a:ext>
            </a:extLst>
          </p:cNvPr>
          <p:cNvSpPr txBox="1"/>
          <p:nvPr/>
        </p:nvSpPr>
        <p:spPr>
          <a:xfrm>
            <a:off x="410981" y="3230701"/>
            <a:ext cx="3774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Krios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microscope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3FBC7E-8127-4932-A22D-4222C360F02E}"/>
              </a:ext>
            </a:extLst>
          </p:cNvPr>
          <p:cNvSpPr txBox="1"/>
          <p:nvPr/>
        </p:nvSpPr>
        <p:spPr>
          <a:xfrm>
            <a:off x="410980" y="4645142"/>
            <a:ext cx="4181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Rescomp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cluster, </a:t>
            </a:r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cryosparc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relion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C9A82A-AEC2-437E-878B-71D755A1D6D4}"/>
              </a:ext>
            </a:extLst>
          </p:cNvPr>
          <p:cNvGrpSpPr/>
          <p:nvPr/>
        </p:nvGrpSpPr>
        <p:grpSpPr>
          <a:xfrm>
            <a:off x="385029" y="5043543"/>
            <a:ext cx="4303838" cy="732745"/>
            <a:chOff x="123089" y="5576958"/>
            <a:chExt cx="4303838" cy="73274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51B243-32AF-4471-B405-69F1E23D3AC6}"/>
                </a:ext>
              </a:extLst>
            </p:cNvPr>
            <p:cNvSpPr txBox="1"/>
            <p:nvPr/>
          </p:nvSpPr>
          <p:spPr>
            <a:xfrm flipH="1">
              <a:off x="123089" y="5576958"/>
              <a:ext cx="4242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User training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5EC9A0-7090-421D-AA9A-A7EB054F569D}"/>
                </a:ext>
              </a:extLst>
            </p:cNvPr>
            <p:cNvSpPr txBox="1"/>
            <p:nvPr/>
          </p:nvSpPr>
          <p:spPr>
            <a:xfrm>
              <a:off x="123089" y="5940371"/>
              <a:ext cx="43038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US" b="1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Getting users independent for all steps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4672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3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Getting access to cryo-EM</a:t>
            </a: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D0D1A9-AD12-4CF3-B3E1-4E926706E21F}"/>
              </a:ext>
            </a:extLst>
          </p:cNvPr>
          <p:cNvSpPr txBox="1"/>
          <p:nvPr/>
        </p:nvSpPr>
        <p:spPr>
          <a:xfrm flipH="1">
            <a:off x="937843" y="786624"/>
            <a:ext cx="562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GB" b="1" u="sng" dirty="0">
                <a:latin typeface="Calibri" panose="020F0502020204030204" pitchFamily="34" charset="0"/>
                <a:cs typeface="Calibri" panose="020F0502020204030204" pitchFamily="34" charset="0"/>
              </a:rPr>
              <a:t>start a project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or if you </a:t>
            </a:r>
            <a:r>
              <a:rPr lang="en-GB" b="1" u="sng" dirty="0">
                <a:latin typeface="Calibri" panose="020F0502020204030204" pitchFamily="34" charset="0"/>
                <a:cs typeface="Calibri" panose="020F0502020204030204" pitchFamily="34" charset="0"/>
              </a:rPr>
              <a:t>need support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get in contact: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DFC54F-9A7E-41FC-82A3-17C07A8B1733}"/>
              </a:ext>
            </a:extLst>
          </p:cNvPr>
          <p:cNvSpPr txBox="1"/>
          <p:nvPr/>
        </p:nvSpPr>
        <p:spPr>
          <a:xfrm>
            <a:off x="937842" y="1155956"/>
            <a:ext cx="5495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emsupport@strubi.ox.ac.uk (All staff members)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27995B-30BD-4C49-BCE8-169F8F5CDEFC}"/>
              </a:ext>
            </a:extLst>
          </p:cNvPr>
          <p:cNvSpPr txBox="1"/>
          <p:nvPr/>
        </p:nvSpPr>
        <p:spPr>
          <a:xfrm flipH="1">
            <a:off x="937844" y="1776425"/>
            <a:ext cx="4906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Instruments booking through an </a:t>
            </a:r>
            <a:r>
              <a:rPr lang="en-GB" b="1" u="sng" dirty="0">
                <a:latin typeface="Calibri" panose="020F0502020204030204" pitchFamily="34" charset="0"/>
                <a:cs typeface="Calibri" panose="020F0502020204030204" pitchFamily="34" charset="0"/>
              </a:rPr>
              <a:t>Aria calendar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D70057-53A5-4087-9F3C-765CF24E287A}"/>
              </a:ext>
            </a:extLst>
          </p:cNvPr>
          <p:cNvSpPr txBox="1"/>
          <p:nvPr/>
        </p:nvSpPr>
        <p:spPr>
          <a:xfrm>
            <a:off x="937843" y="2145757"/>
            <a:ext cx="5495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https://instruct-eric.eu/register/</a:t>
            </a:r>
          </a:p>
          <a:p>
            <a:pPr lvl="1"/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embookings@strubi.ox.ac.uk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925672-5E7E-4994-A431-DC5644748A2D}"/>
              </a:ext>
            </a:extLst>
          </p:cNvPr>
          <p:cNvSpPr txBox="1"/>
          <p:nvPr/>
        </p:nvSpPr>
        <p:spPr>
          <a:xfrm flipH="1">
            <a:off x="937842" y="2977614"/>
            <a:ext cx="4906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b="1" u="sng" dirty="0">
                <a:latin typeface="Calibri" panose="020F0502020204030204" pitchFamily="34" charset="0"/>
                <a:cs typeface="Calibri" panose="020F0502020204030204" pitchFamily="34" charset="0"/>
              </a:rPr>
              <a:t>Instructs-ERIC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463934-7BE1-4345-B4CC-06D9F481F871}"/>
              </a:ext>
            </a:extLst>
          </p:cNvPr>
          <p:cNvSpPr txBox="1"/>
          <p:nvPr/>
        </p:nvSpPr>
        <p:spPr>
          <a:xfrm>
            <a:off x="937841" y="3346946"/>
            <a:ext cx="54951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Researchers from countries member of Instruct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Peer-reviewed access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Price of the data collection 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subsidized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EF5E69-FF68-4F73-A3A9-0EC327D62340}"/>
              </a:ext>
            </a:extLst>
          </p:cNvPr>
          <p:cNvSpPr txBox="1"/>
          <p:nvPr/>
        </p:nvSpPr>
        <p:spPr>
          <a:xfrm flipH="1">
            <a:off x="937844" y="4519465"/>
            <a:ext cx="4906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eBIC</a:t>
            </a:r>
            <a:endParaRPr lang="en-GB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7DCD88-4511-47DD-AD87-CCF1773AAC0D}"/>
              </a:ext>
            </a:extLst>
          </p:cNvPr>
          <p:cNvSpPr txBox="1"/>
          <p:nvPr/>
        </p:nvSpPr>
        <p:spPr>
          <a:xfrm>
            <a:off x="937840" y="4888797"/>
            <a:ext cx="80044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 part of the old road campus BAG, send request to Jonathan Grimes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 rapid access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Price of the data collection </a:t>
            </a: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subsidized</a:t>
            </a:r>
          </a:p>
        </p:txBody>
      </p:sp>
    </p:spTree>
    <p:extLst>
      <p:ext uri="{BB962C8B-B14F-4D97-AF65-F5344CB8AC3E}">
        <p14:creationId xmlns:p14="http://schemas.microsoft.com/office/powerpoint/2010/main" val="4106084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8EF7D2E8-5F8A-4E0B-9647-8072A94A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6A6E2CC-84C1-424C-A664-BC849F6D0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33671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896B9-8CAB-4859-9941-022FFA91DC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2594" y="5998754"/>
            <a:ext cx="8426823" cy="397567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Facilities talks 27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Jan 2022</a:t>
            </a:r>
          </a:p>
        </p:txBody>
      </p:sp>
      <p:pic>
        <p:nvPicPr>
          <p:cNvPr id="60" name="Picture 2" descr="ACCESS — Oxford Particle Imaging Centre">
            <a:extLst>
              <a:ext uri="{FF2B5EF4-FFF2-40B4-BE49-F238E27FC236}">
                <a16:creationId xmlns:a16="http://schemas.microsoft.com/office/drawing/2014/main" id="{541F7EDA-7491-4A85-BBE8-1B6EF8977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900" y="2075875"/>
            <a:ext cx="10744200" cy="112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C8712D7-717B-466C-B353-D519B046C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408" y="135339"/>
            <a:ext cx="3218331" cy="988128"/>
          </a:xfrm>
          <a:prstGeom prst="rect">
            <a:avLst/>
          </a:prstGeom>
        </p:spPr>
      </p:pic>
      <p:pic>
        <p:nvPicPr>
          <p:cNvPr id="84" name="Picture 83" descr="Text&#10;&#10;Description automatically generated">
            <a:extLst>
              <a:ext uri="{FF2B5EF4-FFF2-40B4-BE49-F238E27FC236}">
                <a16:creationId xmlns:a16="http://schemas.microsoft.com/office/drawing/2014/main" id="{D7DCE97B-701D-45A1-AEC9-BA6426A5E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65" y="135339"/>
            <a:ext cx="2184731" cy="988128"/>
          </a:xfrm>
          <a:prstGeom prst="rect">
            <a:avLst/>
          </a:prstGeom>
        </p:spPr>
      </p:pic>
      <p:pic>
        <p:nvPicPr>
          <p:cNvPr id="62" name="Picture 61" descr="A picture containing text&#10;&#10;Description automatically generated">
            <a:extLst>
              <a:ext uri="{FF2B5EF4-FFF2-40B4-BE49-F238E27FC236}">
                <a16:creationId xmlns:a16="http://schemas.microsoft.com/office/drawing/2014/main" id="{8BD28A9F-3D4A-48FB-B825-9A408EBDE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11" y="113852"/>
            <a:ext cx="3330248" cy="1031109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6BDC29C2-17BD-48D5-B493-949187F7BA15}"/>
              </a:ext>
            </a:extLst>
          </p:cNvPr>
          <p:cNvSpPr txBox="1"/>
          <p:nvPr/>
        </p:nvSpPr>
        <p:spPr>
          <a:xfrm>
            <a:off x="3137755" y="3294869"/>
            <a:ext cx="62667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32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Loic Carrique</a:t>
            </a:r>
          </a:p>
          <a:p>
            <a:pPr algn="ctr"/>
            <a:r>
              <a:rPr lang="en-US" sz="2000" dirty="0">
                <a:solidFill>
                  <a:srgbClr val="032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(loic@strubi.ox.ac.uk)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58AAF037-3721-4CD9-8BE6-41631D9F12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4443" y="155600"/>
            <a:ext cx="1673820" cy="94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41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F397665-19AA-4460-BC8A-7D727DF62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76826" y="539947"/>
            <a:ext cx="4997238" cy="5534026"/>
          </a:xfrm>
          <a:prstGeom prst="rect">
            <a:avLst/>
          </a:prstGeom>
        </p:spPr>
      </p:pic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3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Oxford Particle Imaging Centre (OPIC) – building overview</a:t>
            </a: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8B96CF-A0BD-4117-8FB8-47398DBD971F}"/>
              </a:ext>
            </a:extLst>
          </p:cNvPr>
          <p:cNvSpPr/>
          <p:nvPr/>
        </p:nvSpPr>
        <p:spPr>
          <a:xfrm>
            <a:off x="432656" y="1094906"/>
            <a:ext cx="10440135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37" indent="-285737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Cryo-EM facility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37" indent="-285737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GB" b="1" dirty="0">
                <a:solidFill>
                  <a:srgbClr val="D6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Yellow suite (Cl2 pathogen)</a:t>
            </a:r>
          </a:p>
          <a:p>
            <a:pPr marL="285737" indent="-285737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GB" b="1" dirty="0">
                <a:solidFill>
                  <a:srgbClr val="52B4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suite (Cl3 pathogen)</a:t>
            </a:r>
          </a:p>
        </p:txBody>
      </p:sp>
    </p:spTree>
    <p:extLst>
      <p:ext uri="{BB962C8B-B14F-4D97-AF65-F5344CB8AC3E}">
        <p14:creationId xmlns:p14="http://schemas.microsoft.com/office/powerpoint/2010/main" val="504078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5DBB39-523E-49C0-99A5-B4200FC715CC}"/>
              </a:ext>
            </a:extLst>
          </p:cNvPr>
          <p:cNvSpPr/>
          <p:nvPr/>
        </p:nvSpPr>
        <p:spPr>
          <a:xfrm>
            <a:off x="2021779" y="3805470"/>
            <a:ext cx="7586584" cy="1494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3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Expectations and aims of the facility</a:t>
            </a: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Diagram, schematic&#10;&#10;Description automatically generated">
            <a:extLst>
              <a:ext uri="{FF2B5EF4-FFF2-40B4-BE49-F238E27FC236}">
                <a16:creationId xmlns:a16="http://schemas.microsoft.com/office/drawing/2014/main" id="{56E490C0-51F3-4F8D-B4B8-0FD9A71AB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804" y="1378998"/>
            <a:ext cx="4938299" cy="472697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256ABE4-35A1-46CE-95A9-20EFC483B022}"/>
              </a:ext>
            </a:extLst>
          </p:cNvPr>
          <p:cNvSpPr txBox="1"/>
          <p:nvPr/>
        </p:nvSpPr>
        <p:spPr>
          <a:xfrm>
            <a:off x="8241023" y="5990133"/>
            <a:ext cx="2211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Passmore and Russo, 2016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E6505F8-8592-42B5-9305-2D9344D3C375}"/>
              </a:ext>
            </a:extLst>
          </p:cNvPr>
          <p:cNvSpPr/>
          <p:nvPr/>
        </p:nvSpPr>
        <p:spPr>
          <a:xfrm>
            <a:off x="385031" y="647230"/>
            <a:ext cx="10440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37" indent="-285737">
              <a:buFont typeface="Wingdings" panose="05000000000000000000" pitchFamily="2" charset="2"/>
              <a:buChar char="ü"/>
            </a:pPr>
            <a:r>
              <a:rPr lang="en-GB" b="1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Characterization of biological samples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via scanning (SEM) or transmission electron microscopy (TEM).</a:t>
            </a:r>
          </a:p>
          <a:p>
            <a:pPr marL="285737" indent="-285737">
              <a:buFont typeface="Wingdings" panose="05000000000000000000" pitchFamily="2" charset="2"/>
              <a:buChar char="ü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Get </a:t>
            </a:r>
            <a:r>
              <a:rPr lang="en-GB" b="1" u="sng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structural information at medium and high resolution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of purified or 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in-situ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protein complexes.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3CD08BE-0DE3-42C1-9E35-6E7B50009E1F}"/>
              </a:ext>
            </a:extLst>
          </p:cNvPr>
          <p:cNvSpPr txBox="1"/>
          <p:nvPr/>
        </p:nvSpPr>
        <p:spPr>
          <a:xfrm flipH="1">
            <a:off x="385028" y="1951598"/>
            <a:ext cx="3947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285737">
              <a:buFont typeface="Wingdings" panose="05000000000000000000" pitchFamily="2" charset="2"/>
              <a:buChar char="q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Sample preparation and optimization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D049E41-B5F6-4EC7-A9AA-061E45B3C7FA}"/>
              </a:ext>
            </a:extLst>
          </p:cNvPr>
          <p:cNvSpPr txBox="1"/>
          <p:nvPr/>
        </p:nvSpPr>
        <p:spPr>
          <a:xfrm flipH="1">
            <a:off x="385030" y="2748402"/>
            <a:ext cx="424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285737">
              <a:buFont typeface="Wingdings" panose="05000000000000000000" pitchFamily="2" charset="2"/>
              <a:buChar char="q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Grid screening and initial data collection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132620C-352E-4FB2-AF45-ACA422E90976}"/>
              </a:ext>
            </a:extLst>
          </p:cNvPr>
          <p:cNvSpPr txBox="1"/>
          <p:nvPr/>
        </p:nvSpPr>
        <p:spPr>
          <a:xfrm flipH="1">
            <a:off x="385030" y="3545203"/>
            <a:ext cx="424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285737">
              <a:buFont typeface="Wingdings" panose="05000000000000000000" pitchFamily="2" charset="2"/>
              <a:buChar char="q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High resolution data collection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D7E8FA5-F207-483B-9E2E-44A05326AEB2}"/>
              </a:ext>
            </a:extLst>
          </p:cNvPr>
          <p:cNvSpPr txBox="1"/>
          <p:nvPr/>
        </p:nvSpPr>
        <p:spPr>
          <a:xfrm flipH="1">
            <a:off x="385030" y="4342005"/>
            <a:ext cx="424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285737">
              <a:buFont typeface="Wingdings" panose="05000000000000000000" pitchFamily="2" charset="2"/>
              <a:buChar char="q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Data processing</a:t>
            </a:r>
          </a:p>
        </p:txBody>
      </p:sp>
    </p:spTree>
    <p:extLst>
      <p:ext uri="{BB962C8B-B14F-4D97-AF65-F5344CB8AC3E}">
        <p14:creationId xmlns:p14="http://schemas.microsoft.com/office/powerpoint/2010/main" val="133985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3" grpId="0"/>
      <p:bldP spid="44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5DBB39-523E-49C0-99A5-B4200FC715CC}"/>
              </a:ext>
            </a:extLst>
          </p:cNvPr>
          <p:cNvSpPr/>
          <p:nvPr/>
        </p:nvSpPr>
        <p:spPr>
          <a:xfrm>
            <a:off x="2021779" y="3805470"/>
            <a:ext cx="7586584" cy="1494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3"/>
            <a:ext cx="898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preparation – Plunge freezing</a:t>
            </a: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E263B1-7927-4BE5-A0C4-19DD1D79AC48}"/>
              </a:ext>
            </a:extLst>
          </p:cNvPr>
          <p:cNvGrpSpPr/>
          <p:nvPr/>
        </p:nvGrpSpPr>
        <p:grpSpPr>
          <a:xfrm>
            <a:off x="498263" y="1131709"/>
            <a:ext cx="9984000" cy="4450508"/>
            <a:chOff x="541125" y="1711199"/>
            <a:chExt cx="8678924" cy="386875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FB92889-91AE-46A0-976B-10089AA23B8B}"/>
                </a:ext>
              </a:extLst>
            </p:cNvPr>
            <p:cNvGrpSpPr/>
            <p:nvPr/>
          </p:nvGrpSpPr>
          <p:grpSpPr>
            <a:xfrm>
              <a:off x="541125" y="1711200"/>
              <a:ext cx="1941179" cy="3868752"/>
              <a:chOff x="212512" y="914398"/>
              <a:chExt cx="1941179" cy="3868752"/>
            </a:xfrm>
          </p:grpSpPr>
          <p:pic>
            <p:nvPicPr>
              <p:cNvPr id="7" name="Picture 6" descr="A small home office&#10;&#10;Description automatically generated">
                <a:extLst>
                  <a:ext uri="{FF2B5EF4-FFF2-40B4-BE49-F238E27FC236}">
                    <a16:creationId xmlns:a16="http://schemas.microsoft.com/office/drawing/2014/main" id="{82A611F6-A39F-4DE5-9D42-88333A007F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4583" b="14488"/>
              <a:stretch/>
            </p:blipFill>
            <p:spPr>
              <a:xfrm>
                <a:off x="212512" y="914398"/>
                <a:ext cx="1941179" cy="3450986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D2246B-BD0B-4D25-96BA-0A860BB0FC86}"/>
                  </a:ext>
                </a:extLst>
              </p:cNvPr>
              <p:cNvSpPr txBox="1"/>
              <p:nvPr/>
            </p:nvSpPr>
            <p:spPr>
              <a:xfrm>
                <a:off x="307156" y="4462096"/>
                <a:ext cx="1522889" cy="321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Mark IV </a:t>
                </a:r>
                <a:r>
                  <a:rPr lang="fr-FR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Vitrobot</a:t>
                </a:r>
                <a:endParaRPr lang="fr-F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5E490F1-7716-4DD0-934E-234E411BB7E5}"/>
                </a:ext>
              </a:extLst>
            </p:cNvPr>
            <p:cNvGrpSpPr/>
            <p:nvPr/>
          </p:nvGrpSpPr>
          <p:grpSpPr>
            <a:xfrm>
              <a:off x="2797524" y="1711201"/>
              <a:ext cx="1941179" cy="3868751"/>
              <a:chOff x="2454551" y="914399"/>
              <a:chExt cx="1941179" cy="3868751"/>
            </a:xfrm>
          </p:grpSpPr>
          <p:pic>
            <p:nvPicPr>
              <p:cNvPr id="10" name="Picture 9" descr="A picture containing indoor, sitting, table, kitchen&#10;&#10;Description automatically generated">
                <a:extLst>
                  <a:ext uri="{FF2B5EF4-FFF2-40B4-BE49-F238E27FC236}">
                    <a16:creationId xmlns:a16="http://schemas.microsoft.com/office/drawing/2014/main" id="{13A75261-B725-42BC-80E1-AD0EF672FA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1699648" y="1669302"/>
                <a:ext cx="3450985" cy="194117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EA44E8-29B1-4C5C-AF73-84F797179223}"/>
                  </a:ext>
                </a:extLst>
              </p:cNvPr>
              <p:cNvSpPr txBox="1"/>
              <p:nvPr/>
            </p:nvSpPr>
            <p:spPr>
              <a:xfrm>
                <a:off x="2549195" y="4462096"/>
                <a:ext cx="1508954" cy="321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Mark III </a:t>
                </a:r>
                <a:r>
                  <a:rPr lang="fr-FR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Vitrobot</a:t>
                </a:r>
                <a:endParaRPr lang="fr-F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712EB0C-2B02-429E-A6A7-F455F2F27D09}"/>
                </a:ext>
              </a:extLst>
            </p:cNvPr>
            <p:cNvGrpSpPr/>
            <p:nvPr/>
          </p:nvGrpSpPr>
          <p:grpSpPr>
            <a:xfrm>
              <a:off x="7294596" y="1711202"/>
              <a:ext cx="1925453" cy="3868750"/>
              <a:chOff x="6965983" y="914400"/>
              <a:chExt cx="1925453" cy="386875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F95E1A-0D8C-4DC3-86A7-52D7F4A71BAA}"/>
                  </a:ext>
                </a:extLst>
              </p:cNvPr>
              <p:cNvSpPr txBox="1"/>
              <p:nvPr/>
            </p:nvSpPr>
            <p:spPr>
              <a:xfrm>
                <a:off x="7349930" y="4462096"/>
                <a:ext cx="1006248" cy="321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Gatan</a:t>
                </a:r>
                <a:r>
                  <a:rPr lang="fr-F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CP3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5E62370-3BE0-43AE-BCDB-0B8FF75291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9881" b="16302"/>
              <a:stretch/>
            </p:blipFill>
            <p:spPr>
              <a:xfrm rot="5400000">
                <a:off x="6189783" y="1690600"/>
                <a:ext cx="3477854" cy="1925453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18C0313-F053-445F-8096-EBD30E0DAD98}"/>
                </a:ext>
              </a:extLst>
            </p:cNvPr>
            <p:cNvGrpSpPr/>
            <p:nvPr/>
          </p:nvGrpSpPr>
          <p:grpSpPr>
            <a:xfrm>
              <a:off x="5053923" y="1711199"/>
              <a:ext cx="1925452" cy="3868753"/>
              <a:chOff x="4665458" y="914397"/>
              <a:chExt cx="1925452" cy="3868753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B214CA5-98A3-40DD-B88C-36468A892815}"/>
                  </a:ext>
                </a:extLst>
              </p:cNvPr>
              <p:cNvSpPr txBox="1"/>
              <p:nvPr/>
            </p:nvSpPr>
            <p:spPr>
              <a:xfrm>
                <a:off x="5082360" y="4462096"/>
                <a:ext cx="948950" cy="321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>
                    <a:latin typeface="Calibri" panose="020F0502020204030204" pitchFamily="34" charset="0"/>
                    <a:cs typeface="Calibri" panose="020F0502020204030204" pitchFamily="34" charset="0"/>
                  </a:rPr>
                  <a:t>GP2 Leica</a:t>
                </a:r>
                <a:endParaRPr lang="fr-F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3BB66D5-F1B9-4B91-9403-1075874DD1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9764" b="15845"/>
              <a:stretch/>
            </p:blipFill>
            <p:spPr>
              <a:xfrm rot="5400000">
                <a:off x="3902692" y="1677163"/>
                <a:ext cx="3450983" cy="192545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61722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846.JPG">
            <a:extLst>
              <a:ext uri="{FF2B5EF4-FFF2-40B4-BE49-F238E27FC236}">
                <a16:creationId xmlns:a16="http://schemas.microsoft.com/office/drawing/2014/main" id="{15858A0E-C416-4414-A1ED-F7C3A3F82F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03" b="16203"/>
          <a:stretch/>
        </p:blipFill>
        <p:spPr>
          <a:xfrm rot="5400000">
            <a:off x="-1776046" y="1776045"/>
            <a:ext cx="6858000" cy="3305907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FE2E63-4713-4017-87FC-D8DD01B53682}"/>
              </a:ext>
            </a:extLst>
          </p:cNvPr>
          <p:cNvSpPr/>
          <p:nvPr/>
        </p:nvSpPr>
        <p:spPr>
          <a:xfrm>
            <a:off x="0" y="-1"/>
            <a:ext cx="7996238" cy="581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1"/>
            <a:ext cx="898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Screening of negative stain grids</a:t>
            </a:r>
          </a:p>
          <a:p>
            <a:endParaRPr lang="en-GB" sz="2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1833" y="6132536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0226CB-BF55-41FE-B4C1-A8AC8C32D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8341" y="1187064"/>
            <a:ext cx="5195487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u="sng" dirty="0">
                <a:solidFill>
                  <a:srgbClr val="0320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Negative stain screening 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LaB</a:t>
            </a:r>
            <a: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filament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120 kV voltage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CCD camera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Side entry holder</a:t>
            </a:r>
          </a:p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b="1" u="sng" dirty="0">
                <a:solidFill>
                  <a:srgbClr val="0320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Operating software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SerialEM</a:t>
            </a:r>
          </a:p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7E508D-EDCC-4276-B6BA-302442110B9D}"/>
              </a:ext>
            </a:extLst>
          </p:cNvPr>
          <p:cNvCxnSpPr/>
          <p:nvPr/>
        </p:nvCxnSpPr>
        <p:spPr>
          <a:xfrm>
            <a:off x="5134683" y="1091172"/>
            <a:ext cx="473202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233DEB46-DF76-4F23-A6B8-27E0882DABA1}"/>
              </a:ext>
            </a:extLst>
          </p:cNvPr>
          <p:cNvSpPr txBox="1">
            <a:spLocks/>
          </p:cNvSpPr>
          <p:nvPr/>
        </p:nvSpPr>
        <p:spPr>
          <a:xfrm>
            <a:off x="5066560" y="445517"/>
            <a:ext cx="4939868" cy="64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Tecnai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T12</a:t>
            </a:r>
          </a:p>
        </p:txBody>
      </p:sp>
    </p:spTree>
    <p:extLst>
      <p:ext uri="{BB962C8B-B14F-4D97-AF65-F5344CB8AC3E}">
        <p14:creationId xmlns:p14="http://schemas.microsoft.com/office/powerpoint/2010/main" val="1014075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5DBB39-523E-49C0-99A5-B4200FC715CC}"/>
              </a:ext>
            </a:extLst>
          </p:cNvPr>
          <p:cNvSpPr/>
          <p:nvPr/>
        </p:nvSpPr>
        <p:spPr>
          <a:xfrm>
            <a:off x="2021779" y="3805470"/>
            <a:ext cx="7586584" cy="1494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1"/>
            <a:ext cx="898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Negative stain data</a:t>
            </a:r>
          </a:p>
          <a:p>
            <a:endParaRPr lang="en-GB" sz="2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6" y="6089348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04A80560-32D3-4E4C-9FFE-08206F74A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1002528"/>
            <a:ext cx="7643079" cy="48529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16EEED-4517-4F3E-A4B3-6B11917D8765}"/>
              </a:ext>
            </a:extLst>
          </p:cNvPr>
          <p:cNvSpPr/>
          <p:nvPr/>
        </p:nvSpPr>
        <p:spPr>
          <a:xfrm>
            <a:off x="174796" y="596741"/>
            <a:ext cx="8805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Example of data you can get</a:t>
            </a:r>
          </a:p>
        </p:txBody>
      </p:sp>
    </p:spTree>
    <p:extLst>
      <p:ext uri="{BB962C8B-B14F-4D97-AF65-F5344CB8AC3E}">
        <p14:creationId xmlns:p14="http://schemas.microsoft.com/office/powerpoint/2010/main" val="3234925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FE2E63-4713-4017-87FC-D8DD01B53682}"/>
              </a:ext>
            </a:extLst>
          </p:cNvPr>
          <p:cNvSpPr/>
          <p:nvPr/>
        </p:nvSpPr>
        <p:spPr>
          <a:xfrm>
            <a:off x="0" y="-1"/>
            <a:ext cx="7996238" cy="581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1"/>
            <a:ext cx="898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Cryo-EM – Grids screening and initial characterization</a:t>
            </a:r>
          </a:p>
          <a:p>
            <a:endParaRPr lang="en-GB" sz="2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2" descr="ACCESS — Oxford Particle Imaging Centre">
            <a:extLst>
              <a:ext uri="{FF2B5EF4-FFF2-40B4-BE49-F238E27FC236}">
                <a16:creationId xmlns:a16="http://schemas.microsoft.com/office/drawing/2014/main" id="{D3B40F24-13B9-45BB-81B0-18B7876E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1833" y="6132536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indoor, printer, sitting, table&#10;&#10;Description automatically generated">
            <a:extLst>
              <a:ext uri="{FF2B5EF4-FFF2-40B4-BE49-F238E27FC236}">
                <a16:creationId xmlns:a16="http://schemas.microsoft.com/office/drawing/2014/main" id="{3D00FA91-199F-44BC-A59E-D980B64196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981"/>
          <a:stretch/>
        </p:blipFill>
        <p:spPr>
          <a:xfrm rot="5400000">
            <a:off x="-1351295" y="2041733"/>
            <a:ext cx="6179285" cy="3476695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A25A7CA-C20D-4063-8FB1-5FE90C635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8341" y="1187064"/>
            <a:ext cx="5204515" cy="37854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u="sng" dirty="0">
                <a:solidFill>
                  <a:srgbClr val="0320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Cryo-EM data screening or collection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Field emission gun (FEG)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200 kV voltage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Autoloader (12 grids capacity)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Falcon III direct electron detector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Volta Phase Plate (VPP)</a:t>
            </a:r>
          </a:p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b="1" u="sng" dirty="0">
                <a:solidFill>
                  <a:srgbClr val="0320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Operating software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EPU (Single Particles), Tomo5 (Tomography)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ED08EA9-1FF7-47A9-8F56-C0CC006ABFDA}"/>
              </a:ext>
            </a:extLst>
          </p:cNvPr>
          <p:cNvCxnSpPr/>
          <p:nvPr/>
        </p:nvCxnSpPr>
        <p:spPr>
          <a:xfrm>
            <a:off x="5134683" y="1091172"/>
            <a:ext cx="473202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5930B028-A2CA-4770-B801-437FA387BB77}"/>
              </a:ext>
            </a:extLst>
          </p:cNvPr>
          <p:cNvSpPr txBox="1">
            <a:spLocks/>
          </p:cNvSpPr>
          <p:nvPr/>
        </p:nvSpPr>
        <p:spPr>
          <a:xfrm>
            <a:off x="5066560" y="445517"/>
            <a:ext cx="4939868" cy="64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GlAcios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316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necteur droit 25">
            <a:extLst>
              <a:ext uri="{FF2B5EF4-FFF2-40B4-BE49-F238E27FC236}">
                <a16:creationId xmlns:a16="http://schemas.microsoft.com/office/drawing/2014/main" id="{8888755C-8E55-4C50-8B14-8ED5E34EDC93}"/>
              </a:ext>
            </a:extLst>
          </p:cNvPr>
          <p:cNvCxnSpPr/>
          <p:nvPr/>
        </p:nvCxnSpPr>
        <p:spPr>
          <a:xfrm>
            <a:off x="0" y="509402"/>
            <a:ext cx="7179398" cy="0"/>
          </a:xfrm>
          <a:prstGeom prst="line">
            <a:avLst/>
          </a:prstGeom>
          <a:ln w="412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bg1">
                    <a:lumMod val="75000"/>
                  </a:schemeClr>
                </a:gs>
                <a:gs pos="83000">
                  <a:schemeClr val="bg1">
                    <a:lumMod val="50000"/>
                  </a:schemeClr>
                </a:gs>
                <a:gs pos="19000">
                  <a:schemeClr val="bg1">
                    <a:lumMod val="95000"/>
                  </a:schemeClr>
                </a:gs>
                <a:gs pos="66000">
                  <a:schemeClr val="bg1">
                    <a:lumMod val="65000"/>
                  </a:schemeClr>
                </a:gs>
                <a:gs pos="100000">
                  <a:schemeClr val="accent5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4">
            <a:extLst>
              <a:ext uri="{FF2B5EF4-FFF2-40B4-BE49-F238E27FC236}">
                <a16:creationId xmlns:a16="http://schemas.microsoft.com/office/drawing/2014/main" id="{135AC142-7A0D-45B5-8C23-8EBFAE702342}"/>
              </a:ext>
            </a:extLst>
          </p:cNvPr>
          <p:cNvSpPr txBox="1"/>
          <p:nvPr/>
        </p:nvSpPr>
        <p:spPr>
          <a:xfrm>
            <a:off x="6" y="17193"/>
            <a:ext cx="898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Cryo-EM - High resolution data collection</a:t>
            </a:r>
          </a:p>
          <a:p>
            <a:endParaRPr lang="en-GB" sz="2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IMG_5391.JPG">
            <a:extLst>
              <a:ext uri="{FF2B5EF4-FFF2-40B4-BE49-F238E27FC236}">
                <a16:creationId xmlns:a16="http://schemas.microsoft.com/office/drawing/2014/main" id="{1AF7DDD2-738D-40F2-A574-C4BF3F7E27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6" r="19557" b="8780"/>
          <a:stretch/>
        </p:blipFill>
        <p:spPr>
          <a:xfrm rot="5400000">
            <a:off x="-1313455" y="1942723"/>
            <a:ext cx="6223495" cy="359658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E4EB13-2705-425C-A095-89B659595AD3}"/>
              </a:ext>
            </a:extLst>
          </p:cNvPr>
          <p:cNvCxnSpPr/>
          <p:nvPr/>
        </p:nvCxnSpPr>
        <p:spPr>
          <a:xfrm>
            <a:off x="5134683" y="1091172"/>
            <a:ext cx="473202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383832C1-FDE1-4907-9CDA-435210289F1C}"/>
              </a:ext>
            </a:extLst>
          </p:cNvPr>
          <p:cNvSpPr txBox="1">
            <a:spLocks/>
          </p:cNvSpPr>
          <p:nvPr/>
        </p:nvSpPr>
        <p:spPr>
          <a:xfrm>
            <a:off x="5066560" y="445517"/>
            <a:ext cx="4939868" cy="64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Titan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Krios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G3i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0FE0478-3A5C-4A98-BDA8-CA74D75AE7C9}"/>
              </a:ext>
            </a:extLst>
          </p:cNvPr>
          <p:cNvSpPr txBox="1">
            <a:spLocks/>
          </p:cNvSpPr>
          <p:nvPr/>
        </p:nvSpPr>
        <p:spPr>
          <a:xfrm>
            <a:off x="3958341" y="1189640"/>
            <a:ext cx="6938259" cy="48063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1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06" indent="0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1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61" indent="-285737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1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04" indent="0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1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18" indent="-228589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1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u="sng" dirty="0">
                <a:solidFill>
                  <a:srgbClr val="0320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Cryo-EM data screening or collection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Field emission gun (FEG)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300 kV voltage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Autoloader (12 grids capacity)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Falcon III direct electron detector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Volta Phase Plate (VPP)</a:t>
            </a:r>
          </a:p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Previously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Gatan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K2 Summit direct electron detector with GIF energy filter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u="sng" dirty="0">
                <a:solidFill>
                  <a:srgbClr val="0320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Operating software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EPU (Single Particles), Tomo5 (Tomography)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SerialEM (Tomography and Single Particles)</a:t>
            </a:r>
          </a:p>
        </p:txBody>
      </p:sp>
      <p:pic>
        <p:nvPicPr>
          <p:cNvPr id="15" name="Picture 2" descr="ACCESS — Oxford Particle Imaging Centre">
            <a:extLst>
              <a:ext uri="{FF2B5EF4-FFF2-40B4-BE49-F238E27FC236}">
                <a16:creationId xmlns:a16="http://schemas.microsoft.com/office/drawing/2014/main" id="{006AB6E2-8FC4-4D3F-9C46-FB7955FD1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1833" y="6132536"/>
            <a:ext cx="6745497" cy="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475989"/>
      </p:ext>
    </p:extLst>
  </p:cSld>
  <p:clrMapOvr>
    <a:masterClrMapping/>
  </p:clrMapOvr>
</p:sld>
</file>

<file path=ppt/theme/theme1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2646</TotalTime>
  <Words>1078</Words>
  <Application>Microsoft Office PowerPoint</Application>
  <PresentationFormat>Widescreen</PresentationFormat>
  <Paragraphs>192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Bembo</vt:lpstr>
      <vt:lpstr>Calibri</vt:lpstr>
      <vt:lpstr>Wingdings</vt:lpstr>
      <vt:lpstr>ArchiveVTI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Loic Carrique</dc:creator>
  <cp:lastModifiedBy>Loic Carrique</cp:lastModifiedBy>
  <cp:revision>22</cp:revision>
  <dcterms:created xsi:type="dcterms:W3CDTF">2022-01-25T20:04:50Z</dcterms:created>
  <dcterms:modified xsi:type="dcterms:W3CDTF">2022-01-27T16:11:17Z</dcterms:modified>
</cp:coreProperties>
</file>