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48" r:id="rId2"/>
  </p:sldMasterIdLst>
  <p:notesMasterIdLst>
    <p:notesMasterId r:id="rId26"/>
  </p:notesMasterIdLst>
  <p:sldIdLst>
    <p:sldId id="286" r:id="rId3"/>
    <p:sldId id="266" r:id="rId4"/>
    <p:sldId id="275" r:id="rId5"/>
    <p:sldId id="297" r:id="rId6"/>
    <p:sldId id="282" r:id="rId7"/>
    <p:sldId id="270" r:id="rId8"/>
    <p:sldId id="273" r:id="rId9"/>
    <p:sldId id="296" r:id="rId10"/>
    <p:sldId id="271" r:id="rId11"/>
    <p:sldId id="268" r:id="rId12"/>
    <p:sldId id="295" r:id="rId13"/>
    <p:sldId id="287" r:id="rId14"/>
    <p:sldId id="293" r:id="rId15"/>
    <p:sldId id="289" r:id="rId16"/>
    <p:sldId id="288" r:id="rId17"/>
    <p:sldId id="290" r:id="rId18"/>
    <p:sldId id="284" r:id="rId19"/>
    <p:sldId id="299" r:id="rId20"/>
    <p:sldId id="291" r:id="rId21"/>
    <p:sldId id="260" r:id="rId22"/>
    <p:sldId id="259" r:id="rId23"/>
    <p:sldId id="300" r:id="rId24"/>
    <p:sldId id="29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B21C25-3760-495D-8E86-B0C6695AD8D3}" v="219" dt="2023-01-31T23:13:03.832"/>
    <p1510:client id="{9C2B7CDE-BA7D-A740-AEEB-7802EFBC1848}" v="1" dt="2023-01-31T16:02:46.740"/>
    <p1510:client id="{AD8E66F1-52A6-66FC-59C1-FBD3B637D089}" v="8" dt="2023-01-31T15:53:25.336"/>
    <p1510:client id="{B3DC2104-8700-CD16-8FDA-FC8904AC23C3}" v="2" dt="2023-01-31T16:07:02.138"/>
    <p1510:client id="{E0BEA86B-9CD9-5479-1B2E-7946A9AFD1B2}" v="1" dt="2023-01-31T14:08:40.798"/>
    <p1510:client id="{EFF64D86-2686-F8C0-BAB7-78B5AB111C8D}" v="97" dt="2023-02-01T11:24:32.1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6327"/>
  </p:normalViewPr>
  <p:slideViewPr>
    <p:cSldViewPr snapToGrid="0" snapToObjects="1">
      <p:cViewPr varScale="1">
        <p:scale>
          <a:sx n="65" d="100"/>
          <a:sy n="65" d="100"/>
        </p:scale>
        <p:origin x="6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13DBDB-1556-4D67-9BAD-ED040BFC778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7006D68-B74E-4F2A-846C-A2F4CF83FE3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Record your use of equipment on </a:t>
          </a:r>
          <a:r>
            <a:rPr lang="en-US" dirty="0" err="1"/>
            <a:t>Bookit</a:t>
          </a:r>
          <a:r>
            <a:rPr lang="en-US" dirty="0"/>
            <a:t> and report  any equipment failure  as soon as possible</a:t>
          </a:r>
        </a:p>
      </dgm:t>
    </dgm:pt>
    <dgm:pt modelId="{72AF18F2-A8A6-44F6-976E-D72C89125411}" type="parTrans" cxnId="{3629CDFE-9694-4E80-A034-83B8D455EDC5}">
      <dgm:prSet/>
      <dgm:spPr/>
      <dgm:t>
        <a:bodyPr/>
        <a:lstStyle/>
        <a:p>
          <a:endParaRPr lang="en-US"/>
        </a:p>
      </dgm:t>
    </dgm:pt>
    <dgm:pt modelId="{6280B5C8-9783-4CB0-A502-35D1DDBE828D}" type="sibTrans" cxnId="{3629CDFE-9694-4E80-A034-83B8D455EDC5}">
      <dgm:prSet/>
      <dgm:spPr/>
      <dgm:t>
        <a:bodyPr/>
        <a:lstStyle/>
        <a:p>
          <a:endParaRPr lang="en-US"/>
        </a:p>
      </dgm:t>
    </dgm:pt>
    <dgm:pt modelId="{25E68C29-309E-4340-8268-38E61A715E4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Make sure you have the training needed to use equipment and keep a record of your training</a:t>
          </a:r>
        </a:p>
      </dgm:t>
    </dgm:pt>
    <dgm:pt modelId="{B4B68509-3A10-405E-9B28-8C9D8F961D5A}" type="parTrans" cxnId="{AC4235AF-15C9-4729-B5D6-1B92180D00EA}">
      <dgm:prSet/>
      <dgm:spPr/>
      <dgm:t>
        <a:bodyPr/>
        <a:lstStyle/>
        <a:p>
          <a:endParaRPr lang="en-US"/>
        </a:p>
      </dgm:t>
    </dgm:pt>
    <dgm:pt modelId="{43A1CF4A-58F2-4382-89F1-D09EC3E09D2A}" type="sibTrans" cxnId="{AC4235AF-15C9-4729-B5D6-1B92180D00EA}">
      <dgm:prSet/>
      <dgm:spPr/>
      <dgm:t>
        <a:bodyPr/>
        <a:lstStyle/>
        <a:p>
          <a:endParaRPr lang="en-US"/>
        </a:p>
      </dgm:t>
    </dgm:pt>
    <dgm:pt modelId="{BF1D8AAE-AB12-479B-A608-21A1D8B15EA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If It’s running low, let Margaret know</a:t>
          </a:r>
        </a:p>
      </dgm:t>
    </dgm:pt>
    <dgm:pt modelId="{25EE1752-4A65-4D24-A2E3-EE4E47ABC1E4}" type="parTrans" cxnId="{56B0A3D7-D4E6-43BD-9E0C-360350508861}">
      <dgm:prSet/>
      <dgm:spPr/>
      <dgm:t>
        <a:bodyPr/>
        <a:lstStyle/>
        <a:p>
          <a:endParaRPr lang="en-US"/>
        </a:p>
      </dgm:t>
    </dgm:pt>
    <dgm:pt modelId="{4333D71B-8D77-4FAF-AA8F-099A07248E2B}" type="sibTrans" cxnId="{56B0A3D7-D4E6-43BD-9E0C-360350508861}">
      <dgm:prSet/>
      <dgm:spPr/>
      <dgm:t>
        <a:bodyPr/>
        <a:lstStyle/>
        <a:p>
          <a:endParaRPr lang="en-US"/>
        </a:p>
      </dgm:t>
    </dgm:pt>
    <dgm:pt modelId="{9DC84A9B-1D68-4C1F-81C4-C41680A310B5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/>
            <a:t>If you want to suggest new equipment , consult other people, let </a:t>
          </a:r>
          <a:r>
            <a:rPr lang="en-US" dirty="0" err="1"/>
            <a:t>labagenda</a:t>
          </a:r>
          <a:r>
            <a:rPr lang="en-US" dirty="0"/>
            <a:t>-admin and Margaret know and discuss arranging a demo (companies</a:t>
          </a:r>
          <a:r>
            <a:rPr lang="en-US" dirty="0">
              <a:latin typeface="Calibri Light" panose="020F0302020204030204"/>
            </a:rPr>
            <a:t> are very happy to demonstrate </a:t>
          </a:r>
          <a:r>
            <a:rPr lang="en-US" dirty="0"/>
            <a:t> equipment)</a:t>
          </a:r>
        </a:p>
      </dgm:t>
    </dgm:pt>
    <dgm:pt modelId="{73514080-E91A-40E3-9CB4-BD7B0D2CB888}" type="parTrans" cxnId="{72A8D2C4-F3DF-49C5-9E10-1CF1916618C2}">
      <dgm:prSet/>
      <dgm:spPr/>
      <dgm:t>
        <a:bodyPr/>
        <a:lstStyle/>
        <a:p>
          <a:endParaRPr lang="en-US"/>
        </a:p>
      </dgm:t>
    </dgm:pt>
    <dgm:pt modelId="{B1D5E0D2-28E0-4559-92A7-0CFD51E8C759}" type="sibTrans" cxnId="{72A8D2C4-F3DF-49C5-9E10-1CF1916618C2}">
      <dgm:prSet/>
      <dgm:spPr/>
      <dgm:t>
        <a:bodyPr/>
        <a:lstStyle/>
        <a:p>
          <a:endParaRPr lang="en-US"/>
        </a:p>
      </dgm:t>
    </dgm:pt>
    <dgm:pt modelId="{F912ECEF-93DB-41D3-A69B-2A8162DE8670}" type="pres">
      <dgm:prSet presAssocID="{4813DBDB-1556-4D67-9BAD-ED040BFC7789}" presName="root" presStyleCnt="0">
        <dgm:presLayoutVars>
          <dgm:dir/>
          <dgm:resizeHandles val="exact"/>
        </dgm:presLayoutVars>
      </dgm:prSet>
      <dgm:spPr/>
    </dgm:pt>
    <dgm:pt modelId="{E3ACF660-6CE0-4E51-B787-72B3667FC36F}" type="pres">
      <dgm:prSet presAssocID="{E7006D68-B74E-4F2A-846C-A2F4CF83FE38}" presName="compNode" presStyleCnt="0"/>
      <dgm:spPr/>
    </dgm:pt>
    <dgm:pt modelId="{4281089E-0254-4807-A814-6BEC1B86EA62}" type="pres">
      <dgm:prSet presAssocID="{E7006D68-B74E-4F2A-846C-A2F4CF83FE38}" presName="bgRect" presStyleLbl="bgShp" presStyleIdx="0" presStyleCnt="4"/>
      <dgm:spPr/>
    </dgm:pt>
    <dgm:pt modelId="{8FCB1B2A-61CF-4632-A13E-406E1911DBA3}" type="pres">
      <dgm:prSet presAssocID="{E7006D68-B74E-4F2A-846C-A2F4CF83FE3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CBE1D6E2-84E5-4AAB-9E9E-074EA8C82F21}" type="pres">
      <dgm:prSet presAssocID="{E7006D68-B74E-4F2A-846C-A2F4CF83FE38}" presName="spaceRect" presStyleCnt="0"/>
      <dgm:spPr/>
    </dgm:pt>
    <dgm:pt modelId="{AEC77121-4B34-4F9D-B1F7-CC6C05F1DF3D}" type="pres">
      <dgm:prSet presAssocID="{E7006D68-B74E-4F2A-846C-A2F4CF83FE38}" presName="parTx" presStyleLbl="revTx" presStyleIdx="0" presStyleCnt="4">
        <dgm:presLayoutVars>
          <dgm:chMax val="0"/>
          <dgm:chPref val="0"/>
        </dgm:presLayoutVars>
      </dgm:prSet>
      <dgm:spPr/>
    </dgm:pt>
    <dgm:pt modelId="{7F3EB8A3-2F87-4C29-B6F5-4A8152E993E7}" type="pres">
      <dgm:prSet presAssocID="{6280B5C8-9783-4CB0-A502-35D1DDBE828D}" presName="sibTrans" presStyleCnt="0"/>
      <dgm:spPr/>
    </dgm:pt>
    <dgm:pt modelId="{B27FC0B9-F104-4F27-8E57-310788A5A733}" type="pres">
      <dgm:prSet presAssocID="{25E68C29-309E-4340-8268-38E61A715E4A}" presName="compNode" presStyleCnt="0"/>
      <dgm:spPr/>
    </dgm:pt>
    <dgm:pt modelId="{BE7400AB-70EC-48CD-9307-370838747A88}" type="pres">
      <dgm:prSet presAssocID="{25E68C29-309E-4340-8268-38E61A715E4A}" presName="bgRect" presStyleLbl="bgShp" presStyleIdx="1" presStyleCnt="4"/>
      <dgm:spPr/>
    </dgm:pt>
    <dgm:pt modelId="{168737B1-5D25-449A-993B-4294943279F0}" type="pres">
      <dgm:prSet presAssocID="{25E68C29-309E-4340-8268-38E61A715E4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0EAFF83D-FC56-415F-A2AD-048EADBB736A}" type="pres">
      <dgm:prSet presAssocID="{25E68C29-309E-4340-8268-38E61A715E4A}" presName="spaceRect" presStyleCnt="0"/>
      <dgm:spPr/>
    </dgm:pt>
    <dgm:pt modelId="{B096152A-54D6-4085-957C-0FFC0E93110D}" type="pres">
      <dgm:prSet presAssocID="{25E68C29-309E-4340-8268-38E61A715E4A}" presName="parTx" presStyleLbl="revTx" presStyleIdx="1" presStyleCnt="4">
        <dgm:presLayoutVars>
          <dgm:chMax val="0"/>
          <dgm:chPref val="0"/>
        </dgm:presLayoutVars>
      </dgm:prSet>
      <dgm:spPr/>
    </dgm:pt>
    <dgm:pt modelId="{8B170579-2C71-42B8-9426-0AAFA92B06C8}" type="pres">
      <dgm:prSet presAssocID="{43A1CF4A-58F2-4382-89F1-D09EC3E09D2A}" presName="sibTrans" presStyleCnt="0"/>
      <dgm:spPr/>
    </dgm:pt>
    <dgm:pt modelId="{E6C09EDD-A0D5-44B2-A2E3-B5F5E1DCD3B5}" type="pres">
      <dgm:prSet presAssocID="{BF1D8AAE-AB12-479B-A608-21A1D8B15EA3}" presName="compNode" presStyleCnt="0"/>
      <dgm:spPr/>
    </dgm:pt>
    <dgm:pt modelId="{17185AEC-1A39-47CC-83C6-DB9257205A76}" type="pres">
      <dgm:prSet presAssocID="{BF1D8AAE-AB12-479B-A608-21A1D8B15EA3}" presName="bgRect" presStyleLbl="bgShp" presStyleIdx="2" presStyleCnt="4"/>
      <dgm:spPr/>
    </dgm:pt>
    <dgm:pt modelId="{B09B9106-A8B4-4AF6-8986-8841230B9FB9}" type="pres">
      <dgm:prSet presAssocID="{BF1D8AAE-AB12-479B-A608-21A1D8B15EA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97911516-3572-46F6-8B3C-FE89A3D0289E}" type="pres">
      <dgm:prSet presAssocID="{BF1D8AAE-AB12-479B-A608-21A1D8B15EA3}" presName="spaceRect" presStyleCnt="0"/>
      <dgm:spPr/>
    </dgm:pt>
    <dgm:pt modelId="{BE6D3F0C-48D3-4136-B5F5-DD7A33DA4CAB}" type="pres">
      <dgm:prSet presAssocID="{BF1D8AAE-AB12-479B-A608-21A1D8B15EA3}" presName="parTx" presStyleLbl="revTx" presStyleIdx="2" presStyleCnt="4">
        <dgm:presLayoutVars>
          <dgm:chMax val="0"/>
          <dgm:chPref val="0"/>
        </dgm:presLayoutVars>
      </dgm:prSet>
      <dgm:spPr/>
    </dgm:pt>
    <dgm:pt modelId="{088AF6FF-C866-4CF7-A747-F50A58E59716}" type="pres">
      <dgm:prSet presAssocID="{4333D71B-8D77-4FAF-AA8F-099A07248E2B}" presName="sibTrans" presStyleCnt="0"/>
      <dgm:spPr/>
    </dgm:pt>
    <dgm:pt modelId="{5296601B-17D5-4016-8C9D-CF86EA7CFF3C}" type="pres">
      <dgm:prSet presAssocID="{9DC84A9B-1D68-4C1F-81C4-C41680A310B5}" presName="compNode" presStyleCnt="0"/>
      <dgm:spPr/>
    </dgm:pt>
    <dgm:pt modelId="{7B6EC157-D367-4A0C-A440-D734FC1B61C9}" type="pres">
      <dgm:prSet presAssocID="{9DC84A9B-1D68-4C1F-81C4-C41680A310B5}" presName="bgRect" presStyleLbl="bgShp" presStyleIdx="3" presStyleCnt="4"/>
      <dgm:spPr/>
    </dgm:pt>
    <dgm:pt modelId="{9C1FBF02-32B5-46CE-B5B7-D4EC121FE4DB}" type="pres">
      <dgm:prSet presAssocID="{9DC84A9B-1D68-4C1F-81C4-C41680A310B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623ABD71-4320-47B4-891F-EE5D7319233C}" type="pres">
      <dgm:prSet presAssocID="{9DC84A9B-1D68-4C1F-81C4-C41680A310B5}" presName="spaceRect" presStyleCnt="0"/>
      <dgm:spPr/>
    </dgm:pt>
    <dgm:pt modelId="{5E2C4B32-E68A-4481-94BE-A7D4584E8A60}" type="pres">
      <dgm:prSet presAssocID="{9DC84A9B-1D68-4C1F-81C4-C41680A310B5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718D6004-D867-AA44-A860-9725E069337E}" type="presOf" srcId="{25E68C29-309E-4340-8268-38E61A715E4A}" destId="{B096152A-54D6-4085-957C-0FFC0E93110D}" srcOrd="0" destOrd="0" presId="urn:microsoft.com/office/officeart/2018/2/layout/IconVerticalSolidList"/>
    <dgm:cxn modelId="{59157428-B62A-C34E-8171-020EC44F7EC6}" type="presOf" srcId="{9DC84A9B-1D68-4C1F-81C4-C41680A310B5}" destId="{5E2C4B32-E68A-4481-94BE-A7D4584E8A60}" srcOrd="0" destOrd="0" presId="urn:microsoft.com/office/officeart/2018/2/layout/IconVerticalSolidList"/>
    <dgm:cxn modelId="{837A2E4E-DB26-9D4A-8F6E-45CEE755EBE6}" type="presOf" srcId="{E7006D68-B74E-4F2A-846C-A2F4CF83FE38}" destId="{AEC77121-4B34-4F9D-B1F7-CC6C05F1DF3D}" srcOrd="0" destOrd="0" presId="urn:microsoft.com/office/officeart/2018/2/layout/IconVerticalSolidList"/>
    <dgm:cxn modelId="{BBE0157E-93D2-C44B-A1E6-7991F7F0874F}" type="presOf" srcId="{BF1D8AAE-AB12-479B-A608-21A1D8B15EA3}" destId="{BE6D3F0C-48D3-4136-B5F5-DD7A33DA4CAB}" srcOrd="0" destOrd="0" presId="urn:microsoft.com/office/officeart/2018/2/layout/IconVerticalSolidList"/>
    <dgm:cxn modelId="{AC4235AF-15C9-4729-B5D6-1B92180D00EA}" srcId="{4813DBDB-1556-4D67-9BAD-ED040BFC7789}" destId="{25E68C29-309E-4340-8268-38E61A715E4A}" srcOrd="1" destOrd="0" parTransId="{B4B68509-3A10-405E-9B28-8C9D8F961D5A}" sibTransId="{43A1CF4A-58F2-4382-89F1-D09EC3E09D2A}"/>
    <dgm:cxn modelId="{72A8D2C4-F3DF-49C5-9E10-1CF1916618C2}" srcId="{4813DBDB-1556-4D67-9BAD-ED040BFC7789}" destId="{9DC84A9B-1D68-4C1F-81C4-C41680A310B5}" srcOrd="3" destOrd="0" parTransId="{73514080-E91A-40E3-9CB4-BD7B0D2CB888}" sibTransId="{B1D5E0D2-28E0-4559-92A7-0CFD51E8C759}"/>
    <dgm:cxn modelId="{B65F43CC-9E73-404D-A20E-3641CEA5FE61}" type="presOf" srcId="{4813DBDB-1556-4D67-9BAD-ED040BFC7789}" destId="{F912ECEF-93DB-41D3-A69B-2A8162DE8670}" srcOrd="0" destOrd="0" presId="urn:microsoft.com/office/officeart/2018/2/layout/IconVerticalSolidList"/>
    <dgm:cxn modelId="{56B0A3D7-D4E6-43BD-9E0C-360350508861}" srcId="{4813DBDB-1556-4D67-9BAD-ED040BFC7789}" destId="{BF1D8AAE-AB12-479B-A608-21A1D8B15EA3}" srcOrd="2" destOrd="0" parTransId="{25EE1752-4A65-4D24-A2E3-EE4E47ABC1E4}" sibTransId="{4333D71B-8D77-4FAF-AA8F-099A07248E2B}"/>
    <dgm:cxn modelId="{3629CDFE-9694-4E80-A034-83B8D455EDC5}" srcId="{4813DBDB-1556-4D67-9BAD-ED040BFC7789}" destId="{E7006D68-B74E-4F2A-846C-A2F4CF83FE38}" srcOrd="0" destOrd="0" parTransId="{72AF18F2-A8A6-44F6-976E-D72C89125411}" sibTransId="{6280B5C8-9783-4CB0-A502-35D1DDBE828D}"/>
    <dgm:cxn modelId="{98F09F5D-5232-F145-9266-D9AB29F3F1DB}" type="presParOf" srcId="{F912ECEF-93DB-41D3-A69B-2A8162DE8670}" destId="{E3ACF660-6CE0-4E51-B787-72B3667FC36F}" srcOrd="0" destOrd="0" presId="urn:microsoft.com/office/officeart/2018/2/layout/IconVerticalSolidList"/>
    <dgm:cxn modelId="{BB89400E-3424-9F42-8821-414453BD410B}" type="presParOf" srcId="{E3ACF660-6CE0-4E51-B787-72B3667FC36F}" destId="{4281089E-0254-4807-A814-6BEC1B86EA62}" srcOrd="0" destOrd="0" presId="urn:microsoft.com/office/officeart/2018/2/layout/IconVerticalSolidList"/>
    <dgm:cxn modelId="{7517CA6E-C941-7442-B26E-C7C345D993E3}" type="presParOf" srcId="{E3ACF660-6CE0-4E51-B787-72B3667FC36F}" destId="{8FCB1B2A-61CF-4632-A13E-406E1911DBA3}" srcOrd="1" destOrd="0" presId="urn:microsoft.com/office/officeart/2018/2/layout/IconVerticalSolidList"/>
    <dgm:cxn modelId="{1B2D164F-A8B1-6F4E-B989-F549E9E629B3}" type="presParOf" srcId="{E3ACF660-6CE0-4E51-B787-72B3667FC36F}" destId="{CBE1D6E2-84E5-4AAB-9E9E-074EA8C82F21}" srcOrd="2" destOrd="0" presId="urn:microsoft.com/office/officeart/2018/2/layout/IconVerticalSolidList"/>
    <dgm:cxn modelId="{1D7DBB8C-FA57-8440-8314-82CFC53BB0CB}" type="presParOf" srcId="{E3ACF660-6CE0-4E51-B787-72B3667FC36F}" destId="{AEC77121-4B34-4F9D-B1F7-CC6C05F1DF3D}" srcOrd="3" destOrd="0" presId="urn:microsoft.com/office/officeart/2018/2/layout/IconVerticalSolidList"/>
    <dgm:cxn modelId="{4692B4E4-28B9-C04B-81E4-C4DFAEEC7D24}" type="presParOf" srcId="{F912ECEF-93DB-41D3-A69B-2A8162DE8670}" destId="{7F3EB8A3-2F87-4C29-B6F5-4A8152E993E7}" srcOrd="1" destOrd="0" presId="urn:microsoft.com/office/officeart/2018/2/layout/IconVerticalSolidList"/>
    <dgm:cxn modelId="{EA29DA45-5E19-5649-812F-1A031B3F0DC7}" type="presParOf" srcId="{F912ECEF-93DB-41D3-A69B-2A8162DE8670}" destId="{B27FC0B9-F104-4F27-8E57-310788A5A733}" srcOrd="2" destOrd="0" presId="urn:microsoft.com/office/officeart/2018/2/layout/IconVerticalSolidList"/>
    <dgm:cxn modelId="{85D0F96A-4CD0-764B-B740-7A34720F6DD7}" type="presParOf" srcId="{B27FC0B9-F104-4F27-8E57-310788A5A733}" destId="{BE7400AB-70EC-48CD-9307-370838747A88}" srcOrd="0" destOrd="0" presId="urn:microsoft.com/office/officeart/2018/2/layout/IconVerticalSolidList"/>
    <dgm:cxn modelId="{A5D6F1B7-07E8-D840-BD1D-D5E0E7052566}" type="presParOf" srcId="{B27FC0B9-F104-4F27-8E57-310788A5A733}" destId="{168737B1-5D25-449A-993B-4294943279F0}" srcOrd="1" destOrd="0" presId="urn:microsoft.com/office/officeart/2018/2/layout/IconVerticalSolidList"/>
    <dgm:cxn modelId="{A0F01B03-4CC4-3948-BDA0-9FA8A238C5E5}" type="presParOf" srcId="{B27FC0B9-F104-4F27-8E57-310788A5A733}" destId="{0EAFF83D-FC56-415F-A2AD-048EADBB736A}" srcOrd="2" destOrd="0" presId="urn:microsoft.com/office/officeart/2018/2/layout/IconVerticalSolidList"/>
    <dgm:cxn modelId="{AE2E9848-3EEB-C14F-832F-31CD45D45DCD}" type="presParOf" srcId="{B27FC0B9-F104-4F27-8E57-310788A5A733}" destId="{B096152A-54D6-4085-957C-0FFC0E93110D}" srcOrd="3" destOrd="0" presId="urn:microsoft.com/office/officeart/2018/2/layout/IconVerticalSolidList"/>
    <dgm:cxn modelId="{0090A37B-1E8F-2642-9E1A-0D6821214A3C}" type="presParOf" srcId="{F912ECEF-93DB-41D3-A69B-2A8162DE8670}" destId="{8B170579-2C71-42B8-9426-0AAFA92B06C8}" srcOrd="3" destOrd="0" presId="urn:microsoft.com/office/officeart/2018/2/layout/IconVerticalSolidList"/>
    <dgm:cxn modelId="{EFF50A7B-7710-7849-A526-2A8530672AED}" type="presParOf" srcId="{F912ECEF-93DB-41D3-A69B-2A8162DE8670}" destId="{E6C09EDD-A0D5-44B2-A2E3-B5F5E1DCD3B5}" srcOrd="4" destOrd="0" presId="urn:microsoft.com/office/officeart/2018/2/layout/IconVerticalSolidList"/>
    <dgm:cxn modelId="{E4777C3B-78B1-C44F-BA6B-2C8AC574AEE2}" type="presParOf" srcId="{E6C09EDD-A0D5-44B2-A2E3-B5F5E1DCD3B5}" destId="{17185AEC-1A39-47CC-83C6-DB9257205A76}" srcOrd="0" destOrd="0" presId="urn:microsoft.com/office/officeart/2018/2/layout/IconVerticalSolidList"/>
    <dgm:cxn modelId="{E3A45D69-2D87-F448-B2B8-A9D830CC9A2B}" type="presParOf" srcId="{E6C09EDD-A0D5-44B2-A2E3-B5F5E1DCD3B5}" destId="{B09B9106-A8B4-4AF6-8986-8841230B9FB9}" srcOrd="1" destOrd="0" presId="urn:microsoft.com/office/officeart/2018/2/layout/IconVerticalSolidList"/>
    <dgm:cxn modelId="{30D852CF-0668-D143-974C-95ED3D2C56C1}" type="presParOf" srcId="{E6C09EDD-A0D5-44B2-A2E3-B5F5E1DCD3B5}" destId="{97911516-3572-46F6-8B3C-FE89A3D0289E}" srcOrd="2" destOrd="0" presId="urn:microsoft.com/office/officeart/2018/2/layout/IconVerticalSolidList"/>
    <dgm:cxn modelId="{D57C6371-A7C4-9246-9E97-D536FB5E2283}" type="presParOf" srcId="{E6C09EDD-A0D5-44B2-A2E3-B5F5E1DCD3B5}" destId="{BE6D3F0C-48D3-4136-B5F5-DD7A33DA4CAB}" srcOrd="3" destOrd="0" presId="urn:microsoft.com/office/officeart/2018/2/layout/IconVerticalSolidList"/>
    <dgm:cxn modelId="{17846AAC-F645-AE4F-8C3B-14A6083865EF}" type="presParOf" srcId="{F912ECEF-93DB-41D3-A69B-2A8162DE8670}" destId="{088AF6FF-C866-4CF7-A747-F50A58E59716}" srcOrd="5" destOrd="0" presId="urn:microsoft.com/office/officeart/2018/2/layout/IconVerticalSolidList"/>
    <dgm:cxn modelId="{92315372-09FE-9840-A7E4-73290B120964}" type="presParOf" srcId="{F912ECEF-93DB-41D3-A69B-2A8162DE8670}" destId="{5296601B-17D5-4016-8C9D-CF86EA7CFF3C}" srcOrd="6" destOrd="0" presId="urn:microsoft.com/office/officeart/2018/2/layout/IconVerticalSolidList"/>
    <dgm:cxn modelId="{388E0BA8-E248-C949-AD92-7200F7DC76F7}" type="presParOf" srcId="{5296601B-17D5-4016-8C9D-CF86EA7CFF3C}" destId="{7B6EC157-D367-4A0C-A440-D734FC1B61C9}" srcOrd="0" destOrd="0" presId="urn:microsoft.com/office/officeart/2018/2/layout/IconVerticalSolidList"/>
    <dgm:cxn modelId="{CFF28E73-A39A-A64A-BB9E-70E541CF8E32}" type="presParOf" srcId="{5296601B-17D5-4016-8C9D-CF86EA7CFF3C}" destId="{9C1FBF02-32B5-46CE-B5B7-D4EC121FE4DB}" srcOrd="1" destOrd="0" presId="urn:microsoft.com/office/officeart/2018/2/layout/IconVerticalSolidList"/>
    <dgm:cxn modelId="{A093665D-7DCD-1748-9A5E-1AD40778434D}" type="presParOf" srcId="{5296601B-17D5-4016-8C9D-CF86EA7CFF3C}" destId="{623ABD71-4320-47B4-891F-EE5D7319233C}" srcOrd="2" destOrd="0" presId="urn:microsoft.com/office/officeart/2018/2/layout/IconVerticalSolidList"/>
    <dgm:cxn modelId="{AAF1BCA0-04D9-874C-BB6D-7542A12A2E38}" type="presParOf" srcId="{5296601B-17D5-4016-8C9D-CF86EA7CFF3C}" destId="{5E2C4B32-E68A-4481-94BE-A7D4584E8A6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81089E-0254-4807-A814-6BEC1B86EA62}">
      <dsp:nvSpPr>
        <dsp:cNvPr id="0" name=""/>
        <dsp:cNvSpPr/>
      </dsp:nvSpPr>
      <dsp:spPr>
        <a:xfrm>
          <a:off x="0" y="2442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CB1B2A-61CF-4632-A13E-406E1911DBA3}">
      <dsp:nvSpPr>
        <dsp:cNvPr id="0" name=""/>
        <dsp:cNvSpPr/>
      </dsp:nvSpPr>
      <dsp:spPr>
        <a:xfrm>
          <a:off x="374497" y="280994"/>
          <a:ext cx="680904" cy="6809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C77121-4B34-4F9D-B1F7-CC6C05F1DF3D}">
      <dsp:nvSpPr>
        <dsp:cNvPr id="0" name=""/>
        <dsp:cNvSpPr/>
      </dsp:nvSpPr>
      <dsp:spPr>
        <a:xfrm>
          <a:off x="1429899" y="2442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Record your use of equipment on </a:t>
          </a:r>
          <a:r>
            <a:rPr lang="en-US" sz="1500" kern="1200" dirty="0" err="1"/>
            <a:t>Bookit</a:t>
          </a:r>
          <a:r>
            <a:rPr lang="en-US" sz="1500" kern="1200" dirty="0"/>
            <a:t> and report  any equipment failure  as soon as possible</a:t>
          </a:r>
        </a:p>
      </dsp:txBody>
      <dsp:txXfrm>
        <a:off x="1429899" y="2442"/>
        <a:ext cx="5083704" cy="1238008"/>
      </dsp:txXfrm>
    </dsp:sp>
    <dsp:sp modelId="{BE7400AB-70EC-48CD-9307-370838747A88}">
      <dsp:nvSpPr>
        <dsp:cNvPr id="0" name=""/>
        <dsp:cNvSpPr/>
      </dsp:nvSpPr>
      <dsp:spPr>
        <a:xfrm>
          <a:off x="0" y="1549953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8737B1-5D25-449A-993B-4294943279F0}">
      <dsp:nvSpPr>
        <dsp:cNvPr id="0" name=""/>
        <dsp:cNvSpPr/>
      </dsp:nvSpPr>
      <dsp:spPr>
        <a:xfrm>
          <a:off x="374497" y="1828505"/>
          <a:ext cx="680904" cy="6809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96152A-54D6-4085-957C-0FFC0E93110D}">
      <dsp:nvSpPr>
        <dsp:cNvPr id="0" name=""/>
        <dsp:cNvSpPr/>
      </dsp:nvSpPr>
      <dsp:spPr>
        <a:xfrm>
          <a:off x="1429899" y="1549953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Make sure you have the training needed to use equipment and keep a record of your training</a:t>
          </a:r>
        </a:p>
      </dsp:txBody>
      <dsp:txXfrm>
        <a:off x="1429899" y="1549953"/>
        <a:ext cx="5083704" cy="1238008"/>
      </dsp:txXfrm>
    </dsp:sp>
    <dsp:sp modelId="{17185AEC-1A39-47CC-83C6-DB9257205A76}">
      <dsp:nvSpPr>
        <dsp:cNvPr id="0" name=""/>
        <dsp:cNvSpPr/>
      </dsp:nvSpPr>
      <dsp:spPr>
        <a:xfrm>
          <a:off x="0" y="3097464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9B9106-A8B4-4AF6-8986-8841230B9FB9}">
      <dsp:nvSpPr>
        <dsp:cNvPr id="0" name=""/>
        <dsp:cNvSpPr/>
      </dsp:nvSpPr>
      <dsp:spPr>
        <a:xfrm>
          <a:off x="374497" y="3376015"/>
          <a:ext cx="680904" cy="6809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6D3F0C-48D3-4136-B5F5-DD7A33DA4CAB}">
      <dsp:nvSpPr>
        <dsp:cNvPr id="0" name=""/>
        <dsp:cNvSpPr/>
      </dsp:nvSpPr>
      <dsp:spPr>
        <a:xfrm>
          <a:off x="1429899" y="309746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If It’s running low, let Margaret know</a:t>
          </a:r>
        </a:p>
      </dsp:txBody>
      <dsp:txXfrm>
        <a:off x="1429899" y="3097464"/>
        <a:ext cx="5083704" cy="1238008"/>
      </dsp:txXfrm>
    </dsp:sp>
    <dsp:sp modelId="{7B6EC157-D367-4A0C-A440-D734FC1B61C9}">
      <dsp:nvSpPr>
        <dsp:cNvPr id="0" name=""/>
        <dsp:cNvSpPr/>
      </dsp:nvSpPr>
      <dsp:spPr>
        <a:xfrm>
          <a:off x="0" y="4644974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1FBF02-32B5-46CE-B5B7-D4EC121FE4DB}">
      <dsp:nvSpPr>
        <dsp:cNvPr id="0" name=""/>
        <dsp:cNvSpPr/>
      </dsp:nvSpPr>
      <dsp:spPr>
        <a:xfrm>
          <a:off x="374497" y="4923526"/>
          <a:ext cx="680904" cy="68090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2C4B32-E68A-4481-94BE-A7D4584E8A60}">
      <dsp:nvSpPr>
        <dsp:cNvPr id="0" name=""/>
        <dsp:cNvSpPr/>
      </dsp:nvSpPr>
      <dsp:spPr>
        <a:xfrm>
          <a:off x="1429899" y="464497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If you want to suggest new equipment , consult other people, let </a:t>
          </a:r>
          <a:r>
            <a:rPr lang="en-US" sz="1500" kern="1200" dirty="0" err="1"/>
            <a:t>labagenda</a:t>
          </a:r>
          <a:r>
            <a:rPr lang="en-US" sz="1500" kern="1200" dirty="0"/>
            <a:t>-admin and Margaret know and discuss arranging a demo (companies</a:t>
          </a:r>
          <a:r>
            <a:rPr lang="en-US" sz="1500" kern="1200" dirty="0">
              <a:latin typeface="Calibri Light" panose="020F0302020204030204"/>
            </a:rPr>
            <a:t> are very happy to demonstrate </a:t>
          </a:r>
          <a:r>
            <a:rPr lang="en-US" sz="1500" kern="1200" dirty="0"/>
            <a:t> equipment)</a:t>
          </a:r>
        </a:p>
      </dsp:txBody>
      <dsp:txXfrm>
        <a:off x="1429899" y="4644974"/>
        <a:ext cx="5083704" cy="12380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56F854-90BD-2D4A-B9A8-D76E036796A4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60551A-E740-AF4D-A2BD-F6B55C7E8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63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0551A-E740-AF4D-A2BD-F6B55C7E88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523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0551A-E740-AF4D-A2BD-F6B55C7E88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07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currently have three </a:t>
            </a:r>
            <a:r>
              <a:rPr lang="en-US" dirty="0" err="1"/>
              <a:t>Infors</a:t>
            </a:r>
            <a:r>
              <a:rPr lang="en-US" dirty="0"/>
              <a:t> incubators, but will be taking delivery of two more on 21</a:t>
            </a:r>
            <a:r>
              <a:rPr lang="en-US" baseline="30000" dirty="0"/>
              <a:t>st</a:t>
            </a:r>
            <a:r>
              <a:rPr lang="en-US" dirty="0"/>
              <a:t> December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0551A-E740-AF4D-A2BD-F6B55C7E88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23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0551A-E740-AF4D-A2BD-F6B55C7E88C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16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0551A-E740-AF4D-A2BD-F6B55C7E88C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128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0551A-E740-AF4D-A2BD-F6B55C7E88C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921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CFD20-180A-574B-8C81-9C6818FE0C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0BF52D-0FE1-ED4D-868F-C9F77B79BB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35EA8-97D4-3443-9A75-0B51A4042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28A50-A26B-D343-9173-89714DAFB80B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0B3F4-6AD7-DC4E-A56B-7D6799F1B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23AB3-7315-8441-9FF4-976FAC02E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5303-F6EB-0A45-8816-ABFD4E49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148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FDC01-CB99-C84C-9E16-CF1FC9B83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02498A-C5E0-7343-A3F1-1DE459D8C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D9AD7-A80A-5443-BFF4-9C6EF69F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28A50-A26B-D343-9173-89714DAFB80B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E093C-0301-5F45-BBC6-E64D19A4B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0CD81-54F2-7C4E-A42F-2513CE4F4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5303-F6EB-0A45-8816-ABFD4E49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744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BF591A-788E-E744-BBE2-9B0C97CB3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C59FBA-B68F-6E4C-8BEA-8B931192C3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FD25E-561D-0946-BEB6-1C9E2160D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28A50-A26B-D343-9173-89714DAFB80B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3D7F4-C294-A149-8C46-8C906AAC0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12B99-EA72-EE4B-9FF8-0916B2249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5303-F6EB-0A45-8816-ABFD4E49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26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2023/2/1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051AA-AC00-B746-BF1B-A1CFE728B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1EB81-3181-7D4E-9445-2B72FBB63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E2E2D-0959-0846-9AE3-7AC034713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28A50-A26B-D343-9173-89714DAFB80B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C1099-DBCF-7644-9246-5DE1D1142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36A71-9804-204A-AEF4-8F5EC1F3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5303-F6EB-0A45-8816-ABFD4E49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97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9A23C-F696-0A4D-9DA2-45B3F7108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6867B5-2797-3444-A29A-78CA2F56DD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5DFE8-AFD3-7E40-AC23-F1B49DB21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28A50-A26B-D343-9173-89714DAFB80B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8B7FB-CD94-E449-8787-A647273C4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AA185-FDB6-AD4F-855D-1F8C9EBFB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5303-F6EB-0A45-8816-ABFD4E49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75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98E6C-3521-F841-9877-914F43180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1503B-A5B7-A440-826F-71992F4598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6F8100-38FB-2D48-B7D0-8E27B8ECD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5F14E-05A8-D94B-B10A-56B3C250A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28A50-A26B-D343-9173-89714DAFB80B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D44D5D-EF1B-CE41-ACD3-EC0821938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8B0F5A-2149-3F46-A244-B50D2668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5303-F6EB-0A45-8816-ABFD4E49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9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CE425-EB15-3847-81F6-7CC2EFD8A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254E5F-CBD0-1147-BEAC-595A54968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0D7F30-3FC6-8944-824B-E6A0ABED3F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6CAF12-6406-3645-B969-0F3BB4B0D4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A32A45-9E01-8D4B-B856-B0D175AE08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DE9634-FEE5-BB45-81B4-E8F271028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28A50-A26B-D343-9173-89714DAFB80B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607B50-0F5D-7147-A153-101EA33F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5763A6-221B-2646-90D8-88C3FC7C4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5303-F6EB-0A45-8816-ABFD4E49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543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10950-0756-284B-8200-5C102E9A1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49BE1F-9824-D149-9E96-C8BA3F9FF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28A50-A26B-D343-9173-89714DAFB80B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5F2F89-CF1C-2147-AEED-E4E5AB3FA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824675-F082-EE4B-9742-2E7D48998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5303-F6EB-0A45-8816-ABFD4E49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74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E68F1D-E544-2A40-80E0-4ECF5F021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28A50-A26B-D343-9173-89714DAFB80B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3C6276-7BEC-6C4D-A074-5CC91B54C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9D6EA-5F47-0B46-B8DD-42201B87D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5303-F6EB-0A45-8816-ABFD4E49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13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6601E-93AF-A549-BABD-45D380652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A90FC-7A5F-0143-A19C-D6C997BAA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2AB9D-A4B4-DF4C-B10F-7C380F4A65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A97E5-2531-D941-A615-650262107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28A50-A26B-D343-9173-89714DAFB80B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855983-A067-F74F-8188-1D958DF1B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9F54C-F389-A941-BE18-7BB7AB2A5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5303-F6EB-0A45-8816-ABFD4E49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910BD-8B45-0F42-9E32-ECAB1B5CC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1D3CBB-1146-EE43-A436-AC6CC920B8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92C930-62E9-D541-97D0-902CCC1BF5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20197E-EFA7-4641-871C-6E1A11DB8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28A50-A26B-D343-9173-89714DAFB80B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E4ACEB-A85F-4C43-A3D5-8B8E321CC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4F6F57-256F-E248-8838-E8D4BB7A0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5303-F6EB-0A45-8816-ABFD4E49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6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F12374-4E0F-6040-B257-868A0E5FA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0AC573-E405-D84D-A0BD-37DF983B8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E0A62-655A-1349-9D0A-CA266A3C3D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28A50-A26B-D343-9173-89714DAFB80B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FEC22-C8E8-504A-B7D7-7235A678F0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0F14E-764C-834F-BECD-3B9A31592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65303-F6EB-0A45-8816-ABFD4E49A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1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e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tags" Target="../tags/tag65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10" Type="http://schemas.openxmlformats.org/officeDocument/2006/relationships/image" Target="../media/image26.jpeg"/><Relationship Id="rId4" Type="http://schemas.openxmlformats.org/officeDocument/2006/relationships/tags" Target="../tags/tag66.xml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chainedlabs.com/uncle/" TargetMode="External"/><Relationship Id="rId2" Type="http://schemas.openxmlformats.org/officeDocument/2006/relationships/hyperlink" Target="https://www.moleculardevices.com/resources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ell.ox.ac.uk/internal/health-safety/new-centre-member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mjones@strubi.ox.ac.uk" TargetMode="External"/><Relationship Id="rId2" Type="http://schemas.openxmlformats.org/officeDocument/2006/relationships/hyperlink" Target="mailto:labagenda-admin@strubi.ox.ac.uk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51373-434E-0143-8C9D-1FE659376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4668257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Aktas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ÄKTA pure | Cytiva, formerly GE Healthcare Life Sciences">
            <a:extLst>
              <a:ext uri="{FF2B5EF4-FFF2-40B4-BE49-F238E27FC236}">
                <a16:creationId xmlns:a16="http://schemas.microsoft.com/office/drawing/2014/main" id="{04D6D67B-DCCE-0C41-A113-4A494D6455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-4"/>
          <a:stretch/>
        </p:blipFill>
        <p:spPr bwMode="auto">
          <a:xfrm>
            <a:off x="-823636" y="5818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indoor, refrigerator, kitchen, sitting&#10;&#10;Description automatically generated">
            <a:extLst>
              <a:ext uri="{FF2B5EF4-FFF2-40B4-BE49-F238E27FC236}">
                <a16:creationId xmlns:a16="http://schemas.microsoft.com/office/drawing/2014/main" id="{AAB07AD9-FB9F-C94D-B290-F607F7997C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479" r="-2" b="13605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13" name="Picture 12" descr="A picture containing indoor, sitting, table, computer&#10;&#10;Description automatically generated">
            <a:extLst>
              <a:ext uri="{FF2B5EF4-FFF2-40B4-BE49-F238E27FC236}">
                <a16:creationId xmlns:a16="http://schemas.microsoft.com/office/drawing/2014/main" id="{CA3E9CF1-9459-FF46-AE48-9A7F2AAB3D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709" r="1" b="10526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B2D5377-3519-2341-82DA-9E4071609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6" y="2871982"/>
            <a:ext cx="4668256" cy="3181684"/>
          </a:xfrm>
        </p:spPr>
        <p:txBody>
          <a:bodyPr anchor="t">
            <a:normAutofit/>
          </a:bodyPr>
          <a:lstStyle/>
          <a:p>
            <a:r>
              <a:rPr lang="en-US" sz="1800" dirty="0"/>
              <a:t>Pure</a:t>
            </a:r>
            <a:endParaRPr lang="en-US" sz="1800" dirty="0">
              <a:cs typeface="Calibri"/>
            </a:endParaRPr>
          </a:p>
          <a:p>
            <a:r>
              <a:rPr lang="en-US" sz="1800" dirty="0">
                <a:cs typeface="Calibri"/>
              </a:rPr>
              <a:t>FPLC</a:t>
            </a:r>
          </a:p>
          <a:p>
            <a:r>
              <a:rPr lang="en-US" sz="1800" dirty="0"/>
              <a:t>Purifier</a:t>
            </a:r>
            <a:endParaRPr lang="en-US" sz="1800" dirty="0">
              <a:cs typeface="Calibri"/>
            </a:endParaRPr>
          </a:p>
          <a:p>
            <a:r>
              <a:rPr lang="en-US" sz="1800" dirty="0">
                <a:cs typeface="Calibri"/>
              </a:rPr>
              <a:t>Basic</a:t>
            </a:r>
          </a:p>
          <a:p>
            <a:r>
              <a:rPr lang="en-US" sz="1800" dirty="0">
                <a:cs typeface="Calibri"/>
              </a:rPr>
              <a:t>Xpress – dual system for multi-step purification </a:t>
            </a:r>
          </a:p>
        </p:txBody>
      </p:sp>
    </p:spTree>
    <p:extLst>
      <p:ext uri="{BB962C8B-B14F-4D97-AF65-F5344CB8AC3E}">
        <p14:creationId xmlns:p14="http://schemas.microsoft.com/office/powerpoint/2010/main" val="3851374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51373-434E-0143-8C9D-1FE659376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921823"/>
            <a:ext cx="4937937" cy="11471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Biophysics</a:t>
            </a:r>
          </a:p>
        </p:txBody>
      </p:sp>
      <p:sp>
        <p:nvSpPr>
          <p:cNvPr id="2054" name="Freeform: Shape 255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1" name="Freeform: Shape 260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4" name="Picture 193" descr="DSC01072.JPG">
            <a:extLst>
              <a:ext uri="{FF2B5EF4-FFF2-40B4-BE49-F238E27FC236}">
                <a16:creationId xmlns:a16="http://schemas.microsoft.com/office/drawing/2014/main" id="{FED92E92-6813-1445-907C-13F65C3490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3773" r="-1" b="18372"/>
          <a:stretch/>
        </p:blipFill>
        <p:spPr>
          <a:xfrm>
            <a:off x="1246572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81" name="Picture 2" descr="Label-Free Analysis on BLItz System">
            <a:extLst>
              <a:ext uri="{FF2B5EF4-FFF2-40B4-BE49-F238E27FC236}">
                <a16:creationId xmlns:a16="http://schemas.microsoft.com/office/drawing/2014/main" id="{08B055AF-2F46-0046-B159-5AE0557043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9" r="28613" b="2"/>
          <a:stretch/>
        </p:blipFill>
        <p:spPr bwMode="auto"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2" name="Oval 261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07" y="303879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3" name="Oval 262">
            <a:extLst>
              <a:ext uri="{FF2B5EF4-FFF2-40B4-BE49-F238E27FC236}">
                <a16:creationId xmlns:a16="http://schemas.microsoft.com/office/drawing/2014/main" id="{C20267F5-D4E6-477A-A590-81F2ABD1B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109" y="2382976"/>
            <a:ext cx="1920240" cy="19202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8" name="Picture 4" descr="The 8-channel Octet Red96e">
            <a:extLst>
              <a:ext uri="{FF2B5EF4-FFF2-40B4-BE49-F238E27FC236}">
                <a16:creationId xmlns:a16="http://schemas.microsoft.com/office/drawing/2014/main" id="{03EDBF75-2DC1-2C45-B1A4-C7B24D696C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8" r="13511" b="-4"/>
          <a:stretch/>
        </p:blipFill>
        <p:spPr bwMode="auto">
          <a:xfrm>
            <a:off x="3749701" y="2547568"/>
            <a:ext cx="1591056" cy="1591056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nfinite 200 PRO">
            <a:extLst>
              <a:ext uri="{FF2B5EF4-FFF2-40B4-BE49-F238E27FC236}">
                <a16:creationId xmlns:a16="http://schemas.microsoft.com/office/drawing/2014/main" id="{722AA16B-63C6-BF4F-9F2A-BDC7238E4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4" r="17389" b="1"/>
          <a:stretch/>
        </p:blipFill>
        <p:spPr bwMode="auto">
          <a:xfrm>
            <a:off x="5593799" y="468471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4" name="Freeform: Shape 263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toaster oven sitting on top of a car&#10;&#10;Description automatically generated">
            <a:extLst>
              <a:ext uri="{FF2B5EF4-FFF2-40B4-BE49-F238E27FC236}">
                <a16:creationId xmlns:a16="http://schemas.microsoft.com/office/drawing/2014/main" id="{324AE157-C9B8-C649-82EB-C90C19B3D8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" b="598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265" name="Freeform: Shape 264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computer sitting on top of a desk&#10;&#10;Description automatically generated">
            <a:extLst>
              <a:ext uri="{FF2B5EF4-FFF2-40B4-BE49-F238E27FC236}">
                <a16:creationId xmlns:a16="http://schemas.microsoft.com/office/drawing/2014/main" id="{DADAC530-4599-A64B-9EFC-049BA374F83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-2" b="8783"/>
          <a:stretch/>
        </p:blipFill>
        <p:spPr>
          <a:xfrm>
            <a:off x="9363238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438B18-75F5-C745-8662-89F228979F64}"/>
              </a:ext>
            </a:extLst>
          </p:cNvPr>
          <p:cNvSpPr txBox="1"/>
          <p:nvPr/>
        </p:nvSpPr>
        <p:spPr>
          <a:xfrm>
            <a:off x="4510216" y="37935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793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7869_gI_63096_RED96e_HeroLeft_Closed-573px-we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610" y="4329430"/>
            <a:ext cx="2381250" cy="20193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502025" y="333375"/>
            <a:ext cx="53955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latin typeface="Calibri" panose="020F0502020204030204" charset="0"/>
                <a:cs typeface="Calibri" panose="020F0502020204030204" charset="0"/>
              </a:rPr>
              <a:t>Sartorius Octet RED96e System</a:t>
            </a: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967105" y="1548765"/>
            <a:ext cx="7213600" cy="16713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dirty="0">
                <a:latin typeface="Calibri" panose="020F0502020204030204" charset="0"/>
                <a:cs typeface="Calibri" panose="020F0502020204030204" charset="0"/>
              </a:rPr>
              <a:t>Bio-Layer Interferometry (BLI)</a:t>
            </a:r>
          </a:p>
          <a:p>
            <a:r>
              <a:rPr lang="en-US" altLang="zh-CN" sz="2400" dirty="0">
                <a:latin typeface="Calibri" panose="020F0502020204030204" charset="0"/>
                <a:cs typeface="Calibri" panose="020F0502020204030204" charset="0"/>
              </a:rPr>
              <a:t>8 channels, 96-well plate, 64 kinetic experiments in 90 minutes, high throughput</a:t>
            </a:r>
          </a:p>
          <a:p>
            <a:endParaRPr lang="en-US" altLang="zh-CN" sz="2400" dirty="0"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altLang="zh-CN" sz="2400" dirty="0">
                <a:latin typeface="Calibri" panose="020F0502020204030204" charset="0"/>
                <a:cs typeface="Calibri" panose="020F0502020204030204" charset="0"/>
              </a:rPr>
              <a:t>&gt; Measure the binding affinity (KD) of proteins</a:t>
            </a:r>
          </a:p>
          <a:p>
            <a:r>
              <a:rPr lang="en-US" altLang="zh-CN" sz="2400" dirty="0">
                <a:latin typeface="Calibri" panose="020F0502020204030204" charset="0"/>
                <a:cs typeface="Calibri" panose="020F0502020204030204" charset="0"/>
              </a:rPr>
              <a:t>&gt; Competition assay of proteins</a:t>
            </a:r>
          </a:p>
          <a:p>
            <a:r>
              <a:rPr lang="en-US" altLang="zh-CN" sz="2400" dirty="0">
                <a:latin typeface="Calibri" panose="020F0502020204030204" charset="0"/>
                <a:cs typeface="Calibri" panose="020F0502020204030204" charset="0"/>
              </a:rPr>
              <a:t>(For example: antibodies of an antigen)</a:t>
            </a:r>
          </a:p>
        </p:txBody>
      </p:sp>
      <p:pic>
        <p:nvPicPr>
          <p:cNvPr id="10" name="图片 9" descr="Untitled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rcRect r="55837" b="37411"/>
          <a:stretch>
            <a:fillRect/>
          </a:stretch>
        </p:blipFill>
        <p:spPr>
          <a:xfrm>
            <a:off x="8046085" y="4508500"/>
            <a:ext cx="3017520" cy="1661795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7519670" y="6393180"/>
            <a:ext cx="4307840" cy="4648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>
                <a:latin typeface="Calibri" panose="020F0502020204030204" charset="0"/>
                <a:cs typeface="Calibri" panose="020F0502020204030204" charset="0"/>
              </a:rPr>
              <a:t>Competition assay of SARS-CoV-2 RBD antibodies</a:t>
            </a:r>
          </a:p>
        </p:txBody>
      </p:sp>
      <p:pic>
        <p:nvPicPr>
          <p:cNvPr id="13" name="图片 12" descr="1-s2.0-S0092867421002269-gr6_lr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18940" y="4676775"/>
            <a:ext cx="2730500" cy="1790700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3960495" y="6393180"/>
            <a:ext cx="4307840" cy="4648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>
                <a:latin typeface="Calibri" panose="020F0502020204030204" charset="0"/>
                <a:cs typeface="Calibri" panose="020F0502020204030204" charset="0"/>
              </a:rPr>
              <a:t>Measure binding KD of RBD with ACE2</a:t>
            </a:r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773430" y="6377940"/>
            <a:ext cx="4307840" cy="4648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>
                <a:latin typeface="Calibri" panose="020F0502020204030204" charset="0"/>
                <a:cs typeface="Calibri" panose="020F0502020204030204" charset="0"/>
              </a:rPr>
              <a:t>Octet RED96e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2900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1959DB-A7F1-504E-BAF9-BAAD75BC1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4399093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/>
              <a:t>Bio-Layer Interferometry</a:t>
            </a:r>
            <a:br>
              <a:rPr lang="en-US" sz="4400" dirty="0"/>
            </a:br>
            <a:r>
              <a:rPr lang="en-US" sz="4400" dirty="0"/>
              <a:t>(BLI)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0BC707-551D-564C-AD27-548E3C259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5544" y="2871982"/>
            <a:ext cx="4399094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Label- free biomolecular interactions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600" dirty="0" err="1"/>
              <a:t>BLItz</a:t>
            </a:r>
            <a:r>
              <a:rPr lang="en-US" sz="1600" dirty="0"/>
              <a:t>: 4 µL sample, 1 read at a time</a:t>
            </a:r>
          </a:p>
          <a:p>
            <a:pPr marL="228600" lvl="1"/>
            <a:endParaRPr lang="en-US" sz="16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62225A2-D3F0-45D1-9C47-B10375316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B9FBFA8-6AF4-4091-9C8B-DEC6D8933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4" descr="The 8-channel Octet Red96e">
            <a:extLst>
              <a:ext uri="{FF2B5EF4-FFF2-40B4-BE49-F238E27FC236}">
                <a16:creationId xmlns:a16="http://schemas.microsoft.com/office/drawing/2014/main" id="{299B6DC3-3FAC-E047-BE6E-82B685B53D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9" t="16400" r="18381"/>
          <a:stretch/>
        </p:blipFill>
        <p:spPr bwMode="auto">
          <a:xfrm>
            <a:off x="7633071" y="3237959"/>
            <a:ext cx="3121532" cy="274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Label-Free Analysis on BLItz System">
            <a:extLst>
              <a:ext uri="{FF2B5EF4-FFF2-40B4-BE49-F238E27FC236}">
                <a16:creationId xmlns:a16="http://schemas.microsoft.com/office/drawing/2014/main" id="{2D5C17AC-E8B5-D94C-8DF9-FEDFB166EB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9" r="28168"/>
          <a:stretch/>
        </p:blipFill>
        <p:spPr bwMode="auto">
          <a:xfrm>
            <a:off x="8127020" y="236161"/>
            <a:ext cx="2133634" cy="274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0114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CC007-403B-7146-8B0E-054A2710B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424900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Thermofluor and DLS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02B30D-A129-C84A-B0FA-3E9367FAD8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544" y="2871982"/>
            <a:ext cx="4245428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 err="1"/>
              <a:t>Thermofluor</a:t>
            </a:r>
            <a:r>
              <a:rPr lang="en-US" sz="1800" dirty="0"/>
              <a:t> – Protein stability and impact of ligand binding.</a:t>
            </a:r>
          </a:p>
          <a:p>
            <a:r>
              <a:rPr lang="en-US" sz="1800" dirty="0"/>
              <a:t>DLS – Determine size and distribution of your protein in solution - aggregation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86541C6-61B1-4DAA-B57A-EAF3F24F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3310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DSC01072.JPG">
            <a:extLst>
              <a:ext uri="{FF2B5EF4-FFF2-40B4-BE49-F238E27FC236}">
                <a16:creationId xmlns:a16="http://schemas.microsoft.com/office/drawing/2014/main" id="{1F2AC303-F5C5-5748-B25D-5D9395F3FE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1507" b="26107"/>
          <a:stretch/>
        </p:blipFill>
        <p:spPr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1750011-2006-46BB-AFDE-C6E461752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93989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toaster oven sitting on top of a car&#10;&#10;Description automatically generated">
            <a:extLst>
              <a:ext uri="{FF2B5EF4-FFF2-40B4-BE49-F238E27FC236}">
                <a16:creationId xmlns:a16="http://schemas.microsoft.com/office/drawing/2014/main" id="{EBECC2BC-7549-A848-9ED8-ED0588110C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47" r="-2" b="22179"/>
          <a:stretch/>
        </p:blipFill>
        <p:spPr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08438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3A074-B86E-5747-B511-E4A729B13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330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UNCLE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uncle-2">
            <a:extLst>
              <a:ext uri="{FF2B5EF4-FFF2-40B4-BE49-F238E27FC236}">
                <a16:creationId xmlns:a16="http://schemas.microsoft.com/office/drawing/2014/main" id="{B1500F94-B2DF-EE44-8A28-1EE7A870E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108"/>
          <a:stretch/>
        </p:blipFill>
        <p:spPr bwMode="auto"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3F3459-1A4D-484C-ACD6-AFDFD2E09A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4329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/>
              <a:t>Uncle combines 3 different measurement modes:</a:t>
            </a:r>
          </a:p>
          <a:p>
            <a:pPr marL="514350"/>
            <a:r>
              <a:rPr lang="en-US" sz="1800" dirty="0"/>
              <a:t>Fluorescence </a:t>
            </a:r>
          </a:p>
          <a:p>
            <a:pPr marL="514350"/>
            <a:r>
              <a:rPr lang="en-US" sz="1800" dirty="0"/>
              <a:t>SLS</a:t>
            </a:r>
          </a:p>
          <a:p>
            <a:pPr marL="514350"/>
            <a:r>
              <a:rPr lang="en-US" sz="1800" dirty="0"/>
              <a:t>DLS</a:t>
            </a:r>
          </a:p>
          <a:p>
            <a:pPr marL="0" indent="0">
              <a:buNone/>
            </a:pPr>
            <a:r>
              <a:rPr lang="en-US" sz="1800" dirty="0"/>
              <a:t> for  data in a few hours and using far less protein than all three individually.</a:t>
            </a:r>
          </a:p>
        </p:txBody>
      </p:sp>
    </p:spTree>
    <p:extLst>
      <p:ext uri="{BB962C8B-B14F-4D97-AF65-F5344CB8AC3E}">
        <p14:creationId xmlns:p14="http://schemas.microsoft.com/office/powerpoint/2010/main" val="31286984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66A4A1F-01DC-C84F-B181-C3DD2EED1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9158" y="803325"/>
            <a:ext cx="525970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Tecan Plate Reader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57DD0D3-F869-46D0-944C-6EC60E19E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36816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8" name="Picture 2" descr="Infinite 200 PRO">
            <a:extLst>
              <a:ext uri="{FF2B5EF4-FFF2-40B4-BE49-F238E27FC236}">
                <a16:creationId xmlns:a16="http://schemas.microsoft.com/office/drawing/2014/main" id="{B269C032-793C-C042-84C7-DA8C7A28AA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" r="11010"/>
          <a:stretch/>
        </p:blipFill>
        <p:spPr bwMode="auto">
          <a:xfrm>
            <a:off x="1" y="2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AA261B-C511-A54C-8289-6A1C151828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9158" y="2279018"/>
            <a:ext cx="5259714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/>
              <a:t>Measure Fluorescence/Absorbance at multiple wavelengths.</a:t>
            </a:r>
          </a:p>
          <a:p>
            <a:r>
              <a:rPr lang="en-US" sz="1800" dirty="0"/>
              <a:t>Limited by the filters we have, but wide bandwidth.</a:t>
            </a:r>
          </a:p>
          <a:p>
            <a:r>
              <a:rPr lang="en-US" sz="1800" dirty="0"/>
              <a:t>Highly sensitive</a:t>
            </a:r>
          </a:p>
          <a:p>
            <a:pPr marL="0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47333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0D913-7FEB-A449-9DB3-C3F93A20F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445494"/>
            <a:ext cx="3616856" cy="4376572"/>
          </a:xfrm>
        </p:spPr>
        <p:txBody>
          <a:bodyPr anchor="ctr">
            <a:normAutofit/>
          </a:bodyPr>
          <a:lstStyle/>
          <a:p>
            <a:r>
              <a:rPr lang="en-US" sz="4800"/>
              <a:t>Useful links for equipment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7636" y="0"/>
            <a:ext cx="7281316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9558" y="0"/>
            <a:ext cx="6999394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5FD85E-7DBF-1045-8FAF-4137314B9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99032"/>
            <a:ext cx="5501834" cy="447141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200" dirty="0">
              <a:solidFill>
                <a:srgbClr val="0563C1"/>
              </a:solidFill>
            </a:endParaRPr>
          </a:p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</a:rPr>
              <a:t>BLI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563C1"/>
                </a:solidFill>
                <a:hlinkClick r:id="rId2"/>
              </a:rPr>
              <a:t>https://www.moleculardevices.com/resources</a:t>
            </a:r>
            <a:endParaRPr lang="en-US" sz="2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chemeClr val="bg1"/>
              </a:solidFill>
              <a:hlinkClick r:id="rId3"/>
            </a:endParaRPr>
          </a:p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</a:rPr>
              <a:t>UNCLE</a:t>
            </a:r>
            <a:endParaRPr lang="en-US" sz="2200" dirty="0">
              <a:solidFill>
                <a:schemeClr val="bg1"/>
              </a:solidFill>
              <a:hlinkClick r:id="rId3"/>
            </a:endParaRPr>
          </a:p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  <a:hlinkClick r:id="rId3"/>
              </a:rPr>
              <a:t>https://www.unchainedlabs.com/uncle/</a:t>
            </a:r>
            <a:endParaRPr lang="en-US" sz="2200" dirty="0">
              <a:solidFill>
                <a:schemeClr val="bg1"/>
              </a:solidFill>
            </a:endParaRPr>
          </a:p>
          <a:p>
            <a:endParaRPr lang="en-US" sz="2200" dirty="0">
              <a:solidFill>
                <a:schemeClr val="bg1"/>
              </a:solidFill>
            </a:endParaRPr>
          </a:p>
          <a:p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0681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7A47E12E-9364-AF4C-B4EC-2C65E2745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40" y="0"/>
            <a:ext cx="11252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33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82506-185D-511C-C96C-AFC9B2F12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Cost of Annual Service Contracts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4A204-10E0-2088-E1A3-A9323636D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cs typeface="Calibri"/>
              </a:rPr>
              <a:t>Akta</a:t>
            </a:r>
            <a:r>
              <a:rPr lang="en-US" dirty="0">
                <a:cs typeface="Calibri"/>
              </a:rPr>
              <a:t> Pure systems –Tom and Jerry £4000 each</a:t>
            </a:r>
          </a:p>
          <a:p>
            <a:r>
              <a:rPr lang="en-US" dirty="0">
                <a:cs typeface="Calibri"/>
              </a:rPr>
              <a:t>Older </a:t>
            </a:r>
            <a:r>
              <a:rPr lang="en-US" dirty="0" err="1">
                <a:cs typeface="Calibri"/>
              </a:rPr>
              <a:t>Akta</a:t>
            </a:r>
            <a:r>
              <a:rPr lang="en-US" dirty="0">
                <a:cs typeface="Calibri"/>
              </a:rPr>
              <a:t> Systems - full service contract £15,287</a:t>
            </a:r>
          </a:p>
          <a:p>
            <a:r>
              <a:rPr lang="en-US" dirty="0">
                <a:cs typeface="Calibri"/>
              </a:rPr>
              <a:t>Beckman Centrifuges £18,000</a:t>
            </a:r>
          </a:p>
          <a:p>
            <a:r>
              <a:rPr lang="en-US" dirty="0">
                <a:cs typeface="Calibri"/>
              </a:rPr>
              <a:t>3 </a:t>
            </a:r>
            <a:r>
              <a:rPr lang="en-US" dirty="0" err="1">
                <a:cs typeface="Calibri"/>
              </a:rPr>
              <a:t>Infors</a:t>
            </a:r>
            <a:r>
              <a:rPr lang="en-US" dirty="0">
                <a:cs typeface="Calibri"/>
              </a:rPr>
              <a:t> shaking incubators £780</a:t>
            </a:r>
          </a:p>
          <a:p>
            <a:r>
              <a:rPr lang="en-US" dirty="0">
                <a:cs typeface="Calibri"/>
              </a:rPr>
              <a:t>All tissue culture incubators -£100 each</a:t>
            </a:r>
          </a:p>
        </p:txBody>
      </p:sp>
    </p:spTree>
    <p:extLst>
      <p:ext uri="{BB962C8B-B14F-4D97-AF65-F5344CB8AC3E}">
        <p14:creationId xmlns:p14="http://schemas.microsoft.com/office/powerpoint/2010/main" val="869921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3FD74-0DA7-C044-BC8F-E966528C5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445494"/>
            <a:ext cx="3616856" cy="4376572"/>
          </a:xfrm>
        </p:spPr>
        <p:txBody>
          <a:bodyPr anchor="ctr">
            <a:normAutofit/>
          </a:bodyPr>
          <a:lstStyle/>
          <a:p>
            <a:r>
              <a:rPr lang="en-US" sz="4800"/>
              <a:t>Training links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7636" y="0"/>
            <a:ext cx="7281316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9558" y="0"/>
            <a:ext cx="6999394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77B41-FA12-734A-8699-A82E61EC0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99032"/>
            <a:ext cx="5501834" cy="4471416"/>
          </a:xfrm>
        </p:spPr>
        <p:txBody>
          <a:bodyPr anchor="ctr">
            <a:normAutofit/>
          </a:bodyPr>
          <a:lstStyle/>
          <a:p>
            <a:r>
              <a:rPr lang="en-US" sz="2200" dirty="0">
                <a:solidFill>
                  <a:schemeClr val="bg1"/>
                </a:solidFill>
                <a:hlinkClick r:id="rId2"/>
              </a:rPr>
              <a:t>https://</a:t>
            </a:r>
            <a:r>
              <a:rPr lang="en-US" sz="2200" dirty="0" err="1">
                <a:solidFill>
                  <a:schemeClr val="bg1"/>
                </a:solidFill>
                <a:hlinkClick r:id="rId2"/>
              </a:rPr>
              <a:t>www.well.ox.ac.uk</a:t>
            </a:r>
            <a:r>
              <a:rPr lang="en-US" sz="2200" dirty="0">
                <a:solidFill>
                  <a:schemeClr val="bg1"/>
                </a:solidFill>
                <a:hlinkClick r:id="rId2"/>
              </a:rPr>
              <a:t>/internal/health-safety/new-</a:t>
            </a:r>
            <a:r>
              <a:rPr lang="en-US" sz="2200" dirty="0" err="1">
                <a:solidFill>
                  <a:schemeClr val="bg1"/>
                </a:solidFill>
                <a:hlinkClick r:id="rId2"/>
              </a:rPr>
              <a:t>centre</a:t>
            </a:r>
            <a:r>
              <a:rPr lang="en-US" sz="2200" dirty="0">
                <a:solidFill>
                  <a:schemeClr val="bg1"/>
                </a:solidFill>
                <a:hlinkClick r:id="rId2"/>
              </a:rPr>
              <a:t>-members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147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ndoor, refrigerator, kitchen, filled&#10;&#10;Description automatically generated">
            <a:extLst>
              <a:ext uri="{FF2B5EF4-FFF2-40B4-BE49-F238E27FC236}">
                <a16:creationId xmlns:a16="http://schemas.microsoft.com/office/drawing/2014/main" id="{0AC2C521-1C9C-8846-A1EF-0266C6717B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12" r="2" b="18442"/>
          <a:stretch/>
        </p:blipFill>
        <p:spPr>
          <a:xfrm>
            <a:off x="4067496" y="-22"/>
            <a:ext cx="8124504" cy="6858000"/>
          </a:xfrm>
          <a:prstGeom prst="rect">
            <a:avLst/>
          </a:prstGeom>
        </p:spPr>
      </p:pic>
      <p:sp>
        <p:nvSpPr>
          <p:cNvPr id="126" name="Rectangle 116">
            <a:extLst>
              <a:ext uri="{FF2B5EF4-FFF2-40B4-BE49-F238E27FC236}">
                <a16:creationId xmlns:a16="http://schemas.microsoft.com/office/drawing/2014/main" id="{FC0DEEBF-DB94-4E7E-A9D3-84FA863C3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chemeClr val="bg1">
              <a:lumMod val="75000"/>
              <a:lumOff val="25000"/>
              <a:alpha val="93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051373-434E-0143-8C9D-1FE659376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4129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Shimadzu HPLC</a:t>
            </a:r>
          </a:p>
        </p:txBody>
      </p:sp>
      <p:cxnSp>
        <p:nvCxnSpPr>
          <p:cNvPr id="127" name="Straight Connector 118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496" y="5336249"/>
            <a:ext cx="5486400" cy="0"/>
          </a:xfrm>
          <a:prstGeom prst="line">
            <a:avLst/>
          </a:prstGeom>
          <a:ln w="22225">
            <a:solidFill>
              <a:schemeClr val="tx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indoor, kitchen, refrigerator, sitting&#10;&#10;Description automatically generated">
            <a:extLst>
              <a:ext uri="{FF2B5EF4-FFF2-40B4-BE49-F238E27FC236}">
                <a16:creationId xmlns:a16="http://schemas.microsoft.com/office/drawing/2014/main" id="{3DD7B0AA-4538-0B4F-A123-4006B7D6AD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59" r="19658" b="-2"/>
          <a:stretch/>
        </p:blipFill>
        <p:spPr>
          <a:xfrm>
            <a:off x="-16605" y="-83104"/>
            <a:ext cx="4067476" cy="6857323"/>
          </a:xfrm>
          <a:prstGeom prst="rect">
            <a:avLst/>
          </a:prstGeom>
        </p:spPr>
      </p:pic>
      <p:cxnSp>
        <p:nvCxnSpPr>
          <p:cNvPr id="128" name="Straight Connector 120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83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1E600-5CBF-FD44-A755-4E6483067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445494"/>
            <a:ext cx="3616856" cy="4376572"/>
          </a:xfrm>
        </p:spPr>
        <p:txBody>
          <a:bodyPr anchor="ctr">
            <a:normAutofit/>
          </a:bodyPr>
          <a:lstStyle/>
          <a:p>
            <a:r>
              <a:rPr lang="en-US" sz="4800"/>
              <a:t>Contacts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7636" y="0"/>
            <a:ext cx="7281316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9558" y="0"/>
            <a:ext cx="6999394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1B45E-8B16-744D-BCD8-525E74449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99032"/>
            <a:ext cx="5501834" cy="4471416"/>
          </a:xfrm>
        </p:spPr>
        <p:txBody>
          <a:bodyPr anchor="ctr">
            <a:normAutofit/>
          </a:bodyPr>
          <a:lstStyle/>
          <a:p>
            <a:r>
              <a:rPr lang="en-US" sz="2200">
                <a:solidFill>
                  <a:schemeClr val="bg1"/>
                </a:solidFill>
              </a:rPr>
              <a:t>Anything equipment related:</a:t>
            </a:r>
          </a:p>
          <a:p>
            <a:pPr lvl="1"/>
            <a:r>
              <a:rPr lang="en-US" sz="2200">
                <a:solidFill>
                  <a:schemeClr val="bg1"/>
                </a:solidFill>
                <a:hlinkClick r:id="rId2"/>
              </a:rPr>
              <a:t>labagenda-admin@strubi.ox.ac.uk</a:t>
            </a:r>
            <a:endParaRPr lang="en-US" sz="2200">
              <a:solidFill>
                <a:schemeClr val="bg1"/>
              </a:solidFill>
            </a:endParaRPr>
          </a:p>
          <a:p>
            <a:r>
              <a:rPr lang="en-US" sz="2200">
                <a:solidFill>
                  <a:schemeClr val="bg1"/>
                </a:solidFill>
              </a:rPr>
              <a:t>If things are running low:</a:t>
            </a:r>
          </a:p>
          <a:p>
            <a:pPr lvl="1"/>
            <a:r>
              <a:rPr lang="en-US" sz="2200">
                <a:solidFill>
                  <a:schemeClr val="bg1"/>
                </a:solidFill>
                <a:hlinkClick r:id="rId3"/>
              </a:rPr>
              <a:t>mjones@strubi.ox.ac.uk</a:t>
            </a:r>
            <a:endParaRPr lang="en-US" sz="2200">
              <a:solidFill>
                <a:schemeClr val="bg1"/>
              </a:solidFill>
            </a:endParaRPr>
          </a:p>
          <a:p>
            <a:r>
              <a:rPr lang="en-US" sz="2200">
                <a:solidFill>
                  <a:schemeClr val="bg1"/>
                </a:solidFill>
              </a:rPr>
              <a:t>Other lab issues:</a:t>
            </a:r>
          </a:p>
          <a:p>
            <a:pPr lvl="1"/>
            <a:r>
              <a:rPr lang="en-US" sz="2200">
                <a:solidFill>
                  <a:schemeClr val="bg1"/>
                </a:solidFill>
              </a:rPr>
              <a:t>The Council of Elrond</a:t>
            </a:r>
          </a:p>
          <a:p>
            <a:pPr marL="457200" lvl="1" indent="0">
              <a:buNone/>
            </a:pPr>
            <a:endParaRPr lang="en-US" sz="220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60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6B6D94-8909-2E4E-BDB2-9A84791A3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For you to do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BD966BF-54C4-419F-9045-CF72C84AE9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1827018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65363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outdoor, field&#10;&#10;Description automatically generated">
            <a:extLst>
              <a:ext uri="{FF2B5EF4-FFF2-40B4-BE49-F238E27FC236}">
                <a16:creationId xmlns:a16="http://schemas.microsoft.com/office/drawing/2014/main" id="{C4B9AE2C-50AE-8E2B-84DE-E27B889EF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" y="0"/>
            <a:ext cx="12186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51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B25B9-CB26-18A2-13FF-14C91E038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LEAF initiative</a:t>
            </a:r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6B108E58-EA60-F965-ACC9-97C6FB7E48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919538" y="2777310"/>
            <a:ext cx="4352925" cy="2449554"/>
          </a:xfrm>
        </p:spPr>
      </p:pic>
    </p:spTree>
    <p:extLst>
      <p:ext uri="{BB962C8B-B14F-4D97-AF65-F5344CB8AC3E}">
        <p14:creationId xmlns:p14="http://schemas.microsoft.com/office/powerpoint/2010/main" val="385589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8F76D9-B5C0-094D-BCBF-62964D661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Roller Bottle Rigs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indoor, cabinet, kitchen, oven&#10;&#10;Description automatically generated">
            <a:extLst>
              <a:ext uri="{FF2B5EF4-FFF2-40B4-BE49-F238E27FC236}">
                <a16:creationId xmlns:a16="http://schemas.microsoft.com/office/drawing/2014/main" id="{EE0D8C4E-CAA8-E848-8790-6A916E3D92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37" r="-2" b="-2"/>
          <a:stretch/>
        </p:blipFill>
        <p:spPr>
          <a:xfrm rot="5400000">
            <a:off x="-709406" y="1348774"/>
            <a:ext cx="6214534" cy="4160452"/>
          </a:xfrm>
          <a:prstGeom prst="rect">
            <a:avLst/>
          </a:prstGeom>
        </p:spPr>
      </p:pic>
      <p:pic>
        <p:nvPicPr>
          <p:cNvPr id="4" name="Picture 3" descr="A close up of a window&#10;&#10;Description automatically generated">
            <a:extLst>
              <a:ext uri="{FF2B5EF4-FFF2-40B4-BE49-F238E27FC236}">
                <a16:creationId xmlns:a16="http://schemas.microsoft.com/office/drawing/2014/main" id="{2D60E5B0-B902-0348-996A-F8532543D1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14" r="53525"/>
          <a:stretch/>
        </p:blipFill>
        <p:spPr>
          <a:xfrm rot="5400000">
            <a:off x="6758744" y="-1805085"/>
            <a:ext cx="3008188" cy="721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93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307B4-215A-FEB4-F344-BF10BB963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Roller </a:t>
            </a:r>
            <a:br>
              <a:rPr lang="en-GB" dirty="0"/>
            </a:br>
            <a:r>
              <a:rPr lang="en-GB" dirty="0"/>
              <a:t>bottles </a:t>
            </a:r>
            <a:br>
              <a:rPr lang="en-GB" dirty="0"/>
            </a:br>
            <a:r>
              <a:rPr lang="en-GB" dirty="0"/>
              <a:t>arriving in</a:t>
            </a:r>
            <a:br>
              <a:rPr lang="en-GB" dirty="0"/>
            </a:br>
            <a:r>
              <a:rPr lang="en-GB" dirty="0"/>
              <a:t>the </a:t>
            </a:r>
            <a:r>
              <a:rPr lang="en-GB" dirty="0" err="1"/>
              <a:t>wetlab</a:t>
            </a:r>
            <a:endParaRPr lang="en-GB" dirty="0"/>
          </a:p>
        </p:txBody>
      </p:sp>
      <p:pic>
        <p:nvPicPr>
          <p:cNvPr id="4" name="Picture 3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67B7A07C-0B1B-6F70-C242-08E09BCE1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93533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07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91921-EA65-314C-B5EF-092998C00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dirty="0"/>
              <a:t>CO2 gassed incubators for Mammalian</a:t>
            </a:r>
            <a:br>
              <a:rPr lang="en-US" sz="5400" dirty="0"/>
            </a:br>
            <a:r>
              <a:rPr lang="en-US" sz="5400" dirty="0"/>
              <a:t>cells growing in  suspension 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indoor, nature, oven, sitting&#10;&#10;Description automatically generated">
            <a:extLst>
              <a:ext uri="{FF2B5EF4-FFF2-40B4-BE49-F238E27FC236}">
                <a16:creationId xmlns:a16="http://schemas.microsoft.com/office/drawing/2014/main" id="{F7124EE6-BCC1-5945-AC75-A281875660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26" r="1" b="18110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62589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51373-434E-0143-8C9D-1FE659376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Floor-Standing Centrifuges</a:t>
            </a:r>
          </a:p>
        </p:txBody>
      </p:sp>
      <p:pic>
        <p:nvPicPr>
          <p:cNvPr id="8" name="Picture 7" descr="A picture containing indoor, sitting, small, seat&#10;&#10;Description automatically generated">
            <a:extLst>
              <a:ext uri="{FF2B5EF4-FFF2-40B4-BE49-F238E27FC236}">
                <a16:creationId xmlns:a16="http://schemas.microsoft.com/office/drawing/2014/main" id="{B8E7849D-9B24-A74C-A3E2-8665BAEF1F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6" r="18045" b="-1"/>
          <a:stretch/>
        </p:blipFill>
        <p:spPr>
          <a:xfrm rot="5400000">
            <a:off x="-91440" y="91440"/>
            <a:ext cx="4242816" cy="4059936"/>
          </a:xfrm>
          <a:prstGeom prst="rect">
            <a:avLst/>
          </a:prstGeom>
        </p:spPr>
      </p:pic>
      <p:pic>
        <p:nvPicPr>
          <p:cNvPr id="6" name="Picture 5" descr="A close up of a machine&#10;&#10;Description automatically generated">
            <a:extLst>
              <a:ext uri="{FF2B5EF4-FFF2-40B4-BE49-F238E27FC236}">
                <a16:creationId xmlns:a16="http://schemas.microsoft.com/office/drawing/2014/main" id="{7E363952-9D5E-3C4E-8F6E-010607B577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679"/>
          <a:stretch/>
        </p:blipFill>
        <p:spPr>
          <a:xfrm rot="5400000">
            <a:off x="4000533" y="89948"/>
            <a:ext cx="4242816" cy="4062918"/>
          </a:xfrm>
          <a:prstGeom prst="rect">
            <a:avLst/>
          </a:prstGeom>
        </p:spPr>
      </p:pic>
      <p:pic>
        <p:nvPicPr>
          <p:cNvPr id="4" name="Picture 3" descr="A picture containing indoor, sitting, small, microwave&#10;&#10;Description automatically generated">
            <a:extLst>
              <a:ext uri="{FF2B5EF4-FFF2-40B4-BE49-F238E27FC236}">
                <a16:creationId xmlns:a16="http://schemas.microsoft.com/office/drawing/2014/main" id="{335E1651-523A-DB47-85EB-3A5E0DB237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621" b="-1"/>
          <a:stretch/>
        </p:blipFill>
        <p:spPr>
          <a:xfrm rot="5400000">
            <a:off x="8040624" y="91440"/>
            <a:ext cx="4242816" cy="4059936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56339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62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051373-434E-0143-8C9D-1FE659376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Ultracentrifuges</a:t>
            </a:r>
          </a:p>
        </p:txBody>
      </p:sp>
      <p:cxnSp>
        <p:nvCxnSpPr>
          <p:cNvPr id="72" name="Straight Connector 64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indoor, sitting, small, counter&#10;&#10;Description automatically generated">
            <a:extLst>
              <a:ext uri="{FF2B5EF4-FFF2-40B4-BE49-F238E27FC236}">
                <a16:creationId xmlns:a16="http://schemas.microsoft.com/office/drawing/2014/main" id="{FDF28C8C-3DAB-844D-9430-EF81F3568B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69" r="-2" b="5367"/>
          <a:stretch/>
        </p:blipFill>
        <p:spPr>
          <a:xfrm rot="5400000">
            <a:off x="-709406" y="1348774"/>
            <a:ext cx="6214534" cy="4160452"/>
          </a:xfrm>
          <a:prstGeom prst="rect">
            <a:avLst/>
          </a:prstGeom>
        </p:spPr>
      </p:pic>
      <p:pic>
        <p:nvPicPr>
          <p:cNvPr id="13" name="Picture 12" descr="A close up of a refrigerator&#10;&#10;Description automatically generated">
            <a:extLst>
              <a:ext uri="{FF2B5EF4-FFF2-40B4-BE49-F238E27FC236}">
                <a16:creationId xmlns:a16="http://schemas.microsoft.com/office/drawing/2014/main" id="{48719868-B0C1-BB4E-896C-26388C3AE9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06" r="42333"/>
          <a:stretch/>
        </p:blipFill>
        <p:spPr>
          <a:xfrm rot="5400000">
            <a:off x="6758744" y="-1805085"/>
            <a:ext cx="3008188" cy="721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07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49EC5-933F-ABB9-C779-618257E73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Cost of Beckman Rotors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Cost of Beckman Rotors</a:t>
            </a:r>
            <a:br>
              <a:rPr lang="en-GB" dirty="0"/>
            </a:br>
            <a:br>
              <a:rPr lang="en-GB" dirty="0"/>
            </a:br>
            <a:r>
              <a:rPr lang="en-GB" dirty="0"/>
              <a:t>JLA 8.1000	-	£13960.00</a:t>
            </a:r>
            <a:br>
              <a:rPr lang="en-GB" dirty="0"/>
            </a:br>
            <a:r>
              <a:rPr lang="en-GB" dirty="0"/>
              <a:t>JLA9.1000	-	£11560.00</a:t>
            </a:r>
            <a:br>
              <a:rPr lang="en-GB" dirty="0"/>
            </a:br>
            <a:r>
              <a:rPr lang="en-GB" dirty="0"/>
              <a:t>JA30.50		-	£9062.00</a:t>
            </a:r>
            <a:br>
              <a:rPr lang="en-GB" dirty="0"/>
            </a:br>
            <a:r>
              <a:rPr lang="en-GB" dirty="0"/>
              <a:t>JA14.50		-	£5593.00</a:t>
            </a:r>
            <a:br>
              <a:rPr lang="en-GB" dirty="0"/>
            </a:br>
            <a:r>
              <a:rPr lang="en-GB" dirty="0"/>
              <a:t>JA25.50		-	£3628.00</a:t>
            </a:r>
            <a:br>
              <a:rPr lang="en-GB" dirty="0"/>
            </a:br>
            <a:r>
              <a:rPr lang="en-GB" dirty="0"/>
              <a:t>C0650		-	£1044.00</a:t>
            </a:r>
          </a:p>
        </p:txBody>
      </p:sp>
    </p:spTree>
    <p:extLst>
      <p:ext uri="{BB962C8B-B14F-4D97-AF65-F5344CB8AC3E}">
        <p14:creationId xmlns:p14="http://schemas.microsoft.com/office/powerpoint/2010/main" val="3205170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3">
            <a:extLst>
              <a:ext uri="{FF2B5EF4-FFF2-40B4-BE49-F238E27FC236}">
                <a16:creationId xmlns:a16="http://schemas.microsoft.com/office/drawing/2014/main" id="{6E13DAD0-A4B0-4817-8995-A0D346584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051373-434E-0143-8C9D-1FE659376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Buffer Exchange</a:t>
            </a:r>
            <a:br>
              <a:rPr lang="en-US" sz="4800" dirty="0">
                <a:solidFill>
                  <a:srgbClr val="FFFFFF"/>
                </a:solidFill>
                <a:cs typeface="Calibri Light"/>
              </a:rPr>
            </a:br>
            <a:r>
              <a:rPr lang="en-US" sz="4800" dirty="0" err="1">
                <a:solidFill>
                  <a:srgbClr val="FFFFFF"/>
                </a:solidFill>
                <a:cs typeface="Calibri Light"/>
              </a:rPr>
              <a:t>QuixStand</a:t>
            </a:r>
            <a:r>
              <a:rPr lang="en-US" sz="4800" dirty="0">
                <a:solidFill>
                  <a:srgbClr val="FFFFFF"/>
                </a:solidFill>
                <a:cs typeface="Calibri Light"/>
              </a:rPr>
              <a:t> and </a:t>
            </a:r>
            <a:r>
              <a:rPr lang="en-US" sz="4800" dirty="0" err="1">
                <a:solidFill>
                  <a:srgbClr val="FFFFFF"/>
                </a:solidFill>
                <a:cs typeface="Calibri Light"/>
              </a:rPr>
              <a:t>Akta</a:t>
            </a:r>
            <a:r>
              <a:rPr lang="en-US" sz="4800" dirty="0">
                <a:solidFill>
                  <a:srgbClr val="FFFFFF"/>
                </a:solidFill>
                <a:cs typeface="Calibri Light"/>
              </a:rPr>
              <a:t> Flux</a:t>
            </a:r>
            <a:br>
              <a:rPr lang="en-US" sz="4800" dirty="0"/>
            </a:br>
            <a:endParaRPr lang="en-US" sz="2800" kern="1200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cxnSp>
        <p:nvCxnSpPr>
          <p:cNvPr id="62" name="Straight Connector 55">
            <a:extLst>
              <a:ext uri="{FF2B5EF4-FFF2-40B4-BE49-F238E27FC236}">
                <a16:creationId xmlns:a16="http://schemas.microsoft.com/office/drawing/2014/main" id="{59F9672C-557D-4871-B58C-7874589D7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 up of a computer&#10;&#10;Description automatically generated">
            <a:extLst>
              <a:ext uri="{FF2B5EF4-FFF2-40B4-BE49-F238E27FC236}">
                <a16:creationId xmlns:a16="http://schemas.microsoft.com/office/drawing/2014/main" id="{49974CFE-E105-D949-9257-12BC8CD311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51" b="986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8" name="Picture 7" descr="A bunch of electronic equipment&#10;&#10;Description automatically generated">
            <a:extLst>
              <a:ext uri="{FF2B5EF4-FFF2-40B4-BE49-F238E27FC236}">
                <a16:creationId xmlns:a16="http://schemas.microsoft.com/office/drawing/2014/main" id="{73373511-EE4F-A94F-8741-41797E7543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17" b="19260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6" name="Picture 5" descr="A picture containing indoor, table, sitting, computer&#10;&#10;Description automatically generated">
            <a:extLst>
              <a:ext uri="{FF2B5EF4-FFF2-40B4-BE49-F238E27FC236}">
                <a16:creationId xmlns:a16="http://schemas.microsoft.com/office/drawing/2014/main" id="{3D3BF0F4-B85D-784B-845B-F67231653E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002" r="-3" b="19115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76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1723</TotalTime>
  <Words>498</Words>
  <Application>Microsoft Office PowerPoint</Application>
  <PresentationFormat>Widescreen</PresentationFormat>
  <Paragraphs>78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Office Theme</vt:lpstr>
      <vt:lpstr>Office 主题​​</vt:lpstr>
      <vt:lpstr>Aktas</vt:lpstr>
      <vt:lpstr>Shimadzu HPLC</vt:lpstr>
      <vt:lpstr>Roller Bottle Rigs</vt:lpstr>
      <vt:lpstr>Roller  bottles  arriving in the wetlab</vt:lpstr>
      <vt:lpstr>CO2 gassed incubators for Mammalian cells growing in  suspension  </vt:lpstr>
      <vt:lpstr>Floor-Standing Centrifuges</vt:lpstr>
      <vt:lpstr>Ultracentrifuges</vt:lpstr>
      <vt:lpstr>Cost of Beckman Rotors       Cost of Beckman Rotors  JLA 8.1000 - £13960.00 JLA9.1000 - £11560.00 JA30.50  - £9062.00 JA14.50  - £5593.00 JA25.50  - £3628.00 C0650  - £1044.00</vt:lpstr>
      <vt:lpstr>Buffer Exchange QuixStand and Akta Flux </vt:lpstr>
      <vt:lpstr>Biophysics</vt:lpstr>
      <vt:lpstr>PowerPoint Presentation</vt:lpstr>
      <vt:lpstr>Bio-Layer Interferometry (BLI)</vt:lpstr>
      <vt:lpstr>Thermofluor and DLS</vt:lpstr>
      <vt:lpstr>UNCLE</vt:lpstr>
      <vt:lpstr>Tecan Plate Reader</vt:lpstr>
      <vt:lpstr>Useful links for equipment</vt:lpstr>
      <vt:lpstr>PowerPoint Presentation</vt:lpstr>
      <vt:lpstr>Cost of Annual Service Contracts</vt:lpstr>
      <vt:lpstr>Training links</vt:lpstr>
      <vt:lpstr>Contacts</vt:lpstr>
      <vt:lpstr>For you to do </vt:lpstr>
      <vt:lpstr>PowerPoint Presentation</vt:lpstr>
      <vt:lpstr>LEAF initiative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Ask both; what your lab can do for you and what you can do for your lab?</dc:title>
  <dc:creator>Benjamin Bishop</dc:creator>
  <cp:lastModifiedBy>Jun Dong</cp:lastModifiedBy>
  <cp:revision>60</cp:revision>
  <dcterms:created xsi:type="dcterms:W3CDTF">2020-12-02T11:35:54Z</dcterms:created>
  <dcterms:modified xsi:type="dcterms:W3CDTF">2023-02-01T11:44:13Z</dcterms:modified>
</cp:coreProperties>
</file>