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63"/>
  </p:notesMasterIdLst>
  <p:handoutMasterIdLst>
    <p:handoutMasterId r:id="rId64"/>
  </p:handoutMasterIdLst>
  <p:sldIdLst>
    <p:sldId id="285" r:id="rId5"/>
    <p:sldId id="286" r:id="rId6"/>
    <p:sldId id="288" r:id="rId7"/>
    <p:sldId id="289" r:id="rId8"/>
    <p:sldId id="293" r:id="rId9"/>
    <p:sldId id="353" r:id="rId10"/>
    <p:sldId id="295" r:id="rId11"/>
    <p:sldId id="294" r:id="rId12"/>
    <p:sldId id="296" r:id="rId13"/>
    <p:sldId id="338" r:id="rId14"/>
    <p:sldId id="327" r:id="rId15"/>
    <p:sldId id="345" r:id="rId16"/>
    <p:sldId id="297" r:id="rId17"/>
    <p:sldId id="357" r:id="rId18"/>
    <p:sldId id="339" r:id="rId19"/>
    <p:sldId id="393" r:id="rId20"/>
    <p:sldId id="468" r:id="rId21"/>
    <p:sldId id="514" r:id="rId22"/>
    <p:sldId id="525" r:id="rId23"/>
    <p:sldId id="474" r:id="rId24"/>
    <p:sldId id="482" r:id="rId25"/>
    <p:sldId id="515" r:id="rId26"/>
    <p:sldId id="348" r:id="rId27"/>
    <p:sldId id="354" r:id="rId28"/>
    <p:sldId id="309" r:id="rId29"/>
    <p:sldId id="310" r:id="rId30"/>
    <p:sldId id="308" r:id="rId31"/>
    <p:sldId id="315" r:id="rId32"/>
    <p:sldId id="340" r:id="rId33"/>
    <p:sldId id="317" r:id="rId34"/>
    <p:sldId id="342" r:id="rId35"/>
    <p:sldId id="343" r:id="rId36"/>
    <p:sldId id="341" r:id="rId37"/>
    <p:sldId id="346" r:id="rId38"/>
    <p:sldId id="318" r:id="rId39"/>
    <p:sldId id="319" r:id="rId40"/>
    <p:sldId id="320" r:id="rId41"/>
    <p:sldId id="321" r:id="rId42"/>
    <p:sldId id="322" r:id="rId43"/>
    <p:sldId id="528" r:id="rId44"/>
    <p:sldId id="529" r:id="rId45"/>
    <p:sldId id="530" r:id="rId46"/>
    <p:sldId id="323" r:id="rId47"/>
    <p:sldId id="324" r:id="rId48"/>
    <p:sldId id="325" r:id="rId49"/>
    <p:sldId id="326" r:id="rId50"/>
    <p:sldId id="527" r:id="rId51"/>
    <p:sldId id="328" r:id="rId52"/>
    <p:sldId id="329" r:id="rId53"/>
    <p:sldId id="330" r:id="rId54"/>
    <p:sldId id="331" r:id="rId55"/>
    <p:sldId id="332" r:id="rId56"/>
    <p:sldId id="333" r:id="rId57"/>
    <p:sldId id="334" r:id="rId58"/>
    <p:sldId id="356" r:id="rId59"/>
    <p:sldId id="355" r:id="rId60"/>
    <p:sldId id="335" r:id="rId61"/>
    <p:sldId id="336" r:id="rId62"/>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pos="3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2B9"/>
    <a:srgbClr val="E3138A"/>
    <a:srgbClr val="9500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0ACE5-BA30-4BC3-BC46-5008222B59CE}" v="10" dt="2021-10-11T14:57:23.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9799" autoAdjust="0"/>
  </p:normalViewPr>
  <p:slideViewPr>
    <p:cSldViewPr snapToGrid="0" snapToObjects="1">
      <p:cViewPr varScale="1">
        <p:scale>
          <a:sx n="82" d="100"/>
          <a:sy n="82" d="100"/>
        </p:scale>
        <p:origin x="1596" y="90"/>
      </p:cViewPr>
      <p:guideLst>
        <p:guide orient="horz" pos="777"/>
        <p:guide pos="363"/>
      </p:guideLst>
    </p:cSldViewPr>
  </p:slideViewPr>
  <p:notesTextViewPr>
    <p:cViewPr>
      <p:scale>
        <a:sx n="3" d="2"/>
        <a:sy n="3" d="2"/>
      </p:scale>
      <p:origin x="0" y="0"/>
    </p:cViewPr>
  </p:notesTextViewPr>
  <p:sorterViewPr>
    <p:cViewPr varScale="1">
      <p:scale>
        <a:sx n="100" d="100"/>
        <a:sy n="100" d="100"/>
      </p:scale>
      <p:origin x="0" y="-11094"/>
    </p:cViewPr>
  </p:sorterViewPr>
  <p:notesViewPr>
    <p:cSldViewPr snapToGrid="0" snapToObjects="1">
      <p:cViewPr varScale="1">
        <p:scale>
          <a:sx n="93" d="100"/>
          <a:sy n="93" d="100"/>
        </p:scale>
        <p:origin x="208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ran, Anthony P" userId="e43f6984-42ae-4fc3-8de5-edcb2bf47c02" providerId="ADAL" clId="{F210ACE5-BA30-4BC3-BC46-5008222B59CE}"/>
    <pc:docChg chg="custSel addSld modSld modMainMaster">
      <pc:chgData name="Curran, Anthony P" userId="e43f6984-42ae-4fc3-8de5-edcb2bf47c02" providerId="ADAL" clId="{F210ACE5-BA30-4BC3-BC46-5008222B59CE}" dt="2021-10-11T14:57:23.587" v="45"/>
      <pc:docMkLst>
        <pc:docMk/>
      </pc:docMkLst>
      <pc:sldChg chg="addSp delSp modSp new add modAnim">
        <pc:chgData name="Curran, Anthony P" userId="e43f6984-42ae-4fc3-8de5-edcb2bf47c02" providerId="ADAL" clId="{F210ACE5-BA30-4BC3-BC46-5008222B59CE}" dt="2021-10-11T14:56:56.015" v="15" actId="14100"/>
        <pc:sldMkLst>
          <pc:docMk/>
          <pc:sldMk cId="3667498949" sldId="530"/>
        </pc:sldMkLst>
        <pc:spChg chg="mod">
          <ac:chgData name="Curran, Anthony P" userId="e43f6984-42ae-4fc3-8de5-edcb2bf47c02" providerId="ADAL" clId="{F210ACE5-BA30-4BC3-BC46-5008222B59CE}" dt="2021-10-11T14:55:48.118" v="13" actId="20577"/>
          <ac:spMkLst>
            <pc:docMk/>
            <pc:sldMk cId="3667498949" sldId="530"/>
            <ac:spMk id="2" creationId="{469827C5-EA45-410A-B457-15E594CFB246}"/>
          </ac:spMkLst>
        </pc:spChg>
        <pc:spChg chg="del">
          <ac:chgData name="Curran, Anthony P" userId="e43f6984-42ae-4fc3-8de5-edcb2bf47c02" providerId="ADAL" clId="{F210ACE5-BA30-4BC3-BC46-5008222B59CE}" dt="2021-10-11T14:56:52.494" v="14"/>
          <ac:spMkLst>
            <pc:docMk/>
            <pc:sldMk cId="3667498949" sldId="530"/>
            <ac:spMk id="3" creationId="{A6622701-6363-478A-9AC4-6E50CF509306}"/>
          </ac:spMkLst>
        </pc:spChg>
        <pc:picChg chg="add mod">
          <ac:chgData name="Curran, Anthony P" userId="e43f6984-42ae-4fc3-8de5-edcb2bf47c02" providerId="ADAL" clId="{F210ACE5-BA30-4BC3-BC46-5008222B59CE}" dt="2021-10-11T14:56:56.015" v="15" actId="14100"/>
          <ac:picMkLst>
            <pc:docMk/>
            <pc:sldMk cId="3667498949" sldId="530"/>
            <ac:picMk id="6" creationId="{D342DB59-74E3-42FF-8ADE-EEA28376E137}"/>
          </ac:picMkLst>
        </pc:picChg>
      </pc:sldChg>
      <pc:sldMasterChg chg="addSp modSp">
        <pc:chgData name="Curran, Anthony P" userId="e43f6984-42ae-4fc3-8de5-edcb2bf47c02" providerId="ADAL" clId="{F210ACE5-BA30-4BC3-BC46-5008222B59CE}" dt="2021-10-11T14:57:23.587" v="45"/>
        <pc:sldMasterMkLst>
          <pc:docMk/>
          <pc:sldMasterMk cId="1542767780" sldId="2147483648"/>
        </pc:sldMasterMkLst>
        <pc:spChg chg="add mod ord">
          <ac:chgData name="Curran, Anthony P" userId="e43f6984-42ae-4fc3-8de5-edcb2bf47c02" providerId="ADAL" clId="{F210ACE5-BA30-4BC3-BC46-5008222B59CE}" dt="2021-10-11T14:57:23.587" v="45"/>
          <ac:spMkLst>
            <pc:docMk/>
            <pc:sldMasterMk cId="1542767780" sldId="2147483648"/>
            <ac:spMk id="5" creationId="{828ED462-2542-4591-949A-9CA4A526B0B2}"/>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D83B4786-8A21-5F4F-8649-DF7DE08B86C1}" type="datetimeFigureOut">
              <a:rPr lang="en-US" smtClean="0"/>
              <a:t>10/11/2021</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470E7AB3-7DF1-0840-848A-848C77AC384A}" type="slidenum">
              <a:rPr lang="en-US" smtClean="0"/>
              <a:t>‹#›</a:t>
            </a:fld>
            <a:endParaRPr lang="en-US"/>
          </a:p>
        </p:txBody>
      </p:sp>
    </p:spTree>
    <p:extLst>
      <p:ext uri="{BB962C8B-B14F-4D97-AF65-F5344CB8AC3E}">
        <p14:creationId xmlns:p14="http://schemas.microsoft.com/office/powerpoint/2010/main" val="7897951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9014" y="0"/>
            <a:ext cx="4160520" cy="365760"/>
          </a:xfrm>
          <a:prstGeom prst="rect">
            <a:avLst/>
          </a:prstGeom>
        </p:spPr>
        <p:txBody>
          <a:bodyPr vert="horz" lIns="96661" tIns="48331" rIns="96661" bIns="48331" rtlCol="0"/>
          <a:lstStyle>
            <a:lvl1pPr algn="r">
              <a:defRPr sz="1300"/>
            </a:lvl1pPr>
          </a:lstStyle>
          <a:p>
            <a:fld id="{727F8318-60A4-CC4E-AD7A-772DBC2F9508}" type="datetimeFigureOut">
              <a:rPr lang="en-US" smtClean="0"/>
              <a:t>10/11/2021</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7"/>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9014" y="6947747"/>
            <a:ext cx="4160520" cy="365760"/>
          </a:xfrm>
          <a:prstGeom prst="rect">
            <a:avLst/>
          </a:prstGeom>
        </p:spPr>
        <p:txBody>
          <a:bodyPr vert="horz" lIns="96661" tIns="48331" rIns="96661" bIns="48331" rtlCol="0" anchor="b"/>
          <a:lstStyle>
            <a:lvl1pPr algn="r">
              <a:defRPr sz="1300"/>
            </a:lvl1pPr>
          </a:lstStyle>
          <a:p>
            <a:fld id="{99E58A45-DFF7-BA4F-B371-5D464CE582A8}" type="slidenum">
              <a:rPr lang="en-US" smtClean="0"/>
              <a:t>‹#›</a:t>
            </a:fld>
            <a:endParaRPr lang="en-US"/>
          </a:p>
        </p:txBody>
      </p:sp>
    </p:spTree>
    <p:extLst>
      <p:ext uri="{BB962C8B-B14F-4D97-AF65-F5344CB8AC3E}">
        <p14:creationId xmlns:p14="http://schemas.microsoft.com/office/powerpoint/2010/main" val="35142969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71575" y="738188"/>
            <a:ext cx="4859338" cy="3644900"/>
          </a:xfrm>
          <a:ln w="12700" cap="flat">
            <a:solidFill>
              <a:schemeClr val="tx1"/>
            </a:solidFill>
          </a:ln>
        </p:spPr>
      </p:sp>
      <p:sp>
        <p:nvSpPr>
          <p:cNvPr id="66563" name="Rectangle 3"/>
          <p:cNvSpPr>
            <a:spLocks noGrp="1" noChangeArrowheads="1"/>
          </p:cNvSpPr>
          <p:nvPr>
            <p:ph type="body" idx="1"/>
          </p:nvPr>
        </p:nvSpPr>
        <p:spPr>
          <a:xfrm>
            <a:off x="960120" y="4632605"/>
            <a:ext cx="5280660" cy="4388407"/>
          </a:xfrm>
          <a:noFill/>
        </p:spPr>
        <p:txBody>
          <a:bodyPr lIns="97155" tIns="48578" rIns="97155" bIns="48578"/>
          <a:lstStyle/>
          <a:p>
            <a:endParaRPr lang="en-GB"/>
          </a:p>
        </p:txBody>
      </p:sp>
    </p:spTree>
    <p:extLst>
      <p:ext uri="{BB962C8B-B14F-4D97-AF65-F5344CB8AC3E}">
        <p14:creationId xmlns:p14="http://schemas.microsoft.com/office/powerpoint/2010/main" val="170911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71575" y="738188"/>
            <a:ext cx="4859338" cy="3644900"/>
          </a:xfrm>
          <a:ln/>
        </p:spPr>
      </p:sp>
      <p:sp>
        <p:nvSpPr>
          <p:cNvPr id="76803"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74502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71575" y="738188"/>
            <a:ext cx="4859338" cy="3644900"/>
          </a:xfrm>
          <a:ln/>
        </p:spPr>
      </p:sp>
      <p:sp>
        <p:nvSpPr>
          <p:cNvPr id="86019"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01218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09675" y="750888"/>
            <a:ext cx="4929188" cy="3698875"/>
          </a:xfrm>
          <a:ln/>
        </p:spPr>
      </p:sp>
      <p:sp>
        <p:nvSpPr>
          <p:cNvPr id="53251" name="Rectangle 3"/>
          <p:cNvSpPr>
            <a:spLocks noGrp="1" noChangeArrowheads="1"/>
          </p:cNvSpPr>
          <p:nvPr>
            <p:ph type="body" idx="1"/>
          </p:nvPr>
        </p:nvSpPr>
        <p:spPr>
          <a:xfrm>
            <a:off x="980122" y="4704080"/>
            <a:ext cx="5387340" cy="44551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1776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71575" y="738188"/>
            <a:ext cx="4859338" cy="3644900"/>
          </a:xfrm>
          <a:ln/>
        </p:spPr>
      </p:sp>
      <p:sp>
        <p:nvSpPr>
          <p:cNvPr id="87043"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258676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71575" y="738188"/>
            <a:ext cx="4859338" cy="3644900"/>
          </a:xfrm>
          <a:ln/>
        </p:spPr>
      </p:sp>
      <p:sp>
        <p:nvSpPr>
          <p:cNvPr id="88067"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1866824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71575" y="738188"/>
            <a:ext cx="4859338" cy="3644900"/>
          </a:xfrm>
          <a:ln/>
        </p:spPr>
      </p:sp>
      <p:sp>
        <p:nvSpPr>
          <p:cNvPr id="89091"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896914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71575" y="738188"/>
            <a:ext cx="4859338" cy="3644900"/>
          </a:xfrm>
          <a:ln/>
        </p:spPr>
      </p:sp>
      <p:sp>
        <p:nvSpPr>
          <p:cNvPr id="90115"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292654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71575" y="738188"/>
            <a:ext cx="4859338" cy="3644900"/>
          </a:xfrm>
          <a:ln/>
        </p:spPr>
      </p:sp>
      <p:sp>
        <p:nvSpPr>
          <p:cNvPr id="91139"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846055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71575" y="738188"/>
            <a:ext cx="4859338" cy="3644900"/>
          </a:xfrm>
          <a:ln/>
        </p:spPr>
      </p:sp>
      <p:sp>
        <p:nvSpPr>
          <p:cNvPr id="92163"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629085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GB"/>
          </a:p>
        </p:txBody>
      </p:sp>
    </p:spTree>
    <p:extLst>
      <p:ext uri="{BB962C8B-B14F-4D97-AF65-F5344CB8AC3E}">
        <p14:creationId xmlns:p14="http://schemas.microsoft.com/office/powerpoint/2010/main" val="158301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endParaRPr lang="en-GB"/>
          </a:p>
        </p:txBody>
      </p:sp>
    </p:spTree>
    <p:extLst>
      <p:ext uri="{BB962C8B-B14F-4D97-AF65-F5344CB8AC3E}">
        <p14:creationId xmlns:p14="http://schemas.microsoft.com/office/powerpoint/2010/main" val="594984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en-GB"/>
          </a:p>
        </p:txBody>
      </p:sp>
    </p:spTree>
    <p:extLst>
      <p:ext uri="{BB962C8B-B14F-4D97-AF65-F5344CB8AC3E}">
        <p14:creationId xmlns:p14="http://schemas.microsoft.com/office/powerpoint/2010/main" val="135508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209675" y="750888"/>
            <a:ext cx="4929188" cy="3698875"/>
          </a:xfrm>
          <a:ln/>
        </p:spPr>
      </p:sp>
      <p:sp>
        <p:nvSpPr>
          <p:cNvPr id="24579" name="Rectangle 3"/>
          <p:cNvSpPr>
            <a:spLocks noGrp="1" noChangeArrowheads="1"/>
          </p:cNvSpPr>
          <p:nvPr>
            <p:ph type="body" idx="1"/>
          </p:nvPr>
        </p:nvSpPr>
        <p:spPr>
          <a:xfrm>
            <a:off x="980122" y="4704080"/>
            <a:ext cx="5387340" cy="44551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9347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71575" y="738188"/>
            <a:ext cx="4859338" cy="3644900"/>
          </a:xfrm>
          <a:ln/>
        </p:spPr>
      </p:sp>
      <p:sp>
        <p:nvSpPr>
          <p:cNvPr id="95235"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910397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71575" y="738188"/>
            <a:ext cx="4859338" cy="3644900"/>
          </a:xfrm>
          <a:ln/>
        </p:spPr>
      </p:sp>
      <p:sp>
        <p:nvSpPr>
          <p:cNvPr id="96259"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107645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71575" y="738188"/>
            <a:ext cx="4859338" cy="3644900"/>
          </a:xfrm>
          <a:ln/>
        </p:spPr>
      </p:sp>
      <p:sp>
        <p:nvSpPr>
          <p:cNvPr id="69635" name="Rectangle 3"/>
          <p:cNvSpPr>
            <a:spLocks noGrp="1" noChangeArrowheads="1"/>
          </p:cNvSpPr>
          <p:nvPr>
            <p:ph type="body" idx="1"/>
          </p:nvPr>
        </p:nvSpPr>
        <p:spPr>
          <a:xfrm>
            <a:off x="960120" y="4632605"/>
            <a:ext cx="5280660" cy="4388407"/>
          </a:xfrm>
          <a:noFill/>
        </p:spPr>
        <p:txBody>
          <a:bodyPr/>
          <a:lstStyle/>
          <a:p>
            <a:endParaRPr lang="en-GB"/>
          </a:p>
        </p:txBody>
      </p:sp>
    </p:spTree>
    <p:extLst>
      <p:ext uri="{BB962C8B-B14F-4D97-AF65-F5344CB8AC3E}">
        <p14:creationId xmlns:p14="http://schemas.microsoft.com/office/powerpoint/2010/main" val="293387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71575" y="738188"/>
            <a:ext cx="4859338" cy="3644900"/>
          </a:xfrm>
          <a:ln/>
        </p:spPr>
      </p:sp>
      <p:sp>
        <p:nvSpPr>
          <p:cNvPr id="81923"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40423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1371B84-2DCE-4663-BD4C-D144C82A563C}"/>
              </a:ext>
            </a:extLst>
          </p:cNvPr>
          <p:cNvSpPr>
            <a:spLocks noGrp="1" noRot="1" noChangeAspect="1" noChangeArrowheads="1" noTextEdit="1"/>
          </p:cNvSpPr>
          <p:nvPr>
            <p:ph type="sldImg"/>
          </p:nvPr>
        </p:nvSpPr>
        <p:spPr>
          <a:xfrm>
            <a:off x="1187450" y="703263"/>
            <a:ext cx="4624388" cy="3468687"/>
          </a:xfrm>
          <a:ln/>
        </p:spPr>
      </p:sp>
      <p:sp>
        <p:nvSpPr>
          <p:cNvPr id="38915" name="Rectangle 3">
            <a:extLst>
              <a:ext uri="{FF2B5EF4-FFF2-40B4-BE49-F238E27FC236}">
                <a16:creationId xmlns:a16="http://schemas.microsoft.com/office/drawing/2014/main" id="{5E6D15B4-914C-4C96-9C39-762A363499A2}"/>
              </a:ext>
            </a:extLst>
          </p:cNvPr>
          <p:cNvSpPr>
            <a:spLocks noGrp="1" noChangeArrowheads="1"/>
          </p:cNvSpPr>
          <p:nvPr>
            <p:ph type="body" idx="1"/>
          </p:nvPr>
        </p:nvSpPr>
        <p:spPr>
          <a:xfrm>
            <a:off x="933450" y="4410075"/>
            <a:ext cx="51308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209675" y="750888"/>
            <a:ext cx="4929188" cy="3698875"/>
          </a:xfrm>
          <a:ln/>
        </p:spPr>
      </p:sp>
      <p:sp>
        <p:nvSpPr>
          <p:cNvPr id="36867" name="Rectangle 3"/>
          <p:cNvSpPr>
            <a:spLocks noGrp="1" noChangeArrowheads="1"/>
          </p:cNvSpPr>
          <p:nvPr>
            <p:ph type="body" idx="1"/>
          </p:nvPr>
        </p:nvSpPr>
        <p:spPr>
          <a:xfrm>
            <a:off x="980122" y="4704080"/>
            <a:ext cx="5387340" cy="44551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5610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73163" y="739775"/>
            <a:ext cx="4856162" cy="3643313"/>
          </a:xfrm>
          <a:ln/>
        </p:spPr>
      </p:sp>
      <p:sp>
        <p:nvSpPr>
          <p:cNvPr id="79875"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332426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73163" y="739775"/>
            <a:ext cx="4856162" cy="3643313"/>
          </a:xfrm>
          <a:ln/>
        </p:spPr>
      </p:sp>
      <p:sp>
        <p:nvSpPr>
          <p:cNvPr id="77827"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1466738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73163" y="739775"/>
            <a:ext cx="4856162" cy="3643313"/>
          </a:xfrm>
          <a:ln/>
        </p:spPr>
      </p:sp>
      <p:sp>
        <p:nvSpPr>
          <p:cNvPr id="78851" name="Rectangle 3"/>
          <p:cNvSpPr>
            <a:spLocks noGrp="1" noChangeArrowheads="1"/>
          </p:cNvSpPr>
          <p:nvPr>
            <p:ph type="body" idx="1"/>
          </p:nvPr>
        </p:nvSpPr>
        <p:spPr>
          <a:xfrm>
            <a:off x="960120" y="4632605"/>
            <a:ext cx="5280660" cy="4388407"/>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endParaRPr lang="en-GB"/>
          </a:p>
        </p:txBody>
      </p:sp>
    </p:spTree>
    <p:extLst>
      <p:ext uri="{BB962C8B-B14F-4D97-AF65-F5344CB8AC3E}">
        <p14:creationId xmlns:p14="http://schemas.microsoft.com/office/powerpoint/2010/main" val="2713226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PowerPointCentrifuge_1.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0056" cy="6858000"/>
          </a:xfrm>
          <a:prstGeom prst="rect">
            <a:avLst/>
          </a:prstGeom>
        </p:spPr>
      </p:pic>
      <p:sp>
        <p:nvSpPr>
          <p:cNvPr id="2" name="Title 1"/>
          <p:cNvSpPr>
            <a:spLocks noGrp="1"/>
          </p:cNvSpPr>
          <p:nvPr>
            <p:ph type="ctrTitle"/>
          </p:nvPr>
        </p:nvSpPr>
        <p:spPr>
          <a:xfrm>
            <a:off x="685800" y="3879272"/>
            <a:ext cx="7772400" cy="727364"/>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4606636"/>
            <a:ext cx="6400800" cy="488758"/>
          </a:xfrm>
        </p:spPr>
        <p:txBody>
          <a:bodyPr>
            <a:normAutofit/>
          </a:bodyPr>
          <a:lstStyle>
            <a:lvl1pPr marL="0" indent="0" algn="ctr">
              <a:buNone/>
              <a:defRPr sz="200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105368" y="5100520"/>
            <a:ext cx="937686" cy="365125"/>
          </a:xfrm>
          <a:prstGeom prst="rect">
            <a:avLst/>
          </a:prstGeom>
        </p:spPr>
        <p:txBody>
          <a:bodyPr/>
          <a:lstStyle>
            <a:lvl1pPr algn="ctr">
              <a:defRPr>
                <a:solidFill>
                  <a:schemeClr val="tx1"/>
                </a:solidFill>
              </a:defRPr>
            </a:lvl1pPr>
          </a:lstStyle>
          <a:p>
            <a:fld id="{ACFFA014-657D-DD49-9371-3B1C46B7A4BD}" type="datetime4">
              <a:rPr lang="en-US" smtClean="0"/>
              <a:t>October 11, 2021</a:t>
            </a:fld>
            <a:endParaRPr lang="en-US" dirty="0"/>
          </a:p>
        </p:txBody>
      </p:sp>
      <p:sp>
        <p:nvSpPr>
          <p:cNvPr id="11" name="Slide Number Placeholder 5"/>
          <p:cNvSpPr txBox="1">
            <a:spLocks/>
          </p:cNvSpPr>
          <p:nvPr userDrawn="1"/>
        </p:nvSpPr>
        <p:spPr>
          <a:xfrm>
            <a:off x="8526991" y="2033132"/>
            <a:ext cx="319617"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AE8B8DA-8C0F-554B-AE60-4D34451881FD}"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108390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userDrawn="1"/>
        </p:nvSpPr>
        <p:spPr>
          <a:xfrm>
            <a:off x="9006416" y="0"/>
            <a:ext cx="137584" cy="687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0054" y="1323879"/>
            <a:ext cx="5587259" cy="519737"/>
          </a:xfrm>
        </p:spPr>
        <p:txBody>
          <a:bodyPr anchor="ctr">
            <a:normAutofit/>
          </a:bodyPr>
          <a:lstStyle>
            <a:lvl1pPr algn="ctr">
              <a:defRPr sz="2800" b="0"/>
            </a:lvl1pPr>
          </a:lstStyle>
          <a:p>
            <a:r>
              <a:rPr lang="en-US"/>
              <a:t>Click to edit Master title style</a:t>
            </a:r>
            <a:endParaRPr lang="en-US" dirty="0"/>
          </a:p>
        </p:txBody>
      </p:sp>
      <p:sp>
        <p:nvSpPr>
          <p:cNvPr id="3" name="Picture Placeholder 2"/>
          <p:cNvSpPr>
            <a:spLocks noGrp="1"/>
          </p:cNvSpPr>
          <p:nvPr>
            <p:ph type="pic" idx="1"/>
          </p:nvPr>
        </p:nvSpPr>
        <p:spPr>
          <a:xfrm>
            <a:off x="889000" y="2508248"/>
            <a:ext cx="7545917" cy="31358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1251" y="1857108"/>
            <a:ext cx="4675186" cy="436589"/>
          </a:xfrm>
        </p:spPr>
        <p:txBody>
          <a:bodyPr anchor="ctr">
            <a:noAutofit/>
          </a:bodyPr>
          <a:lstStyle>
            <a:lvl1pPr marL="0" indent="0" algn="ctr">
              <a:buNone/>
              <a:defRPr sz="2000">
                <a:solidFill>
                  <a:schemeClr val="bg1">
                    <a:lumMod val="6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3"/>
          <p:cNvSpPr>
            <a:spLocks noGrp="1"/>
          </p:cNvSpPr>
          <p:nvPr>
            <p:ph type="dt" sz="half" idx="10"/>
          </p:nvPr>
        </p:nvSpPr>
        <p:spPr>
          <a:xfrm>
            <a:off x="7510993" y="61170"/>
            <a:ext cx="1015998" cy="365125"/>
          </a:xfrm>
          <a:prstGeom prst="rect">
            <a:avLst/>
          </a:prstGeom>
        </p:spPr>
        <p:txBody>
          <a:bodyPr vert="horz" lIns="91440" tIns="45720" rIns="91440" bIns="45720" rtlCol="0" anchor="ctr"/>
          <a:lstStyle>
            <a:lvl1pPr algn="r">
              <a:defRPr sz="800">
                <a:solidFill>
                  <a:srgbClr val="000000"/>
                </a:solidFill>
              </a:defRPr>
            </a:lvl1pPr>
          </a:lstStyle>
          <a:p>
            <a:fld id="{C321B243-D2C2-EC42-A70B-DE3AB248D144}" type="datetime4">
              <a:rPr lang="en-US" smtClean="0"/>
              <a:pPr/>
              <a:t>October 11, 2021</a:t>
            </a:fld>
            <a:endParaRPr lang="en-US" dirty="0"/>
          </a:p>
        </p:txBody>
      </p:sp>
      <p:sp>
        <p:nvSpPr>
          <p:cNvPr id="18"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pic>
        <p:nvPicPr>
          <p:cNvPr id="5" name="Picture 4" descr="PowerPointCentrifuge_13.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0056" cy="6858000"/>
          </a:xfrm>
          <a:prstGeom prst="rect">
            <a:avLst/>
          </a:prstGeom>
        </p:spPr>
      </p:pic>
    </p:spTree>
    <p:extLst>
      <p:ext uri="{BB962C8B-B14F-4D97-AF65-F5344CB8AC3E}">
        <p14:creationId xmlns:p14="http://schemas.microsoft.com/office/powerpoint/2010/main" val="6690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8229600" cy="625157"/>
          </a:xfr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2206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8"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178586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63599"/>
            <a:ext cx="2057400" cy="505968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457200" y="863599"/>
            <a:ext cx="6019800" cy="50596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8"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65241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500910"/>
            <a:ext cx="8229600" cy="431633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8"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299315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8911167" y="0"/>
            <a:ext cx="232833" cy="687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owerPointCentrifuge_12.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0056" cy="6858000"/>
          </a:xfrm>
          <a:prstGeom prst="rect">
            <a:avLst/>
          </a:prstGeom>
        </p:spPr>
      </p:pic>
      <p:sp>
        <p:nvSpPr>
          <p:cNvPr id="2" name="Title 1"/>
          <p:cNvSpPr>
            <a:spLocks noGrp="1"/>
          </p:cNvSpPr>
          <p:nvPr>
            <p:ph type="title" hasCustomPrompt="1"/>
          </p:nvPr>
        </p:nvSpPr>
        <p:spPr>
          <a:xfrm>
            <a:off x="722313" y="2817091"/>
            <a:ext cx="7772400" cy="770661"/>
          </a:xfrm>
        </p:spPr>
        <p:txBody>
          <a:bodyPr anchor="ctr">
            <a:normAutofit/>
          </a:bodyPr>
          <a:lstStyle>
            <a:lvl1pPr algn="ctr">
              <a:defRPr sz="2800" b="0" cap="none"/>
            </a:lvl1pPr>
          </a:lstStyle>
          <a:p>
            <a:r>
              <a:rPr lang="en-US" dirty="0"/>
              <a:t>Click to edit master title style</a:t>
            </a:r>
          </a:p>
        </p:txBody>
      </p:sp>
      <p:sp>
        <p:nvSpPr>
          <p:cNvPr id="3" name="Text Placeholder 2"/>
          <p:cNvSpPr>
            <a:spLocks noGrp="1"/>
          </p:cNvSpPr>
          <p:nvPr>
            <p:ph type="body" idx="1"/>
          </p:nvPr>
        </p:nvSpPr>
        <p:spPr>
          <a:xfrm>
            <a:off x="722313" y="3587752"/>
            <a:ext cx="7772400" cy="406976"/>
          </a:xfrm>
        </p:spPr>
        <p:txBody>
          <a:bodyPr anchor="ctr">
            <a:normAutofit/>
          </a:bodyPr>
          <a:lstStyle>
            <a:lvl1pPr marL="0" indent="0" algn="ctr">
              <a:buNone/>
              <a:defRPr sz="2000">
                <a:solidFill>
                  <a:schemeClr val="bg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68750" y="4068149"/>
            <a:ext cx="1217081" cy="266914"/>
          </a:xfrm>
          <a:prstGeom prst="rect">
            <a:avLst/>
          </a:prstGeom>
        </p:spPr>
        <p:txBody>
          <a:bodyPr anchor="ctr"/>
          <a:lstStyle/>
          <a:p>
            <a:pPr algn="ctr"/>
            <a:fld id="{9B30C9E2-CD98-9D4C-82A0-07DE5DDBDFCF}" type="datetime4">
              <a:rPr lang="en-US" smtClean="0">
                <a:solidFill>
                  <a:srgbClr val="000000"/>
                </a:solidFill>
              </a:rPr>
              <a:t>October 11, 2021</a:t>
            </a:fld>
            <a:r>
              <a:rPr lang="en-US"/>
              <a:t>z</a:t>
            </a:r>
            <a:endParaRPr lang="en-US" dirty="0"/>
          </a:p>
        </p:txBody>
      </p:sp>
      <p:sp>
        <p:nvSpPr>
          <p:cNvPr id="9" name="Slide Number Placeholder 5"/>
          <p:cNvSpPr txBox="1">
            <a:spLocks/>
          </p:cNvSpPr>
          <p:nvPr userDrawn="1"/>
        </p:nvSpPr>
        <p:spPr>
          <a:xfrm>
            <a:off x="8526991" y="61170"/>
            <a:ext cx="319617"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AE8B8DA-8C0F-554B-AE60-4D34451881FD}"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51495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2320"/>
            <a:ext cx="8229600" cy="635318"/>
          </a:xfrm>
        </p:spPr>
        <p:txBody>
          <a:bodyPr/>
          <a:lstStyle/>
          <a:p>
            <a:r>
              <a:rPr lang="en-US"/>
              <a:t>Click to edit Master title style</a:t>
            </a:r>
          </a:p>
        </p:txBody>
      </p:sp>
      <p:sp>
        <p:nvSpPr>
          <p:cNvPr id="3" name="Content Placeholder 2"/>
          <p:cNvSpPr>
            <a:spLocks noGrp="1"/>
          </p:cNvSpPr>
          <p:nvPr>
            <p:ph sz="half" idx="1"/>
          </p:nvPr>
        </p:nvSpPr>
        <p:spPr>
          <a:xfrm>
            <a:off x="457200" y="1508607"/>
            <a:ext cx="4038600" cy="43713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08607"/>
            <a:ext cx="4038600" cy="43713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9"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200259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3440"/>
            <a:ext cx="8229600" cy="56419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9394"/>
            <a:ext cx="4040188" cy="466147"/>
          </a:xfrm>
        </p:spPr>
        <p:txBody>
          <a:bodyPr anchor="ctr">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5542"/>
            <a:ext cx="4040188" cy="3827384"/>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9394"/>
            <a:ext cx="4041775" cy="466147"/>
          </a:xfrm>
        </p:spPr>
        <p:txBody>
          <a:bodyPr anchor="ctr">
            <a:no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05542"/>
            <a:ext cx="4041775" cy="3827384"/>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11" name="Slide Number Placeholder 5"/>
          <p:cNvSpPr>
            <a:spLocks noGrp="1"/>
          </p:cNvSpPr>
          <p:nvPr>
            <p:ph type="sldNum" sz="quarter" idx="11"/>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84824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8229600" cy="625157"/>
          </a:xfrm>
        </p:spPr>
        <p:txBody>
          <a:bodyPr/>
          <a:lstStyle/>
          <a:p>
            <a:r>
              <a:rPr lang="en-US"/>
              <a:t>Click to edit Master title style</a:t>
            </a:r>
          </a:p>
        </p:txBody>
      </p:sp>
      <p:sp>
        <p:nvSpPr>
          <p:cNvPr id="6"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7"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2504800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0" name="Rectangle 9"/>
          <p:cNvSpPr/>
          <p:nvPr userDrawn="1"/>
        </p:nvSpPr>
        <p:spPr>
          <a:xfrm>
            <a:off x="0" y="0"/>
            <a:ext cx="9162288" cy="6872941"/>
          </a:xfrm>
          <a:prstGeom prst="rect">
            <a:avLst/>
          </a:prstGeom>
          <a:solidFill>
            <a:srgbClr val="2752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66800"/>
            <a:ext cx="8229600" cy="543877"/>
          </a:xfrm>
        </p:spPr>
        <p:txBody>
          <a:bodyPr/>
          <a:lstStyle>
            <a:lvl1pPr>
              <a:defRPr>
                <a:solidFill>
                  <a:schemeClr val="bg1"/>
                </a:solidFill>
              </a:defRPr>
            </a:lvl1pPr>
          </a:lstStyle>
          <a:p>
            <a:r>
              <a:rPr lang="en-US"/>
              <a:t>Click to edit Master title style</a:t>
            </a:r>
            <a:endParaRPr lang="en-US" dirty="0"/>
          </a:p>
        </p:txBody>
      </p:sp>
      <p:sp>
        <p:nvSpPr>
          <p:cNvPr id="19"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rgbClr val="000000"/>
                </a:solidFill>
              </a:defRPr>
            </a:lvl1pPr>
          </a:lstStyle>
          <a:p>
            <a:fld id="{C321B243-D2C2-EC42-A70B-DE3AB248D144}" type="datetime4">
              <a:rPr lang="en-US" smtClean="0"/>
              <a:pPr/>
              <a:t>October 11, 2021</a:t>
            </a:fld>
            <a:endParaRPr lang="en-US" dirty="0"/>
          </a:p>
        </p:txBody>
      </p:sp>
      <p:sp>
        <p:nvSpPr>
          <p:cNvPr id="20"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pic>
        <p:nvPicPr>
          <p:cNvPr id="4" name="Picture 3" descr="PowerPointCentrifuge_15.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0056" cy="6858000"/>
          </a:xfrm>
          <a:prstGeom prst="rect">
            <a:avLst/>
          </a:prstGeom>
        </p:spPr>
      </p:pic>
    </p:spTree>
    <p:extLst>
      <p:ext uri="{BB962C8B-B14F-4D97-AF65-F5344CB8AC3E}">
        <p14:creationId xmlns:p14="http://schemas.microsoft.com/office/powerpoint/2010/main" val="41107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6"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227495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43280"/>
            <a:ext cx="3008313" cy="591819"/>
          </a:xfrm>
        </p:spPr>
        <p:txBody>
          <a:bodyPr anchor="t">
            <a:no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3575050" y="843281"/>
            <a:ext cx="5111750" cy="4973966"/>
          </a:xfrm>
        </p:spPr>
        <p:txBody>
          <a:bodyPr anchor="t">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595121"/>
            <a:ext cx="3008313" cy="4241360"/>
          </a:xfrm>
        </p:spPr>
        <p:txBody>
          <a:bodyPr>
            <a:normAutofit/>
          </a:bodyPr>
          <a:lstStyle>
            <a:lvl1pPr marL="0" indent="0">
              <a:buNone/>
              <a:defRPr sz="1800">
                <a:solidFill>
                  <a:srgbClr val="A6A6A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9"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spTree>
    <p:extLst>
      <p:ext uri="{BB962C8B-B14F-4D97-AF65-F5344CB8AC3E}">
        <p14:creationId xmlns:p14="http://schemas.microsoft.com/office/powerpoint/2010/main" val="272309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02640"/>
            <a:ext cx="8229600" cy="6149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a:spLocks noGrp="1"/>
          </p:cNvSpPr>
          <p:nvPr>
            <p:ph type="dt" sz="half" idx="2"/>
          </p:nvPr>
        </p:nvSpPr>
        <p:spPr>
          <a:xfrm>
            <a:off x="7510993" y="61170"/>
            <a:ext cx="1015998" cy="365125"/>
          </a:xfrm>
          <a:prstGeom prst="rect">
            <a:avLst/>
          </a:prstGeom>
        </p:spPr>
        <p:txBody>
          <a:bodyPr vert="horz" lIns="91440" tIns="45720" rIns="91440" bIns="45720" rtlCol="0" anchor="ctr"/>
          <a:lstStyle>
            <a:lvl1pPr algn="r">
              <a:defRPr sz="800">
                <a:solidFill>
                  <a:schemeClr val="bg1"/>
                </a:solidFill>
              </a:defRPr>
            </a:lvl1pPr>
          </a:lstStyle>
          <a:p>
            <a:fld id="{C321B243-D2C2-EC42-A70B-DE3AB248D144}" type="datetime4">
              <a:rPr lang="en-US" smtClean="0"/>
              <a:t>October 11, 2021</a:t>
            </a:fld>
            <a:endParaRPr lang="en-US" dirty="0"/>
          </a:p>
        </p:txBody>
      </p:sp>
      <p:sp>
        <p:nvSpPr>
          <p:cNvPr id="14" name="Slide Number Placeholder 5"/>
          <p:cNvSpPr>
            <a:spLocks noGrp="1"/>
          </p:cNvSpPr>
          <p:nvPr>
            <p:ph type="sldNum" sz="quarter" idx="4"/>
          </p:nvPr>
        </p:nvSpPr>
        <p:spPr>
          <a:xfrm>
            <a:off x="8526991" y="61170"/>
            <a:ext cx="319617" cy="365125"/>
          </a:xfrm>
          <a:prstGeom prst="rect">
            <a:avLst/>
          </a:prstGeom>
        </p:spPr>
        <p:txBody>
          <a:bodyPr vert="horz" lIns="91440" tIns="45720" rIns="91440" bIns="45720" rtlCol="0" anchor="ctr"/>
          <a:lstStyle>
            <a:lvl1pPr algn="r">
              <a:defRPr sz="800">
                <a:solidFill>
                  <a:srgbClr val="FF0000"/>
                </a:solidFill>
              </a:defRPr>
            </a:lvl1pPr>
          </a:lstStyle>
          <a:p>
            <a:fld id="{1AE8B8DA-8C0F-554B-AE60-4D34451881FD}" type="slidenum">
              <a:rPr lang="en-US" smtClean="0"/>
              <a:pPr/>
              <a:t>‹#›</a:t>
            </a:fld>
            <a:endParaRPr lang="en-US" dirty="0"/>
          </a:p>
        </p:txBody>
      </p:sp>
      <p:pic>
        <p:nvPicPr>
          <p:cNvPr id="4" name="Picture 3" descr="PowerPointCentrifuge_14.jpg"/>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0" y="0"/>
            <a:ext cx="9160056" cy="6858000"/>
          </a:xfrm>
          <a:prstGeom prst="rect">
            <a:avLst/>
          </a:prstGeom>
        </p:spPr>
      </p:pic>
      <p:sp>
        <p:nvSpPr>
          <p:cNvPr id="5" name="MSIPCMContentMarking" descr="{&quot;HashCode&quot;:-1441934010,&quot;Placement&quot;:&quot;Footer&quot;,&quot;Top&quot;:519.343,&quot;Left&quot;:275.697723,&quot;SlideWidth&quot;:720,&quot;SlideHeight&quot;:540}">
            <a:extLst>
              <a:ext uri="{FF2B5EF4-FFF2-40B4-BE49-F238E27FC236}">
                <a16:creationId xmlns:a16="http://schemas.microsoft.com/office/drawing/2014/main" id="{828ED462-2542-4591-949A-9CA4A526B0B2}"/>
              </a:ext>
            </a:extLst>
          </p:cNvPr>
          <p:cNvSpPr txBox="1"/>
          <p:nvPr userDrawn="1"/>
        </p:nvSpPr>
        <p:spPr>
          <a:xfrm>
            <a:off x="3501361" y="6595656"/>
            <a:ext cx="2141279"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D89B2B"/>
                </a:solidFill>
                <a:latin typeface="Calibri" panose="020F0502020204030204" pitchFamily="34" charset="0"/>
              </a:rPr>
              <a:t>Confidential - Company Proprietary</a:t>
            </a:r>
          </a:p>
        </p:txBody>
      </p:sp>
    </p:spTree>
    <p:extLst>
      <p:ext uri="{BB962C8B-B14F-4D97-AF65-F5344CB8AC3E}">
        <p14:creationId xmlns:p14="http://schemas.microsoft.com/office/powerpoint/2010/main" val="154276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hf hdr="0" ft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SzPct val="10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SzPct val="10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SzPct val="10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SzPct val="10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SzPct val="100000"/>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5.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wmf"/><Relationship Id="rId4" Type="http://schemas.openxmlformats.org/officeDocument/2006/relationships/image" Target="../media/image46.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
          <p:cNvSpPr>
            <a:spLocks noGrp="1" noChangeArrowheads="1"/>
          </p:cNvSpPr>
          <p:nvPr>
            <p:ph type="ctrTitle"/>
          </p:nvPr>
        </p:nvSpPr>
        <p:spPr/>
        <p:txBody>
          <a:bodyPr/>
          <a:lstStyle/>
          <a:p>
            <a:r>
              <a:rPr lang="en-US"/>
              <a:t>Safe Use and Care of Centrifuges &amp; Rotors</a:t>
            </a:r>
            <a:endParaRPr lang="en-US" dirty="0"/>
          </a:p>
        </p:txBody>
      </p:sp>
      <p:sp>
        <p:nvSpPr>
          <p:cNvPr id="2" name="Subtitle 1"/>
          <p:cNvSpPr>
            <a:spLocks noGrp="1"/>
          </p:cNvSpPr>
          <p:nvPr>
            <p:ph type="subTitle" idx="1"/>
          </p:nvPr>
        </p:nvSpPr>
        <p:spPr/>
        <p:txBody>
          <a:bodyPr>
            <a:normAutofit fontScale="70000" lnSpcReduction="20000"/>
          </a:bodyPr>
          <a:lstStyle/>
          <a:p>
            <a:r>
              <a:rPr lang="en-GB"/>
              <a:t>Anthony Curran</a:t>
            </a:r>
          </a:p>
          <a:p>
            <a:r>
              <a:rPr lang="en-GB"/>
              <a:t>Beckman Coulter</a:t>
            </a:r>
            <a:endParaRPr lang="en-GB" dirty="0"/>
          </a:p>
        </p:txBody>
      </p:sp>
    </p:spTree>
    <p:extLst>
      <p:ext uri="{BB962C8B-B14F-4D97-AF65-F5344CB8AC3E}">
        <p14:creationId xmlns:p14="http://schemas.microsoft.com/office/powerpoint/2010/main" val="25858562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Magnets</a:t>
            </a:r>
            <a:endParaRPr lang="en-US" dirty="0"/>
          </a:p>
        </p:txBody>
      </p:sp>
      <p:sp>
        <p:nvSpPr>
          <p:cNvPr id="3" name="Content Placeholder 2"/>
          <p:cNvSpPr>
            <a:spLocks noGrp="1"/>
          </p:cNvSpPr>
          <p:nvPr>
            <p:ph idx="1"/>
          </p:nvPr>
        </p:nvSpPr>
        <p:spPr/>
        <p:txBody>
          <a:bodyPr>
            <a:normAutofit lnSpcReduction="10000"/>
          </a:bodyPr>
          <a:lstStyle/>
          <a:p>
            <a:r>
              <a:rPr lang="en-GB"/>
              <a:t>Used in some of the General Purpose range, all of the High Performance range and all Benchtop Ultracentrifuges.</a:t>
            </a:r>
            <a:endParaRPr lang="en-US"/>
          </a:p>
          <a:p>
            <a:endParaRPr lang="en-US"/>
          </a:p>
          <a:p>
            <a:r>
              <a:rPr lang="en-US"/>
              <a:t>A rotor identification system prevents the installed rotor from running above its maximum rated speed. </a:t>
            </a:r>
          </a:p>
          <a:p>
            <a:endParaRPr lang="en-US"/>
          </a:p>
          <a:p>
            <a:r>
              <a:rPr lang="en-US"/>
              <a:t>During acceleration the microprocessor checks the magnetic rotor identification (each rotor has a unique angle between the magnets)</a:t>
            </a:r>
          </a:p>
          <a:p>
            <a:endParaRPr lang="en-US"/>
          </a:p>
          <a:p>
            <a:r>
              <a:rPr lang="en-US"/>
              <a:t>If the system identifies a rotor different than the one entered by the user, and the set speed is above the maximum for the identified rotor, the system will reduce the set speed to the maximum for the installed rotor.</a:t>
            </a:r>
            <a:endParaRPr lang="en-US" dirty="0"/>
          </a:p>
        </p:txBody>
      </p:sp>
    </p:spTree>
    <p:extLst>
      <p:ext uri="{BB962C8B-B14F-4D97-AF65-F5344CB8AC3E}">
        <p14:creationId xmlns:p14="http://schemas.microsoft.com/office/powerpoint/2010/main" val="1641926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Overspeed Disk</a:t>
            </a:r>
            <a:endParaRPr lang="en-US" dirty="0"/>
          </a:p>
        </p:txBody>
      </p:sp>
      <p:pic>
        <p:nvPicPr>
          <p:cNvPr id="35843" name="Picture 3" descr="PDH 2006-05-31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804" y="1564759"/>
            <a:ext cx="5892392" cy="394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73798" y="5799438"/>
            <a:ext cx="5596404" cy="400110"/>
          </a:xfrm>
          <a:prstGeom prst="rect">
            <a:avLst/>
          </a:prstGeom>
          <a:noFill/>
        </p:spPr>
        <p:txBody>
          <a:bodyPr wrap="none" rtlCol="0">
            <a:spAutoFit/>
          </a:bodyPr>
          <a:lstStyle/>
          <a:p>
            <a:r>
              <a:rPr lang="en-GB" sz="2000" dirty="0"/>
              <a:t>Used on the floor standing ultracentrifuge range</a:t>
            </a:r>
            <a:endParaRPr lang="en-US" sz="2000" dirty="0"/>
          </a:p>
        </p:txBody>
      </p:sp>
    </p:spTree>
    <p:extLst>
      <p:ext uri="{BB962C8B-B14F-4D97-AF65-F5344CB8AC3E}">
        <p14:creationId xmlns:p14="http://schemas.microsoft.com/office/powerpoint/2010/main" val="1916400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Overspeed Disk System</a:t>
            </a:r>
            <a:endParaRPr lang="en-US" dirty="0"/>
          </a:p>
        </p:txBody>
      </p:sp>
      <p:sp>
        <p:nvSpPr>
          <p:cNvPr id="5" name="Content Placeholder 4"/>
          <p:cNvSpPr>
            <a:spLocks noGrp="1"/>
          </p:cNvSpPr>
          <p:nvPr>
            <p:ph idx="1"/>
          </p:nvPr>
        </p:nvSpPr>
        <p:spPr/>
        <p:txBody>
          <a:bodyPr>
            <a:normAutofit lnSpcReduction="10000"/>
          </a:bodyPr>
          <a:lstStyle/>
          <a:p>
            <a:r>
              <a:rPr lang="en-US"/>
              <a:t>This system includes a photoelectric device in the rotor chamber next to the drive spindle and an overspeed disk on the bottom of the rotor </a:t>
            </a:r>
          </a:p>
          <a:p>
            <a:endParaRPr lang="en-US"/>
          </a:p>
          <a:p>
            <a:r>
              <a:rPr lang="en-US"/>
              <a:t>The overspeed disk has alternating light and dark sectors. As the rotor spins, the passage of reflecting and non-reflecting sectors over the photoelectric device generates a series of pulses detected by the electronic circuitry and software. </a:t>
            </a:r>
          </a:p>
          <a:p>
            <a:endParaRPr lang="en-US"/>
          </a:p>
          <a:p>
            <a:r>
              <a:rPr lang="en-GB"/>
              <a:t>Each rotor type has a unique number of sectors</a:t>
            </a:r>
          </a:p>
          <a:p>
            <a:endParaRPr lang="en-US"/>
          </a:p>
          <a:p>
            <a:r>
              <a:rPr lang="en-US"/>
              <a:t>After the rotor reaches 600 rpm, the set speed is checked against the overspeed disk </a:t>
            </a:r>
            <a:endParaRPr lang="en-US" dirty="0"/>
          </a:p>
        </p:txBody>
      </p:sp>
      <p:sp>
        <p:nvSpPr>
          <p:cNvPr id="3" name="Date Placeholder 2"/>
          <p:cNvSpPr>
            <a:spLocks noGrp="1"/>
          </p:cNvSpPr>
          <p:nvPr>
            <p:ph type="dt" sz="half" idx="2"/>
          </p:nvPr>
        </p:nvSpPr>
        <p:spPr/>
        <p:txBody>
          <a:bodyPr/>
          <a:lstStyle/>
          <a:p>
            <a:fld id="{C321B243-D2C2-EC42-A70B-DE3AB248D144}" type="datetime4">
              <a:rPr lang="en-US" smtClean="0"/>
              <a:pPr/>
              <a:t>October 11, 2021</a:t>
            </a:fld>
            <a:endParaRPr lang="en-US" dirty="0"/>
          </a:p>
        </p:txBody>
      </p:sp>
      <p:sp>
        <p:nvSpPr>
          <p:cNvPr id="4" name="Slide Number Placeholder 3"/>
          <p:cNvSpPr>
            <a:spLocks noGrp="1"/>
          </p:cNvSpPr>
          <p:nvPr>
            <p:ph type="sldNum" sz="quarter" idx="4"/>
          </p:nvPr>
        </p:nvSpPr>
        <p:spPr/>
        <p:txBody>
          <a:bodyPr/>
          <a:lstStyle/>
          <a:p>
            <a:fld id="{1AE8B8DA-8C0F-554B-AE60-4D34451881FD}" type="slidenum">
              <a:rPr lang="en-US" smtClean="0"/>
              <a:pPr/>
              <a:t>11</a:t>
            </a:fld>
            <a:endParaRPr lang="en-US" dirty="0"/>
          </a:p>
        </p:txBody>
      </p:sp>
    </p:spTree>
    <p:extLst>
      <p:ext uri="{BB962C8B-B14F-4D97-AF65-F5344CB8AC3E}">
        <p14:creationId xmlns:p14="http://schemas.microsoft.com/office/powerpoint/2010/main" val="1551597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Dynamic Rotor Inertia Check</a:t>
            </a:r>
            <a:endParaRPr lang="en-US" dirty="0"/>
          </a:p>
        </p:txBody>
      </p:sp>
      <p:sp>
        <p:nvSpPr>
          <p:cNvPr id="3" name="Content Placeholder 2"/>
          <p:cNvSpPr>
            <a:spLocks noGrp="1"/>
          </p:cNvSpPr>
          <p:nvPr>
            <p:ph idx="1"/>
          </p:nvPr>
        </p:nvSpPr>
        <p:spPr/>
        <p:txBody>
          <a:bodyPr/>
          <a:lstStyle/>
          <a:p>
            <a:r>
              <a:rPr lang="en-GB"/>
              <a:t>A system used across the High Performance and Ultracentrifuge range</a:t>
            </a:r>
            <a:endParaRPr lang="en-US"/>
          </a:p>
          <a:p>
            <a:endParaRPr lang="en-US"/>
          </a:p>
          <a:p>
            <a:r>
              <a:rPr lang="en-US"/>
              <a:t>DRIC is used to make sure the amount of kinetic energy created is able to be contained</a:t>
            </a:r>
          </a:p>
          <a:p>
            <a:endParaRPr lang="en-US"/>
          </a:p>
          <a:p>
            <a:r>
              <a:rPr lang="en-US"/>
              <a:t>As the rotor accelerates, rotor inertia is measured and the rotor energy is calculated for the speed set by the user</a:t>
            </a:r>
          </a:p>
          <a:p>
            <a:endParaRPr lang="en-US"/>
          </a:p>
          <a:p>
            <a:r>
              <a:rPr lang="en-US"/>
              <a:t>If the calculated rotor energy is determined to be excessive, the   instrument will either de-rate the speed to a rotor group appropriate speed or stop the run.</a:t>
            </a:r>
            <a:endParaRPr lang="en-US" dirty="0"/>
          </a:p>
        </p:txBody>
      </p:sp>
    </p:spTree>
    <p:extLst>
      <p:ext uri="{BB962C8B-B14F-4D97-AF65-F5344CB8AC3E}">
        <p14:creationId xmlns:p14="http://schemas.microsoft.com/office/powerpoint/2010/main" val="3975440740"/>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Pre-Cooling of Rotors</a:t>
            </a:r>
            <a:endParaRPr lang="en-US" dirty="0"/>
          </a:p>
        </p:txBody>
      </p:sp>
      <p:sp>
        <p:nvSpPr>
          <p:cNvPr id="3" name="Content Placeholder 2"/>
          <p:cNvSpPr>
            <a:spLocks noGrp="1"/>
          </p:cNvSpPr>
          <p:nvPr>
            <p:ph idx="1"/>
          </p:nvPr>
        </p:nvSpPr>
        <p:spPr/>
        <p:txBody>
          <a:bodyPr/>
          <a:lstStyle/>
          <a:p>
            <a:r>
              <a:rPr lang="en-GB" dirty="0"/>
              <a:t>Cool rotor to desired temperature in the centrifuge</a:t>
            </a:r>
          </a:p>
          <a:p>
            <a:endParaRPr lang="en-GB" dirty="0"/>
          </a:p>
          <a:p>
            <a:r>
              <a:rPr lang="en-GB" dirty="0"/>
              <a:t>Cold Room – Be careful that rotor cavities do not contain condensation </a:t>
            </a:r>
            <a:endParaRPr lang="en-US" dirty="0"/>
          </a:p>
        </p:txBody>
      </p:sp>
      <p:sp>
        <p:nvSpPr>
          <p:cNvPr id="4" name="Date Placeholder 3"/>
          <p:cNvSpPr>
            <a:spLocks noGrp="1"/>
          </p:cNvSpPr>
          <p:nvPr>
            <p:ph type="dt" sz="half" idx="2"/>
          </p:nvPr>
        </p:nvSpPr>
        <p:spPr/>
        <p:txBody>
          <a:bodyPr/>
          <a:lstStyle/>
          <a:p>
            <a:fld id="{C321B243-D2C2-EC42-A70B-DE3AB248D144}" type="datetime4">
              <a:rPr lang="en-US" smtClean="0"/>
              <a:t>October 11, 2021</a:t>
            </a:fld>
            <a:endParaRPr lang="en-US" dirty="0"/>
          </a:p>
        </p:txBody>
      </p:sp>
      <p:sp>
        <p:nvSpPr>
          <p:cNvPr id="5" name="Slide Number Placeholder 4"/>
          <p:cNvSpPr>
            <a:spLocks noGrp="1"/>
          </p:cNvSpPr>
          <p:nvPr>
            <p:ph type="sldNum" sz="quarter" idx="4"/>
          </p:nvPr>
        </p:nvSpPr>
        <p:spPr/>
        <p:txBody>
          <a:bodyPr/>
          <a:lstStyle/>
          <a:p>
            <a:fld id="{1AE8B8DA-8C0F-554B-AE60-4D34451881FD}" type="slidenum">
              <a:rPr lang="en-US" smtClean="0"/>
              <a:pPr/>
              <a:t>13</a:t>
            </a:fld>
            <a:endParaRPr lang="en-US" dirty="0"/>
          </a:p>
        </p:txBody>
      </p:sp>
    </p:spTree>
    <p:extLst>
      <p:ext uri="{BB962C8B-B14F-4D97-AF65-F5344CB8AC3E}">
        <p14:creationId xmlns:p14="http://schemas.microsoft.com/office/powerpoint/2010/main" val="90423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a:t>Installation of rotors</a:t>
            </a:r>
            <a:endParaRPr lang="en-US" dirty="0"/>
          </a:p>
        </p:txBody>
      </p:sp>
      <p:sp>
        <p:nvSpPr>
          <p:cNvPr id="8" name="Subtitle 7"/>
          <p:cNvSpPr>
            <a:spLocks noGrp="1"/>
          </p:cNvSpPr>
          <p:nvPr>
            <p:ph type="subTitle" idx="1"/>
          </p:nvPr>
        </p:nvSpPr>
        <p:spPr/>
        <p:txBody>
          <a:bodyPr/>
          <a:lstStyle/>
          <a:p>
            <a:endParaRPr lang="en-US"/>
          </a:p>
        </p:txBody>
      </p:sp>
      <p:sp>
        <p:nvSpPr>
          <p:cNvPr id="3" name="Date Placeholder 2"/>
          <p:cNvSpPr>
            <a:spLocks noGrp="1"/>
          </p:cNvSpPr>
          <p:nvPr>
            <p:ph type="dt" sz="half" idx="10"/>
          </p:nvPr>
        </p:nvSpPr>
        <p:spPr/>
        <p:txBody>
          <a:bodyPr/>
          <a:lstStyle/>
          <a:p>
            <a:fld id="{C321B243-D2C2-EC42-A70B-DE3AB248D144}" type="datetime4">
              <a:rPr lang="en-US" smtClean="0"/>
              <a:pPr/>
              <a:t>October 11, 2021</a:t>
            </a:fld>
            <a:endParaRPr lang="en-US" dirty="0"/>
          </a:p>
        </p:txBody>
      </p:sp>
      <p:sp>
        <p:nvSpPr>
          <p:cNvPr id="4" name="Slide Number Placeholder 3"/>
          <p:cNvSpPr>
            <a:spLocks noGrp="1"/>
          </p:cNvSpPr>
          <p:nvPr>
            <p:ph type="sldNum" sz="quarter" idx="4294967295"/>
          </p:nvPr>
        </p:nvSpPr>
        <p:spPr>
          <a:xfrm>
            <a:off x="8823325" y="61913"/>
            <a:ext cx="320675" cy="365125"/>
          </a:xfrm>
        </p:spPr>
        <p:txBody>
          <a:bodyPr/>
          <a:lstStyle/>
          <a:p>
            <a:fld id="{1AE8B8DA-8C0F-554B-AE60-4D34451881FD}" type="slidenum">
              <a:rPr lang="en-US" smtClean="0"/>
              <a:pPr/>
              <a:t>14</a:t>
            </a:fld>
            <a:endParaRPr lang="en-US" dirty="0"/>
          </a:p>
        </p:txBody>
      </p:sp>
    </p:spTree>
    <p:extLst>
      <p:ext uri="{BB962C8B-B14F-4D97-AF65-F5344CB8AC3E}">
        <p14:creationId xmlns:p14="http://schemas.microsoft.com/office/powerpoint/2010/main" val="138231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C90D282-7B4A-4A9C-B35E-489FF7F3DE84}"/>
              </a:ext>
            </a:extLst>
          </p:cNvPr>
          <p:cNvSpPr>
            <a:spLocks noChangeArrowheads="1"/>
          </p:cNvSpPr>
          <p:nvPr/>
        </p:nvSpPr>
        <p:spPr bwMode="auto">
          <a:xfrm>
            <a:off x="5080000" y="1581150"/>
            <a:ext cx="3149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a:solidFill>
                  <a:schemeClr val="tx1"/>
                </a:solidFill>
                <a:latin typeface="Arial" panose="020B0604020202020204" pitchFamily="34" charset="0"/>
                <a:cs typeface="Arial" panose="020B0604020202020204" pitchFamily="34" charset="0"/>
              </a:defRPr>
            </a:lvl1pPr>
            <a:lvl2pPr marL="37931725" indent="-37474525"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ltLang="en-US" sz="2800">
              <a:solidFill>
                <a:schemeClr val="tx2"/>
              </a:solidFill>
            </a:endParaRPr>
          </a:p>
        </p:txBody>
      </p:sp>
      <p:sp>
        <p:nvSpPr>
          <p:cNvPr id="37891" name="Rectangle 3">
            <a:extLst>
              <a:ext uri="{FF2B5EF4-FFF2-40B4-BE49-F238E27FC236}">
                <a16:creationId xmlns:a16="http://schemas.microsoft.com/office/drawing/2014/main" id="{FA91C128-6B9C-4F79-8479-2A8453A688C1}"/>
              </a:ext>
            </a:extLst>
          </p:cNvPr>
          <p:cNvSpPr>
            <a:spLocks noGrp="1" noChangeArrowheads="1"/>
          </p:cNvSpPr>
          <p:nvPr>
            <p:ph type="title"/>
          </p:nvPr>
        </p:nvSpPr>
        <p:spPr bwMode="auto">
          <a:xfrm>
            <a:off x="-8491" y="684213"/>
            <a:ext cx="9144000" cy="78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3200" dirty="0">
                <a:latin typeface="+mn-lt"/>
              </a:rPr>
              <a:t>Rotor attachment: Avanti J-15R</a:t>
            </a:r>
          </a:p>
        </p:txBody>
      </p:sp>
      <p:sp>
        <p:nvSpPr>
          <p:cNvPr id="37892" name="Rectangle 4">
            <a:extLst>
              <a:ext uri="{FF2B5EF4-FFF2-40B4-BE49-F238E27FC236}">
                <a16:creationId xmlns:a16="http://schemas.microsoft.com/office/drawing/2014/main" id="{56D81363-085C-4413-B5C6-ADF6C4BCAB74}"/>
              </a:ext>
            </a:extLst>
          </p:cNvPr>
          <p:cNvSpPr>
            <a:spLocks noGrp="1" noChangeArrowheads="1"/>
          </p:cNvSpPr>
          <p:nvPr>
            <p:ph sz="half" idx="1"/>
          </p:nvPr>
        </p:nvSpPr>
        <p:spPr bwMode="auto">
          <a:xfrm>
            <a:off x="4797425" y="2425700"/>
            <a:ext cx="3967163" cy="3395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4163" indent="-284163" eaLnBrk="1" hangingPunct="1">
              <a:buClr>
                <a:srgbClr val="D40000"/>
              </a:buClr>
              <a:buFont typeface="Wingdings" panose="05000000000000000000" pitchFamily="2" charset="2"/>
              <a:buChar char="v"/>
            </a:pPr>
            <a:r>
              <a:rPr lang="en-US" altLang="en-US" sz="2100">
                <a:solidFill>
                  <a:schemeClr val="tx2"/>
                </a:solidFill>
              </a:rPr>
              <a:t>Turn the locking handle clockwise to attach the rotor to the centrifuge spindle.</a:t>
            </a:r>
          </a:p>
        </p:txBody>
      </p:sp>
      <p:pic>
        <p:nvPicPr>
          <p:cNvPr id="37893" name="Picture 6" descr="PDH 2006-06-05 14">
            <a:extLst>
              <a:ext uri="{FF2B5EF4-FFF2-40B4-BE49-F238E27FC236}">
                <a16:creationId xmlns:a16="http://schemas.microsoft.com/office/drawing/2014/main" id="{5B752235-4AFC-4912-B462-B69BC5A3C5C6}"/>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20891" t="11906" r="18831" b="6479"/>
          <a:stretch>
            <a:fillRect/>
          </a:stretch>
        </p:blipFill>
        <p:spPr bwMode="auto">
          <a:xfrm>
            <a:off x="722313" y="1611313"/>
            <a:ext cx="3962400" cy="3578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a:extLst>
              <a:ext uri="{FF2B5EF4-FFF2-40B4-BE49-F238E27FC236}">
                <a16:creationId xmlns:a16="http://schemas.microsoft.com/office/drawing/2014/main" id="{B5CE765B-EFC8-4B5C-BC05-8FAB0D5F0A47}"/>
              </a:ext>
            </a:extLst>
          </p:cNvPr>
          <p:cNvSpPr txBox="1">
            <a:spLocks noChangeArrowheads="1"/>
          </p:cNvSpPr>
          <p:nvPr/>
        </p:nvSpPr>
        <p:spPr bwMode="auto">
          <a:xfrm>
            <a:off x="665163" y="835025"/>
            <a:ext cx="592296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200" dirty="0">
                <a:cs typeface="Arial" panose="020B0604020202020204" pitchFamily="34" charset="0"/>
              </a:rPr>
              <a:t>Avanti® Rotor Installation</a:t>
            </a:r>
          </a:p>
          <a:p>
            <a:pPr>
              <a:spcBef>
                <a:spcPct val="0"/>
              </a:spcBef>
              <a:buClrTx/>
              <a:buFontTx/>
              <a:buNone/>
            </a:pPr>
            <a:endParaRPr lang="en-US" altLang="en-US" sz="2000" dirty="0">
              <a:latin typeface="Arial Black" panose="020B0A04020102020204" pitchFamily="34" charset="0"/>
            </a:endParaRPr>
          </a:p>
        </p:txBody>
      </p:sp>
      <p:pic>
        <p:nvPicPr>
          <p:cNvPr id="9219" name="Picture 6" descr="IMG_6315">
            <a:extLst>
              <a:ext uri="{FF2B5EF4-FFF2-40B4-BE49-F238E27FC236}">
                <a16:creationId xmlns:a16="http://schemas.microsoft.com/office/drawing/2014/main" id="{EB6CE397-CC7A-4A57-94E6-EEA001D48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574800"/>
            <a:ext cx="5945187"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8">
            <a:extLst>
              <a:ext uri="{FF2B5EF4-FFF2-40B4-BE49-F238E27FC236}">
                <a16:creationId xmlns:a16="http://schemas.microsoft.com/office/drawing/2014/main" id="{E9FD28C9-1F98-4702-99C5-B23F37D03563}"/>
              </a:ext>
            </a:extLst>
          </p:cNvPr>
          <p:cNvSpPr>
            <a:spLocks noChangeShapeType="1"/>
          </p:cNvSpPr>
          <p:nvPr/>
        </p:nvSpPr>
        <p:spPr bwMode="auto">
          <a:xfrm flipH="1">
            <a:off x="3392488" y="2182813"/>
            <a:ext cx="3435350" cy="2520950"/>
          </a:xfrm>
          <a:prstGeom prst="line">
            <a:avLst/>
          </a:prstGeom>
          <a:noFill/>
          <a:ln w="101600">
            <a:solidFill>
              <a:srgbClr val="FFD919"/>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21" name="Text Box 9">
            <a:extLst>
              <a:ext uri="{FF2B5EF4-FFF2-40B4-BE49-F238E27FC236}">
                <a16:creationId xmlns:a16="http://schemas.microsoft.com/office/drawing/2014/main" id="{6B0A2258-638B-4E00-B7F0-54FFC4A0FEDC}"/>
              </a:ext>
            </a:extLst>
          </p:cNvPr>
          <p:cNvSpPr txBox="1">
            <a:spLocks noChangeArrowheads="1"/>
          </p:cNvSpPr>
          <p:nvPr/>
        </p:nvSpPr>
        <p:spPr bwMode="auto">
          <a:xfrm>
            <a:off x="6858000" y="1901825"/>
            <a:ext cx="2286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FontTx/>
              <a:buNone/>
            </a:pPr>
            <a:r>
              <a:rPr lang="en-GB" altLang="en-US" sz="2300" b="0"/>
              <a:t>Drive Spindle Assembly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a:extLst>
              <a:ext uri="{FF2B5EF4-FFF2-40B4-BE49-F238E27FC236}">
                <a16:creationId xmlns:a16="http://schemas.microsoft.com/office/drawing/2014/main" id="{F2734F95-682F-4610-99E0-95D29BCE9C59}"/>
              </a:ext>
            </a:extLst>
          </p:cNvPr>
          <p:cNvSpPr txBox="1">
            <a:spLocks noChangeArrowheads="1"/>
          </p:cNvSpPr>
          <p:nvPr/>
        </p:nvSpPr>
        <p:spPr bwMode="auto">
          <a:xfrm>
            <a:off x="6821488" y="1725613"/>
            <a:ext cx="2322512" cy="8270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300" b="0">
                <a:cs typeface="Arial" panose="020B0604020202020204" pitchFamily="34" charset="0"/>
              </a:rPr>
              <a:t>Drive Spindle Pegs</a:t>
            </a:r>
            <a:endParaRPr lang="en-US" altLang="en-US" sz="2300">
              <a:cs typeface="Arial" panose="020B0604020202020204" pitchFamily="34" charset="0"/>
            </a:endParaRPr>
          </a:p>
          <a:p>
            <a:pPr>
              <a:spcBef>
                <a:spcPct val="0"/>
              </a:spcBef>
              <a:buClrTx/>
              <a:buFontTx/>
              <a:buNone/>
            </a:pPr>
            <a:endParaRPr lang="en-US" altLang="en-US" sz="2300">
              <a:cs typeface="Arial" panose="020B0604020202020204" pitchFamily="34" charset="0"/>
            </a:endParaRPr>
          </a:p>
        </p:txBody>
      </p:sp>
      <p:sp>
        <p:nvSpPr>
          <p:cNvPr id="10243" name="Text Box 5">
            <a:extLst>
              <a:ext uri="{FF2B5EF4-FFF2-40B4-BE49-F238E27FC236}">
                <a16:creationId xmlns:a16="http://schemas.microsoft.com/office/drawing/2014/main" id="{8BB349B4-F742-410E-AC95-76CE0BB9DB75}"/>
              </a:ext>
            </a:extLst>
          </p:cNvPr>
          <p:cNvSpPr txBox="1">
            <a:spLocks noChangeArrowheads="1"/>
          </p:cNvSpPr>
          <p:nvPr/>
        </p:nvSpPr>
        <p:spPr bwMode="auto">
          <a:xfrm>
            <a:off x="665163" y="835025"/>
            <a:ext cx="592296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200">
                <a:cs typeface="Arial" panose="020B0604020202020204" pitchFamily="34" charset="0"/>
              </a:rPr>
              <a:t>Avanti® Rotor Installation</a:t>
            </a:r>
          </a:p>
          <a:p>
            <a:pPr>
              <a:spcBef>
                <a:spcPct val="0"/>
              </a:spcBef>
              <a:buClrTx/>
              <a:buFontTx/>
              <a:buNone/>
            </a:pPr>
            <a:endParaRPr lang="en-US" altLang="en-US" sz="2000">
              <a:latin typeface="Arial Black" panose="020B0A04020102020204" pitchFamily="34" charset="0"/>
            </a:endParaRPr>
          </a:p>
        </p:txBody>
      </p:sp>
      <p:pic>
        <p:nvPicPr>
          <p:cNvPr id="10244" name="Picture 6" descr="IMG_6330">
            <a:extLst>
              <a:ext uri="{FF2B5EF4-FFF2-40B4-BE49-F238E27FC236}">
                <a16:creationId xmlns:a16="http://schemas.microsoft.com/office/drawing/2014/main" id="{C28E2D90-2B58-4A95-BCB3-0D1FB59C7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492250"/>
            <a:ext cx="62103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10">
            <a:extLst>
              <a:ext uri="{FF2B5EF4-FFF2-40B4-BE49-F238E27FC236}">
                <a16:creationId xmlns:a16="http://schemas.microsoft.com/office/drawing/2014/main" id="{A0F9E508-A6B5-43B4-A50B-A5E02097618F}"/>
              </a:ext>
            </a:extLst>
          </p:cNvPr>
          <p:cNvSpPr>
            <a:spLocks noChangeShapeType="1"/>
          </p:cNvSpPr>
          <p:nvPr/>
        </p:nvSpPr>
        <p:spPr bwMode="auto">
          <a:xfrm flipH="1">
            <a:off x="3908425" y="2255838"/>
            <a:ext cx="3406775" cy="723900"/>
          </a:xfrm>
          <a:prstGeom prst="line">
            <a:avLst/>
          </a:prstGeom>
          <a:noFill/>
          <a:ln w="101600">
            <a:solidFill>
              <a:srgbClr val="FFD919"/>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EDFC2-2038-49EB-A56E-2B4CECACB477}"/>
              </a:ext>
            </a:extLst>
          </p:cNvPr>
          <p:cNvPicPr>
            <a:picLocks noChangeAspect="1"/>
          </p:cNvPicPr>
          <p:nvPr/>
        </p:nvPicPr>
        <p:blipFill>
          <a:blip r:embed="rId2"/>
          <a:stretch>
            <a:fillRect/>
          </a:stretch>
        </p:blipFill>
        <p:spPr>
          <a:xfrm>
            <a:off x="1423689" y="3226166"/>
            <a:ext cx="3458171" cy="2711803"/>
          </a:xfrm>
          <a:prstGeom prst="rect">
            <a:avLst/>
          </a:prstGeom>
        </p:spPr>
      </p:pic>
      <p:pic>
        <p:nvPicPr>
          <p:cNvPr id="3" name="Picture 2">
            <a:extLst>
              <a:ext uri="{FF2B5EF4-FFF2-40B4-BE49-F238E27FC236}">
                <a16:creationId xmlns:a16="http://schemas.microsoft.com/office/drawing/2014/main" id="{56533279-6A70-42CD-AD8E-7A5F43A3FFB0}"/>
              </a:ext>
            </a:extLst>
          </p:cNvPr>
          <p:cNvPicPr>
            <a:picLocks noChangeAspect="1"/>
          </p:cNvPicPr>
          <p:nvPr/>
        </p:nvPicPr>
        <p:blipFill>
          <a:blip r:embed="rId3"/>
          <a:stretch>
            <a:fillRect/>
          </a:stretch>
        </p:blipFill>
        <p:spPr>
          <a:xfrm>
            <a:off x="507404" y="755754"/>
            <a:ext cx="5084505" cy="853514"/>
          </a:xfrm>
          <a:prstGeom prst="rect">
            <a:avLst/>
          </a:prstGeom>
        </p:spPr>
      </p:pic>
      <p:pic>
        <p:nvPicPr>
          <p:cNvPr id="4" name="Picture 3">
            <a:extLst>
              <a:ext uri="{FF2B5EF4-FFF2-40B4-BE49-F238E27FC236}">
                <a16:creationId xmlns:a16="http://schemas.microsoft.com/office/drawing/2014/main" id="{46D099CF-03DE-4BD9-8398-944AD92157D7}"/>
              </a:ext>
            </a:extLst>
          </p:cNvPr>
          <p:cNvPicPr>
            <a:picLocks noChangeAspect="1"/>
          </p:cNvPicPr>
          <p:nvPr/>
        </p:nvPicPr>
        <p:blipFill>
          <a:blip r:embed="rId4"/>
          <a:stretch>
            <a:fillRect/>
          </a:stretch>
        </p:blipFill>
        <p:spPr>
          <a:xfrm>
            <a:off x="2225567" y="1461146"/>
            <a:ext cx="2118401" cy="1640842"/>
          </a:xfrm>
          <a:prstGeom prst="rect">
            <a:avLst/>
          </a:prstGeom>
        </p:spPr>
      </p:pic>
      <p:pic>
        <p:nvPicPr>
          <p:cNvPr id="5" name="Picture 6" descr="IMG_6330">
            <a:extLst>
              <a:ext uri="{FF2B5EF4-FFF2-40B4-BE49-F238E27FC236}">
                <a16:creationId xmlns:a16="http://schemas.microsoft.com/office/drawing/2014/main" id="{3BBB936D-89CD-450C-95D9-BC9422EEB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360" y="3341511"/>
            <a:ext cx="3282508" cy="246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NFORMATION SHEET: LS8 – LABORATORY SAFETY – SAFE USE OF HIGH ...">
            <a:extLst>
              <a:ext uri="{FF2B5EF4-FFF2-40B4-BE49-F238E27FC236}">
                <a16:creationId xmlns:a16="http://schemas.microsoft.com/office/drawing/2014/main" id="{61B714A1-C6EE-4E76-B989-23716E164E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697" y="882651"/>
            <a:ext cx="219075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7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Presentation Objectives</a:t>
            </a:r>
          </a:p>
        </p:txBody>
      </p:sp>
      <p:sp>
        <p:nvSpPr>
          <p:cNvPr id="3075" name="Rectangle 3"/>
          <p:cNvSpPr>
            <a:spLocks noGrp="1" noChangeArrowheads="1"/>
          </p:cNvSpPr>
          <p:nvPr>
            <p:ph idx="1"/>
          </p:nvPr>
        </p:nvSpPr>
        <p:spPr/>
        <p:txBody>
          <a:bodyPr/>
          <a:lstStyle/>
          <a:p>
            <a:r>
              <a:rPr lang="en-US" dirty="0"/>
              <a:t>Help you to </a:t>
            </a:r>
            <a:r>
              <a:rPr lang="en-US"/>
              <a:t>use your centrifuge </a:t>
            </a:r>
            <a:r>
              <a:rPr lang="en-US" dirty="0"/>
              <a:t>systems safely</a:t>
            </a:r>
          </a:p>
          <a:p>
            <a:endParaRPr lang="en-US" dirty="0"/>
          </a:p>
          <a:p>
            <a:r>
              <a:rPr lang="en-US" dirty="0"/>
              <a:t>Ensure maximum life of your centrifuges and accessories</a:t>
            </a:r>
          </a:p>
          <a:p>
            <a:endParaRPr lang="en-US" dirty="0"/>
          </a:p>
          <a:p>
            <a:r>
              <a:rPr lang="en-US" dirty="0"/>
              <a:t>Avoid unbudgeted lab expense</a:t>
            </a:r>
          </a:p>
        </p:txBody>
      </p:sp>
    </p:spTree>
    <p:extLst>
      <p:ext uri="{BB962C8B-B14F-4D97-AF65-F5344CB8AC3E}">
        <p14:creationId xmlns:p14="http://schemas.microsoft.com/office/powerpoint/2010/main" val="429059889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a:extLst>
              <a:ext uri="{FF2B5EF4-FFF2-40B4-BE49-F238E27FC236}">
                <a16:creationId xmlns:a16="http://schemas.microsoft.com/office/drawing/2014/main" id="{89F273E7-5637-4A21-B83A-97240AE76BB4}"/>
              </a:ext>
            </a:extLst>
          </p:cNvPr>
          <p:cNvSpPr txBox="1">
            <a:spLocks noChangeArrowheads="1"/>
          </p:cNvSpPr>
          <p:nvPr/>
        </p:nvSpPr>
        <p:spPr bwMode="auto">
          <a:xfrm>
            <a:off x="6467475" y="1652588"/>
            <a:ext cx="2676525" cy="15795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300" b="0">
                <a:cs typeface="Arial" panose="020B0604020202020204" pitchFamily="34" charset="0"/>
              </a:rPr>
              <a:t>Pin ends indicate the position of the drive pins directly beneath</a:t>
            </a:r>
            <a:endParaRPr lang="en-US" altLang="en-US" sz="2300">
              <a:cs typeface="Arial" panose="020B0604020202020204" pitchFamily="34" charset="0"/>
            </a:endParaRPr>
          </a:p>
        </p:txBody>
      </p:sp>
      <p:sp>
        <p:nvSpPr>
          <p:cNvPr id="12291" name="Text Box 5">
            <a:extLst>
              <a:ext uri="{FF2B5EF4-FFF2-40B4-BE49-F238E27FC236}">
                <a16:creationId xmlns:a16="http://schemas.microsoft.com/office/drawing/2014/main" id="{073F7612-84D8-479D-A9D2-BA05F921AEA3}"/>
              </a:ext>
            </a:extLst>
          </p:cNvPr>
          <p:cNvSpPr txBox="1">
            <a:spLocks noChangeArrowheads="1"/>
          </p:cNvSpPr>
          <p:nvPr/>
        </p:nvSpPr>
        <p:spPr bwMode="auto">
          <a:xfrm>
            <a:off x="665163" y="835025"/>
            <a:ext cx="592296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200" dirty="0">
                <a:cs typeface="Arial" panose="020B0604020202020204" pitchFamily="34" charset="0"/>
              </a:rPr>
              <a:t>Avanti® Rotor Installation</a:t>
            </a:r>
          </a:p>
          <a:p>
            <a:pPr>
              <a:spcBef>
                <a:spcPct val="0"/>
              </a:spcBef>
              <a:buClrTx/>
              <a:buFontTx/>
              <a:buNone/>
            </a:pPr>
            <a:endParaRPr lang="en-US" altLang="en-US" sz="2000" dirty="0">
              <a:latin typeface="Arial Black" panose="020B0A04020102020204" pitchFamily="34" charset="0"/>
            </a:endParaRPr>
          </a:p>
        </p:txBody>
      </p:sp>
      <p:pic>
        <p:nvPicPr>
          <p:cNvPr id="12292" name="Picture 8" descr="IMG_6360">
            <a:extLst>
              <a:ext uri="{FF2B5EF4-FFF2-40B4-BE49-F238E27FC236}">
                <a16:creationId xmlns:a16="http://schemas.microsoft.com/office/drawing/2014/main" id="{86830587-4911-4CD0-93AC-0F1B38209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647825"/>
            <a:ext cx="625475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Line 9">
            <a:extLst>
              <a:ext uri="{FF2B5EF4-FFF2-40B4-BE49-F238E27FC236}">
                <a16:creationId xmlns:a16="http://schemas.microsoft.com/office/drawing/2014/main" id="{FF442459-D47B-4FC1-8443-7E622CC2ECFB}"/>
              </a:ext>
            </a:extLst>
          </p:cNvPr>
          <p:cNvSpPr>
            <a:spLocks noChangeShapeType="1"/>
          </p:cNvSpPr>
          <p:nvPr/>
        </p:nvSpPr>
        <p:spPr bwMode="auto">
          <a:xfrm flipH="1">
            <a:off x="3479800" y="1931988"/>
            <a:ext cx="3186113" cy="1785937"/>
          </a:xfrm>
          <a:prstGeom prst="line">
            <a:avLst/>
          </a:prstGeom>
          <a:noFill/>
          <a:ln w="1016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4" name="Line 10">
            <a:extLst>
              <a:ext uri="{FF2B5EF4-FFF2-40B4-BE49-F238E27FC236}">
                <a16:creationId xmlns:a16="http://schemas.microsoft.com/office/drawing/2014/main" id="{58503150-366C-4B6E-B0F2-C4235341C270}"/>
              </a:ext>
            </a:extLst>
          </p:cNvPr>
          <p:cNvSpPr>
            <a:spLocks noChangeShapeType="1"/>
          </p:cNvSpPr>
          <p:nvPr/>
        </p:nvSpPr>
        <p:spPr bwMode="auto">
          <a:xfrm flipH="1">
            <a:off x="3584575" y="1962150"/>
            <a:ext cx="3067050" cy="1976438"/>
          </a:xfrm>
          <a:prstGeom prst="line">
            <a:avLst/>
          </a:prstGeom>
          <a:noFill/>
          <a:ln w="1016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 name="Picture 2" descr="INFORMATION SHEET: LS8 – LABORATORY SAFETY – SAFE USE OF HIGH ...">
            <a:extLst>
              <a:ext uri="{FF2B5EF4-FFF2-40B4-BE49-F238E27FC236}">
                <a16:creationId xmlns:a16="http://schemas.microsoft.com/office/drawing/2014/main" id="{671B3CC1-D51B-4963-A0CE-FB98FB154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13" y="3625851"/>
            <a:ext cx="2190750" cy="209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a:extLst>
              <a:ext uri="{FF2B5EF4-FFF2-40B4-BE49-F238E27FC236}">
                <a16:creationId xmlns:a16="http://schemas.microsoft.com/office/drawing/2014/main" id="{28CD9D4A-9C32-43B7-9130-D3A9DB730DAF}"/>
              </a:ext>
            </a:extLst>
          </p:cNvPr>
          <p:cNvSpPr txBox="1">
            <a:spLocks noChangeArrowheads="1"/>
          </p:cNvSpPr>
          <p:nvPr/>
        </p:nvSpPr>
        <p:spPr bwMode="auto">
          <a:xfrm>
            <a:off x="6886575" y="2515882"/>
            <a:ext cx="2257425" cy="3744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300" b="0" dirty="0"/>
              <a:t>The rotor pins are positioned in the rotor </a:t>
            </a:r>
          </a:p>
          <a:p>
            <a:pPr>
              <a:spcBef>
                <a:spcPct val="0"/>
              </a:spcBef>
              <a:buClrTx/>
              <a:buFontTx/>
              <a:buNone/>
            </a:pPr>
            <a:r>
              <a:rPr lang="en-US" altLang="en-US" sz="2300" b="0" dirty="0"/>
              <a:t>bore and are </a:t>
            </a:r>
          </a:p>
          <a:p>
            <a:pPr>
              <a:spcBef>
                <a:spcPct val="0"/>
              </a:spcBef>
              <a:buClrTx/>
              <a:buFontTx/>
              <a:buNone/>
            </a:pPr>
            <a:r>
              <a:rPr lang="en-US" altLang="en-US" sz="2300" dirty="0"/>
              <a:t>parallel</a:t>
            </a:r>
            <a:r>
              <a:rPr lang="en-US" altLang="en-US" sz="2300" b="0" dirty="0"/>
              <a:t> to the BECKMAN </a:t>
            </a:r>
          </a:p>
          <a:p>
            <a:pPr>
              <a:spcBef>
                <a:spcPct val="0"/>
              </a:spcBef>
              <a:buClrTx/>
              <a:buFontTx/>
              <a:buNone/>
            </a:pPr>
            <a:r>
              <a:rPr lang="en-US" altLang="en-US" sz="2300" b="0" dirty="0"/>
              <a:t>name engraved close to the center of the rotor body</a:t>
            </a:r>
          </a:p>
          <a:p>
            <a:pPr algn="ctr">
              <a:spcBef>
                <a:spcPct val="0"/>
              </a:spcBef>
              <a:buClrTx/>
              <a:buFontTx/>
              <a:buNone/>
            </a:pPr>
            <a:endParaRPr lang="en-US" altLang="en-US" sz="2300" dirty="0">
              <a:cs typeface="Arial" panose="020B0604020202020204" pitchFamily="34" charset="0"/>
            </a:endParaRPr>
          </a:p>
          <a:p>
            <a:pPr>
              <a:spcBef>
                <a:spcPct val="0"/>
              </a:spcBef>
              <a:buClrTx/>
              <a:buFontTx/>
              <a:buNone/>
            </a:pPr>
            <a:endParaRPr lang="en-US" altLang="en-US" sz="2300" dirty="0">
              <a:cs typeface="Arial" panose="020B0604020202020204" pitchFamily="34" charset="0"/>
            </a:endParaRPr>
          </a:p>
        </p:txBody>
      </p:sp>
      <p:sp>
        <p:nvSpPr>
          <p:cNvPr id="14339" name="Text Box 5">
            <a:extLst>
              <a:ext uri="{FF2B5EF4-FFF2-40B4-BE49-F238E27FC236}">
                <a16:creationId xmlns:a16="http://schemas.microsoft.com/office/drawing/2014/main" id="{AC7D79B6-B200-4408-9408-5FF842457FD9}"/>
              </a:ext>
            </a:extLst>
          </p:cNvPr>
          <p:cNvSpPr txBox="1">
            <a:spLocks noChangeArrowheads="1"/>
          </p:cNvSpPr>
          <p:nvPr/>
        </p:nvSpPr>
        <p:spPr bwMode="auto">
          <a:xfrm>
            <a:off x="665163" y="835025"/>
            <a:ext cx="592296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200">
                <a:cs typeface="Arial" panose="020B0604020202020204" pitchFamily="34" charset="0"/>
              </a:rPr>
              <a:t>Avanti® Rotor Installation</a:t>
            </a:r>
          </a:p>
          <a:p>
            <a:pPr>
              <a:spcBef>
                <a:spcPct val="0"/>
              </a:spcBef>
              <a:buClrTx/>
              <a:buFontTx/>
              <a:buNone/>
            </a:pPr>
            <a:endParaRPr lang="en-US" altLang="en-US" sz="2000">
              <a:latin typeface="Arial Black" panose="020B0A04020102020204" pitchFamily="34" charset="0"/>
            </a:endParaRPr>
          </a:p>
        </p:txBody>
      </p:sp>
      <p:pic>
        <p:nvPicPr>
          <p:cNvPr id="14340" name="Picture 11" descr="IMG_6332">
            <a:extLst>
              <a:ext uri="{FF2B5EF4-FFF2-40B4-BE49-F238E27FC236}">
                <a16:creationId xmlns:a16="http://schemas.microsoft.com/office/drawing/2014/main" id="{12FEF782-18BA-47E6-B76C-7D618650D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41" y="1533525"/>
            <a:ext cx="6302022" cy="472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12">
            <a:extLst>
              <a:ext uri="{FF2B5EF4-FFF2-40B4-BE49-F238E27FC236}">
                <a16:creationId xmlns:a16="http://schemas.microsoft.com/office/drawing/2014/main" id="{2FF15717-5D08-47B6-B73F-ABA95154A572}"/>
              </a:ext>
            </a:extLst>
          </p:cNvPr>
          <p:cNvSpPr>
            <a:spLocks noChangeShapeType="1"/>
          </p:cNvSpPr>
          <p:nvPr/>
        </p:nvSpPr>
        <p:spPr bwMode="auto">
          <a:xfrm flipH="1" flipV="1">
            <a:off x="3626644" y="3289300"/>
            <a:ext cx="3078163" cy="279400"/>
          </a:xfrm>
          <a:prstGeom prst="line">
            <a:avLst/>
          </a:prstGeom>
          <a:noFill/>
          <a:ln w="1016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Line 13">
            <a:extLst>
              <a:ext uri="{FF2B5EF4-FFF2-40B4-BE49-F238E27FC236}">
                <a16:creationId xmlns:a16="http://schemas.microsoft.com/office/drawing/2014/main" id="{B5FFA5E4-EC05-41A2-9557-4F69BFA135D3}"/>
              </a:ext>
            </a:extLst>
          </p:cNvPr>
          <p:cNvSpPr>
            <a:spLocks noChangeShapeType="1"/>
          </p:cNvSpPr>
          <p:nvPr/>
        </p:nvSpPr>
        <p:spPr bwMode="auto">
          <a:xfrm flipV="1">
            <a:off x="2998612" y="3830107"/>
            <a:ext cx="501650" cy="30163"/>
          </a:xfrm>
          <a:prstGeom prst="line">
            <a:avLst/>
          </a:prstGeom>
          <a:noFill/>
          <a:ln w="25400">
            <a:solidFill>
              <a:srgbClr val="FFFF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 name="Picture 2" descr="INFORMATION SHEET: LS8 – LABORATORY SAFETY – SAFE USE OF HIGH ...">
            <a:extLst>
              <a:ext uri="{FF2B5EF4-FFF2-40B4-BE49-F238E27FC236}">
                <a16:creationId xmlns:a16="http://schemas.microsoft.com/office/drawing/2014/main" id="{A350DCC7-39AC-4E5B-AD94-70B862773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657" y="901152"/>
            <a:ext cx="1463102" cy="1399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ormal Seating2">
            <a:extLst>
              <a:ext uri="{FF2B5EF4-FFF2-40B4-BE49-F238E27FC236}">
                <a16:creationId xmlns:a16="http://schemas.microsoft.com/office/drawing/2014/main" id="{5CBC714D-B14B-430E-B8A5-8A350C40F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7" y="1946275"/>
            <a:ext cx="57467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a:extLst>
              <a:ext uri="{FF2B5EF4-FFF2-40B4-BE49-F238E27FC236}">
                <a16:creationId xmlns:a16="http://schemas.microsoft.com/office/drawing/2014/main" id="{AD3C7EC8-E1CD-4598-A0E8-F3D8767CA30D}"/>
              </a:ext>
            </a:extLst>
          </p:cNvPr>
          <p:cNvSpPr txBox="1">
            <a:spLocks noChangeArrowheads="1"/>
          </p:cNvSpPr>
          <p:nvPr/>
        </p:nvSpPr>
        <p:spPr bwMode="auto">
          <a:xfrm>
            <a:off x="6673850" y="1631420"/>
            <a:ext cx="2322513" cy="271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300" b="0" dirty="0">
                <a:cs typeface="Arial" panose="020B0604020202020204" pitchFamily="34" charset="0"/>
              </a:rPr>
              <a:t>Proper</a:t>
            </a:r>
          </a:p>
          <a:p>
            <a:pPr algn="ctr">
              <a:spcBef>
                <a:spcPct val="0"/>
              </a:spcBef>
              <a:buClrTx/>
              <a:buFontTx/>
              <a:buNone/>
            </a:pPr>
            <a:r>
              <a:rPr lang="en-US" altLang="en-US" sz="2300" b="0" dirty="0">
                <a:cs typeface="Arial" panose="020B0604020202020204" pitchFamily="34" charset="0"/>
              </a:rPr>
              <a:t>Seating – rotor drive pin between or to the side of spindle pegs,</a:t>
            </a:r>
            <a:r>
              <a:rPr lang="en-US" altLang="en-US" sz="2300" dirty="0">
                <a:cs typeface="Arial" panose="020B0604020202020204" pitchFamily="34" charset="0"/>
              </a:rPr>
              <a:t> </a:t>
            </a:r>
          </a:p>
          <a:p>
            <a:pPr algn="ctr">
              <a:spcBef>
                <a:spcPct val="0"/>
              </a:spcBef>
              <a:buClrTx/>
              <a:buFontTx/>
              <a:buNone/>
            </a:pPr>
            <a:r>
              <a:rPr lang="en-US" altLang="en-US" sz="2300" u="sng" dirty="0">
                <a:cs typeface="Arial" panose="020B0604020202020204" pitchFamily="34" charset="0"/>
              </a:rPr>
              <a:t>NOT</a:t>
            </a:r>
            <a:r>
              <a:rPr lang="en-US" altLang="en-US" sz="2300" dirty="0">
                <a:cs typeface="Arial" panose="020B0604020202020204" pitchFamily="34" charset="0"/>
              </a:rPr>
              <a:t> </a:t>
            </a:r>
            <a:r>
              <a:rPr lang="en-US" altLang="en-US" sz="2300" b="0" dirty="0">
                <a:cs typeface="Arial" panose="020B0604020202020204" pitchFamily="34" charset="0"/>
              </a:rPr>
              <a:t>on top!</a:t>
            </a:r>
          </a:p>
          <a:p>
            <a:pPr>
              <a:spcBef>
                <a:spcPct val="0"/>
              </a:spcBef>
              <a:buClrTx/>
              <a:buFontTx/>
              <a:buNone/>
            </a:pPr>
            <a:endParaRPr lang="en-US" altLang="en-US" sz="2300" dirty="0">
              <a:cs typeface="Arial" panose="020B0604020202020204" pitchFamily="34" charset="0"/>
            </a:endParaRPr>
          </a:p>
        </p:txBody>
      </p:sp>
      <p:sp>
        <p:nvSpPr>
          <p:cNvPr id="11268" name="Text Box 5">
            <a:extLst>
              <a:ext uri="{FF2B5EF4-FFF2-40B4-BE49-F238E27FC236}">
                <a16:creationId xmlns:a16="http://schemas.microsoft.com/office/drawing/2014/main" id="{0D68F66F-A83A-46E0-97F3-3AC98515BB8A}"/>
              </a:ext>
            </a:extLst>
          </p:cNvPr>
          <p:cNvSpPr txBox="1">
            <a:spLocks noChangeArrowheads="1"/>
          </p:cNvSpPr>
          <p:nvPr/>
        </p:nvSpPr>
        <p:spPr bwMode="auto">
          <a:xfrm>
            <a:off x="665163" y="835025"/>
            <a:ext cx="592296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990033"/>
              </a:buClr>
              <a:buFont typeface="Times" panose="02020603050405020304" pitchFamily="18" charset="0"/>
              <a:buChar char="•"/>
              <a:defRPr sz="3000">
                <a:solidFill>
                  <a:schemeClr val="tx1"/>
                </a:solidFill>
                <a:latin typeface="Arial" panose="020B0604020202020204" pitchFamily="34" charset="0"/>
              </a:defRPr>
            </a:lvl1pPr>
            <a:lvl2pPr marL="742950" indent="-285750">
              <a:spcBef>
                <a:spcPct val="20000"/>
              </a:spcBef>
              <a:buClr>
                <a:srgbClr val="081868"/>
              </a:buClr>
              <a:buChar char="-"/>
              <a:defRPr sz="26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ü"/>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200" dirty="0">
                <a:cs typeface="Arial" panose="020B0604020202020204" pitchFamily="34" charset="0"/>
              </a:rPr>
              <a:t>Avanti® Rotor Installation</a:t>
            </a:r>
          </a:p>
          <a:p>
            <a:pPr>
              <a:spcBef>
                <a:spcPct val="0"/>
              </a:spcBef>
              <a:buClrTx/>
              <a:buFontTx/>
              <a:buNone/>
            </a:pPr>
            <a:endParaRPr lang="en-US" altLang="en-US" sz="2000" dirty="0">
              <a:latin typeface="Arial Black" panose="020B0A04020102020204" pitchFamily="34" charset="0"/>
            </a:endParaRPr>
          </a:p>
        </p:txBody>
      </p:sp>
      <p:sp>
        <p:nvSpPr>
          <p:cNvPr id="11269" name="Line 6">
            <a:extLst>
              <a:ext uri="{FF2B5EF4-FFF2-40B4-BE49-F238E27FC236}">
                <a16:creationId xmlns:a16="http://schemas.microsoft.com/office/drawing/2014/main" id="{495492E1-AC5D-42B8-B347-B0F3C896B6A0}"/>
              </a:ext>
            </a:extLst>
          </p:cNvPr>
          <p:cNvSpPr>
            <a:spLocks noChangeShapeType="1"/>
          </p:cNvSpPr>
          <p:nvPr/>
        </p:nvSpPr>
        <p:spPr bwMode="auto">
          <a:xfrm flipH="1">
            <a:off x="4144963" y="2947988"/>
            <a:ext cx="2711450" cy="1844675"/>
          </a:xfrm>
          <a:prstGeom prst="line">
            <a:avLst/>
          </a:prstGeom>
          <a:noFill/>
          <a:ln w="101600">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28" name="Picture 4" descr="Centrifugation | SpringerLink">
            <a:extLst>
              <a:ext uri="{FF2B5EF4-FFF2-40B4-BE49-F238E27FC236}">
                <a16:creationId xmlns:a16="http://schemas.microsoft.com/office/drawing/2014/main" id="{87C6D0A6-9FC1-451C-8D14-0780CCD98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4321573"/>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G_6330">
            <a:extLst>
              <a:ext uri="{FF2B5EF4-FFF2-40B4-BE49-F238E27FC236}">
                <a16:creationId xmlns:a16="http://schemas.microsoft.com/office/drawing/2014/main" id="{CBBA40E8-713F-450D-A68F-FD4D201D1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199" y="848585"/>
            <a:ext cx="1171751" cy="87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Grp="1" noChangeArrowheads="1"/>
          </p:cNvSpPr>
          <p:nvPr>
            <p:ph sz="half" idx="4294967295"/>
          </p:nvPr>
        </p:nvSpPr>
        <p:spPr bwMode="auto">
          <a:xfrm>
            <a:off x="225425" y="4123770"/>
            <a:ext cx="5549900" cy="2111375"/>
          </a:xfrm>
          <a:prstGeom prst="rect">
            <a:avLst/>
          </a:prstGeom>
          <a:ln>
            <a:miter lim="800000"/>
            <a:headEnd/>
            <a:tailEnd/>
          </a:ln>
        </p:spPr>
        <p:txBody>
          <a:bodyPr>
            <a:normAutofit/>
          </a:bodyPr>
          <a:lstStyle/>
          <a:p>
            <a:pPr marL="177800" indent="-177800" eaLnBrk="1" hangingPunct="1">
              <a:buClr>
                <a:srgbClr val="D40000"/>
              </a:buClr>
              <a:buFontTx/>
              <a:buNone/>
              <a:defRPr/>
            </a:pPr>
            <a:r>
              <a:rPr lang="en-US" sz="2000" b="1" dirty="0">
                <a:latin typeface="Arial" pitchFamily="-111" charset="0"/>
                <a:ea typeface="Arial" pitchFamily="-111" charset="0"/>
                <a:cs typeface="Arial" pitchFamily="-111" charset="0"/>
              </a:rPr>
              <a:t>For rotors with single knobs:</a:t>
            </a:r>
          </a:p>
          <a:p>
            <a:pPr marL="284163" indent="-284163" eaLnBrk="1" hangingPunct="1">
              <a:buClr>
                <a:srgbClr val="D40000"/>
              </a:buClr>
              <a:buFont typeface="Wingdings" pitchFamily="-111" charset="2"/>
              <a:buChar char="v"/>
              <a:defRPr/>
            </a:pPr>
            <a:r>
              <a:rPr lang="en-US" sz="2000" dirty="0">
                <a:latin typeface="Arial" pitchFamily="-111" charset="0"/>
                <a:ea typeface="Arial" pitchFamily="-111" charset="0"/>
                <a:cs typeface="Arial" pitchFamily="-111" charset="0"/>
              </a:rPr>
              <a:t>When the rotor is placed in the centrifuge, tighten the knob clockwise.</a:t>
            </a:r>
          </a:p>
          <a:p>
            <a:pPr marL="284163" indent="-284163" eaLnBrk="1" hangingPunct="1">
              <a:buClr>
                <a:srgbClr val="D40000"/>
              </a:buClr>
              <a:buFont typeface="Wingdings" pitchFamily="-111" charset="2"/>
              <a:buChar char="v"/>
              <a:defRPr/>
            </a:pPr>
            <a:r>
              <a:rPr lang="en-US" sz="2000" dirty="0">
                <a:latin typeface="Arial" pitchFamily="-111" charset="0"/>
                <a:ea typeface="Arial" pitchFamily="-111" charset="0"/>
                <a:cs typeface="Arial" pitchFamily="-111" charset="0"/>
              </a:rPr>
              <a:t>The single knob locks the rotor to the spindle and attaches the lid to the rotor.</a:t>
            </a:r>
          </a:p>
        </p:txBody>
      </p:sp>
      <p:sp>
        <p:nvSpPr>
          <p:cNvPr id="35844" name="Rectangle 4"/>
          <p:cNvSpPr>
            <a:spLocks noGrp="1" noChangeArrowheads="1"/>
          </p:cNvSpPr>
          <p:nvPr>
            <p:ph sz="half" idx="4294967295"/>
          </p:nvPr>
        </p:nvSpPr>
        <p:spPr bwMode="auto">
          <a:xfrm>
            <a:off x="3181350" y="1467088"/>
            <a:ext cx="5668963" cy="1893888"/>
          </a:xfrm>
          <a:prstGeom prst="rect">
            <a:avLst/>
          </a:prstGeom>
          <a:ln>
            <a:miter lim="800000"/>
            <a:headEnd/>
            <a:tailEnd/>
          </a:ln>
        </p:spPr>
        <p:txBody>
          <a:bodyPr/>
          <a:lstStyle/>
          <a:p>
            <a:pPr marL="177800" indent="-177800" eaLnBrk="1" hangingPunct="1">
              <a:buClr>
                <a:srgbClr val="D40000"/>
              </a:buClr>
              <a:buFontTx/>
              <a:buNone/>
            </a:pPr>
            <a:r>
              <a:rPr lang="en-US" altLang="en-US" sz="2000" b="1" dirty="0">
                <a:latin typeface="Arial" panose="020B0604020202020204" pitchFamily="34" charset="0"/>
                <a:cs typeface="Arial" panose="020B0604020202020204" pitchFamily="34" charset="0"/>
              </a:rPr>
              <a:t>For rotors with dual knobs:</a:t>
            </a:r>
          </a:p>
          <a:p>
            <a:pPr marL="177800" indent="-177800" eaLnBrk="1" hangingPunct="1">
              <a:buClr>
                <a:srgbClr val="D40000"/>
              </a:buClr>
              <a:buFont typeface="Wingdings" panose="05000000000000000000" pitchFamily="2" charset="2"/>
              <a:buChar char="v"/>
            </a:pPr>
            <a:r>
              <a:rPr lang="en-US" altLang="en-US" sz="2000" dirty="0">
                <a:latin typeface="Arial" panose="020B0604020202020204" pitchFamily="34" charset="0"/>
                <a:cs typeface="Arial" panose="020B0604020202020204" pitchFamily="34" charset="0"/>
              </a:rPr>
              <a:t>First, turn the lower knob clockwise to attach the lid to the rotor.</a:t>
            </a:r>
          </a:p>
          <a:p>
            <a:pPr marL="177800" indent="-177800" eaLnBrk="1" hangingPunct="1">
              <a:buClr>
                <a:srgbClr val="D40000"/>
              </a:buClr>
              <a:buFont typeface="Wingdings" panose="05000000000000000000" pitchFamily="2" charset="2"/>
              <a:buChar char="v"/>
            </a:pPr>
            <a:r>
              <a:rPr lang="en-US" altLang="en-US" sz="2000" dirty="0">
                <a:latin typeface="Arial" panose="020B0604020202020204" pitchFamily="34" charset="0"/>
                <a:cs typeface="Arial" panose="020B0604020202020204" pitchFamily="34" charset="0"/>
              </a:rPr>
              <a:t>When the rotor is placed in the centrifuge, tighten the </a:t>
            </a:r>
            <a:r>
              <a:rPr lang="en-US" altLang="en-US" sz="2000" dirty="0" err="1">
                <a:latin typeface="Arial" panose="020B0604020202020204" pitchFamily="34" charset="0"/>
                <a:cs typeface="Arial" panose="020B0604020202020204" pitchFamily="34" charset="0"/>
              </a:rPr>
              <a:t>centre</a:t>
            </a:r>
            <a:r>
              <a:rPr lang="en-US" altLang="en-US" sz="2000" dirty="0">
                <a:latin typeface="Arial" panose="020B0604020202020204" pitchFamily="34" charset="0"/>
                <a:cs typeface="Arial" panose="020B0604020202020204" pitchFamily="34" charset="0"/>
              </a:rPr>
              <a:t> knob clockwise.</a:t>
            </a:r>
          </a:p>
          <a:p>
            <a:pPr marL="177800" indent="-177800" eaLnBrk="1" hangingPunct="1">
              <a:buClr>
                <a:srgbClr val="D40000"/>
              </a:buClr>
              <a:buFont typeface="Wingdings" panose="05000000000000000000" pitchFamily="2" charset="2"/>
              <a:buChar char="v"/>
            </a:pPr>
            <a:endParaRPr lang="en-US" altLang="en-US" sz="2100" dirty="0">
              <a:latin typeface="Arial" panose="020B0604020202020204" pitchFamily="34" charset="0"/>
              <a:cs typeface="Arial" panose="020B0604020202020204" pitchFamily="34" charset="0"/>
            </a:endParaRPr>
          </a:p>
        </p:txBody>
      </p:sp>
      <p:sp>
        <p:nvSpPr>
          <p:cNvPr id="35845" name="Rectangle 3"/>
          <p:cNvSpPr>
            <a:spLocks noGrp="1" noChangeArrowheads="1"/>
          </p:cNvSpPr>
          <p:nvPr>
            <p:ph type="title" idx="4294967295"/>
          </p:nvPr>
        </p:nvSpPr>
        <p:spPr bwMode="auto">
          <a:xfrm>
            <a:off x="461318" y="689191"/>
            <a:ext cx="8690919"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altLang="en-US" dirty="0">
                <a:cs typeface="Arial" panose="020B0604020202020204" pitchFamily="34" charset="0"/>
              </a:rPr>
              <a:t>Lid attachment: Avanti</a:t>
            </a:r>
            <a:r>
              <a:rPr lang="en-US" altLang="en-US" baseline="30000" dirty="0">
                <a:cs typeface="Arial" panose="020B0604020202020204" pitchFamily="34" charset="0"/>
              </a:rPr>
              <a:t>®</a:t>
            </a:r>
            <a:r>
              <a:rPr lang="en-US" altLang="en-US" dirty="0">
                <a:cs typeface="Arial" panose="020B0604020202020204" pitchFamily="34" charset="0"/>
              </a:rPr>
              <a:t> Series</a:t>
            </a:r>
          </a:p>
        </p:txBody>
      </p:sp>
      <p:pic>
        <p:nvPicPr>
          <p:cNvPr id="35846" name="Picture 6" descr="PDH 2006-06-05 14"/>
          <p:cNvPicPr>
            <a:picLocks noChangeAspect="1" noChangeArrowheads="1"/>
          </p:cNvPicPr>
          <p:nvPr/>
        </p:nvPicPr>
        <p:blipFill>
          <a:blip r:embed="rId3" cstate="print">
            <a:extLst>
              <a:ext uri="{28A0092B-C50C-407E-A947-70E740481C1C}">
                <a14:useLocalDpi xmlns:a14="http://schemas.microsoft.com/office/drawing/2010/main" val="0"/>
              </a:ext>
            </a:extLst>
          </a:blip>
          <a:srcRect l="13873" r="19843" b="10635"/>
          <a:stretch>
            <a:fillRect/>
          </a:stretch>
        </p:blipFill>
        <p:spPr bwMode="auto">
          <a:xfrm>
            <a:off x="298450" y="1535975"/>
            <a:ext cx="2730500" cy="2454275"/>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7" name="Picture 6" descr="PDH 2006-06-05 14"/>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l="6195" t="4935" r="14159" b="3940"/>
          <a:stretch>
            <a:fillRect/>
          </a:stretch>
        </p:blipFill>
        <p:spPr bwMode="auto">
          <a:xfrm>
            <a:off x="5715000" y="3590370"/>
            <a:ext cx="2954338" cy="22542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4039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Autofit/>
          </a:bodyPr>
          <a:lstStyle/>
          <a:p>
            <a:r>
              <a:rPr lang="en-US" sz="2600" dirty="0"/>
              <a:t>Lid Attachment: Optima</a:t>
            </a:r>
            <a:r>
              <a:rPr lang="en-US" sz="2600" baseline="30000" dirty="0"/>
              <a:t>®</a:t>
            </a:r>
            <a:r>
              <a:rPr lang="en-US" sz="2600" dirty="0"/>
              <a:t> Series Fixed Angle Rotors</a:t>
            </a:r>
          </a:p>
        </p:txBody>
      </p:sp>
      <p:pic>
        <p:nvPicPr>
          <p:cNvPr id="33795" name="Picture 3" descr="PDH 2006-06-05 14"/>
          <p:cNvPicPr>
            <a:picLocks noChangeAspect="1" noChangeArrowheads="1"/>
          </p:cNvPicPr>
          <p:nvPr/>
        </p:nvPicPr>
        <p:blipFill>
          <a:blip r:embed="rId3">
            <a:extLst>
              <a:ext uri="{28A0092B-C50C-407E-A947-70E740481C1C}">
                <a14:useLocalDpi xmlns:a14="http://schemas.microsoft.com/office/drawing/2010/main" val="0"/>
              </a:ext>
            </a:extLst>
          </a:blip>
          <a:srcRect l="25641" t="14879" r="26317" b="10463"/>
          <a:stretch>
            <a:fillRect/>
          </a:stretch>
        </p:blipFill>
        <p:spPr bwMode="auto">
          <a:xfrm>
            <a:off x="800100" y="3859213"/>
            <a:ext cx="2322041" cy="240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4" descr="PDH 2006-06-05 14"/>
          <p:cNvPicPr>
            <a:picLocks noChangeAspect="1" noChangeArrowheads="1"/>
          </p:cNvPicPr>
          <p:nvPr/>
        </p:nvPicPr>
        <p:blipFill>
          <a:blip r:embed="rId4">
            <a:extLst>
              <a:ext uri="{28A0092B-C50C-407E-A947-70E740481C1C}">
                <a14:useLocalDpi xmlns:a14="http://schemas.microsoft.com/office/drawing/2010/main" val="0"/>
              </a:ext>
            </a:extLst>
          </a:blip>
          <a:srcRect l="23230" t="11270" r="25995" b="9549"/>
          <a:stretch>
            <a:fillRect/>
          </a:stretch>
        </p:blipFill>
        <p:spPr bwMode="auto">
          <a:xfrm>
            <a:off x="820840" y="1363663"/>
            <a:ext cx="2301301" cy="23927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3657600" y="2947988"/>
            <a:ext cx="4897438" cy="1077218"/>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tabLst>
                <a:tab pos="177800" algn="l"/>
              </a:tabLst>
              <a:defRPr sz="2000" b="1">
                <a:solidFill>
                  <a:schemeClr val="tx1"/>
                </a:solidFill>
                <a:latin typeface="Arial" charset="0"/>
              </a:defRPr>
            </a:lvl1pPr>
            <a:lvl2pPr marL="742950" indent="-285750">
              <a:tabLst>
                <a:tab pos="177800" algn="l"/>
              </a:tabLst>
              <a:defRPr sz="2000" b="1">
                <a:solidFill>
                  <a:schemeClr val="tx1"/>
                </a:solidFill>
                <a:latin typeface="Arial" charset="0"/>
              </a:defRPr>
            </a:lvl2pPr>
            <a:lvl3pPr marL="1143000" indent="-228600">
              <a:tabLst>
                <a:tab pos="177800" algn="l"/>
              </a:tabLst>
              <a:defRPr sz="2000" b="1">
                <a:solidFill>
                  <a:schemeClr val="tx1"/>
                </a:solidFill>
                <a:latin typeface="Arial" charset="0"/>
              </a:defRPr>
            </a:lvl3pPr>
            <a:lvl4pPr marL="1600200" indent="-228600">
              <a:tabLst>
                <a:tab pos="177800" algn="l"/>
              </a:tabLst>
              <a:defRPr sz="2000" b="1">
                <a:solidFill>
                  <a:schemeClr val="tx1"/>
                </a:solidFill>
                <a:latin typeface="Arial" charset="0"/>
              </a:defRPr>
            </a:lvl4pPr>
            <a:lvl5pPr marL="2057400" indent="-228600">
              <a:tabLst>
                <a:tab pos="177800" algn="l"/>
              </a:tabLst>
              <a:defRPr sz="2000" b="1">
                <a:solidFill>
                  <a:schemeClr val="tx1"/>
                </a:solidFill>
                <a:latin typeface="Arial" charset="0"/>
              </a:defRPr>
            </a:lvl5pPr>
            <a:lvl6pPr marL="2514600" indent="-228600" eaLnBrk="0" fontAlgn="base" hangingPunct="0">
              <a:spcBef>
                <a:spcPct val="0"/>
              </a:spcBef>
              <a:spcAft>
                <a:spcPct val="0"/>
              </a:spcAft>
              <a:tabLst>
                <a:tab pos="177800" algn="l"/>
              </a:tabLst>
              <a:defRPr sz="2000" b="1">
                <a:solidFill>
                  <a:schemeClr val="tx1"/>
                </a:solidFill>
                <a:latin typeface="Arial" charset="0"/>
              </a:defRPr>
            </a:lvl6pPr>
            <a:lvl7pPr marL="2971800" indent="-228600" eaLnBrk="0" fontAlgn="base" hangingPunct="0">
              <a:spcBef>
                <a:spcPct val="0"/>
              </a:spcBef>
              <a:spcAft>
                <a:spcPct val="0"/>
              </a:spcAft>
              <a:tabLst>
                <a:tab pos="177800" algn="l"/>
              </a:tabLst>
              <a:defRPr sz="2000" b="1">
                <a:solidFill>
                  <a:schemeClr val="tx1"/>
                </a:solidFill>
                <a:latin typeface="Arial" charset="0"/>
              </a:defRPr>
            </a:lvl7pPr>
            <a:lvl8pPr marL="3429000" indent="-228600" eaLnBrk="0" fontAlgn="base" hangingPunct="0">
              <a:spcBef>
                <a:spcPct val="0"/>
              </a:spcBef>
              <a:spcAft>
                <a:spcPct val="0"/>
              </a:spcAft>
              <a:tabLst>
                <a:tab pos="177800" algn="l"/>
              </a:tabLst>
              <a:defRPr sz="2000" b="1">
                <a:solidFill>
                  <a:schemeClr val="tx1"/>
                </a:solidFill>
                <a:latin typeface="Arial" charset="0"/>
              </a:defRPr>
            </a:lvl8pPr>
            <a:lvl9pPr marL="3886200" indent="-228600" eaLnBrk="0" fontAlgn="base" hangingPunct="0">
              <a:spcBef>
                <a:spcPct val="0"/>
              </a:spcBef>
              <a:spcAft>
                <a:spcPct val="0"/>
              </a:spcAft>
              <a:tabLst>
                <a:tab pos="177800" algn="l"/>
              </a:tabLst>
              <a:defRPr sz="2000" b="1">
                <a:solidFill>
                  <a:schemeClr val="tx1"/>
                </a:solidFill>
                <a:latin typeface="Arial" charset="0"/>
              </a:defRPr>
            </a:lvl9pPr>
          </a:lstStyle>
          <a:p>
            <a:pPr eaLnBrk="1" hangingPunct="1">
              <a:buFontTx/>
              <a:buChar char="•"/>
            </a:pPr>
            <a:r>
              <a:rPr lang="en-US" sz="2400" b="0" dirty="0">
                <a:cs typeface="Arial" charset="0"/>
              </a:rPr>
              <a:t> </a:t>
            </a:r>
            <a:r>
              <a:rPr lang="en-US" b="0" dirty="0">
                <a:cs typeface="Arial" charset="0"/>
              </a:rPr>
              <a:t>Place lid on rotor</a:t>
            </a:r>
            <a:br>
              <a:rPr lang="en-US" b="0" dirty="0">
                <a:cs typeface="Arial" charset="0"/>
              </a:rPr>
            </a:br>
            <a:endParaRPr lang="en-US" b="0" dirty="0">
              <a:cs typeface="Arial" charset="0"/>
            </a:endParaRPr>
          </a:p>
          <a:p>
            <a:pPr eaLnBrk="1" hangingPunct="1">
              <a:buFontTx/>
              <a:buChar char="•"/>
            </a:pPr>
            <a:r>
              <a:rPr lang="en-US" b="0" dirty="0">
                <a:cs typeface="Arial" charset="0"/>
              </a:rPr>
              <a:t>Screw on handle until tight</a:t>
            </a:r>
          </a:p>
        </p:txBody>
      </p:sp>
    </p:spTree>
    <p:extLst>
      <p:ext uri="{BB962C8B-B14F-4D97-AF65-F5344CB8AC3E}">
        <p14:creationId xmlns:p14="http://schemas.microsoft.com/office/powerpoint/2010/main" val="3480393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080000" y="1581150"/>
            <a:ext cx="31496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sz="4000" b="0">
              <a:solidFill>
                <a:srgbClr val="05285B"/>
              </a:solidFill>
            </a:endParaRPr>
          </a:p>
        </p:txBody>
      </p:sp>
      <p:sp>
        <p:nvSpPr>
          <p:cNvPr id="31747" name="Rectangle 3"/>
          <p:cNvSpPr>
            <a:spLocks noGrp="1" noChangeArrowheads="1"/>
          </p:cNvSpPr>
          <p:nvPr>
            <p:ph type="title"/>
          </p:nvPr>
        </p:nvSpPr>
        <p:spPr/>
        <p:txBody>
          <a:bodyPr>
            <a:noAutofit/>
          </a:bodyPr>
          <a:lstStyle/>
          <a:p>
            <a:r>
              <a:rPr lang="en-US" sz="2400" dirty="0"/>
              <a:t>Proper Handling of Optima</a:t>
            </a:r>
            <a:r>
              <a:rPr lang="en-US" sz="2400" baseline="30000" dirty="0"/>
              <a:t>®</a:t>
            </a:r>
            <a:r>
              <a:rPr lang="en-US" sz="2400" dirty="0"/>
              <a:t> Series Swinging Bucket Rotors</a:t>
            </a:r>
            <a:br>
              <a:rPr lang="en-US" sz="2400" dirty="0"/>
            </a:br>
            <a:endParaRPr lang="en-US" sz="2400" dirty="0"/>
          </a:p>
        </p:txBody>
      </p:sp>
      <p:sp>
        <p:nvSpPr>
          <p:cNvPr id="5" name="Content Placeholder 4"/>
          <p:cNvSpPr>
            <a:spLocks noGrp="1"/>
          </p:cNvSpPr>
          <p:nvPr>
            <p:ph sz="half" idx="1"/>
          </p:nvPr>
        </p:nvSpPr>
        <p:spPr/>
        <p:txBody>
          <a:bodyPr/>
          <a:lstStyle/>
          <a:p>
            <a:endParaRPr lang="en-US"/>
          </a:p>
        </p:txBody>
      </p:sp>
      <p:sp>
        <p:nvSpPr>
          <p:cNvPr id="31748" name="Rectangle 4"/>
          <p:cNvSpPr>
            <a:spLocks noGrp="1" noChangeArrowheads="1"/>
          </p:cNvSpPr>
          <p:nvPr>
            <p:ph type="body" sz="half" idx="2"/>
          </p:nvPr>
        </p:nvSpPr>
        <p:spPr/>
        <p:txBody>
          <a:bodyPr/>
          <a:lstStyle/>
          <a:p>
            <a:r>
              <a:rPr lang="en-US"/>
              <a:t> Improper handling can lead to </a:t>
            </a:r>
          </a:p>
          <a:p>
            <a:pPr lvl="1"/>
            <a:r>
              <a:rPr lang="en-US"/>
              <a:t>mis-hooked buckets</a:t>
            </a:r>
          </a:p>
          <a:p>
            <a:pPr lvl="1"/>
            <a:r>
              <a:rPr lang="en-US"/>
              <a:t>disturbed gradients</a:t>
            </a:r>
            <a:endParaRPr lang="en-US" dirty="0"/>
          </a:p>
        </p:txBody>
      </p:sp>
      <p:pic>
        <p:nvPicPr>
          <p:cNvPr id="31749" name="Picture 5" descr="PDH 2006-06-06 09"/>
          <p:cNvPicPr>
            <a:picLocks noChangeAspect="1" noChangeArrowheads="1"/>
          </p:cNvPicPr>
          <p:nvPr/>
        </p:nvPicPr>
        <p:blipFill>
          <a:blip r:embed="rId3">
            <a:extLst>
              <a:ext uri="{28A0092B-C50C-407E-A947-70E740481C1C}">
                <a14:useLocalDpi xmlns:a14="http://schemas.microsoft.com/office/drawing/2010/main" val="0"/>
              </a:ext>
            </a:extLst>
          </a:blip>
          <a:srcRect l="23785" t="5127" r="11586" b="10289"/>
          <a:stretch>
            <a:fillRect/>
          </a:stretch>
        </p:blipFill>
        <p:spPr bwMode="auto">
          <a:xfrm>
            <a:off x="228600" y="1300226"/>
            <a:ext cx="3427413" cy="2528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1750" name="Text Box 6"/>
          <p:cNvSpPr txBox="1">
            <a:spLocks noChangeArrowheads="1"/>
          </p:cNvSpPr>
          <p:nvPr/>
        </p:nvSpPr>
        <p:spPr bwMode="auto">
          <a:xfrm>
            <a:off x="-127000" y="1201513"/>
            <a:ext cx="2885937" cy="52322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3300"/>
                </a:solidFill>
                <a:miter lim="800000"/>
                <a:headEnd/>
                <a:tailEnd/>
              </a14:hiddenLine>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a:r>
              <a:rPr lang="en-US" sz="2800" dirty="0">
                <a:solidFill>
                  <a:srgbClr val="FF0000"/>
                </a:solidFill>
              </a:rPr>
              <a:t>INCORRECT</a:t>
            </a:r>
          </a:p>
        </p:txBody>
      </p:sp>
      <p:pic>
        <p:nvPicPr>
          <p:cNvPr id="31751" name="Picture 7" descr="PDH 2006-06-06 09"/>
          <p:cNvPicPr>
            <a:picLocks noChangeAspect="1" noChangeArrowheads="1"/>
          </p:cNvPicPr>
          <p:nvPr/>
        </p:nvPicPr>
        <p:blipFill>
          <a:blip r:embed="rId4">
            <a:extLst>
              <a:ext uri="{28A0092B-C50C-407E-A947-70E740481C1C}">
                <a14:useLocalDpi xmlns:a14="http://schemas.microsoft.com/office/drawing/2010/main" val="0"/>
              </a:ext>
            </a:extLst>
          </a:blip>
          <a:srcRect l="18936" t="8981" r="16446" b="6670"/>
          <a:stretch>
            <a:fillRect/>
          </a:stretch>
        </p:blipFill>
        <p:spPr bwMode="auto">
          <a:xfrm>
            <a:off x="228600" y="4150961"/>
            <a:ext cx="3420154" cy="25752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1752" name="Rectangle 8"/>
          <p:cNvSpPr>
            <a:spLocks noChangeArrowheads="1"/>
          </p:cNvSpPr>
          <p:nvPr/>
        </p:nvSpPr>
        <p:spPr bwMode="auto">
          <a:xfrm>
            <a:off x="0" y="6212717"/>
            <a:ext cx="2351719" cy="52322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eaLnBrk="1" hangingPunct="1"/>
            <a:r>
              <a:rPr lang="en-US" sz="2800" dirty="0">
                <a:solidFill>
                  <a:srgbClr val="FF0000"/>
                </a:solidFill>
                <a:cs typeface="Arial" charset="0"/>
              </a:rPr>
              <a:t>CORRECT</a:t>
            </a:r>
          </a:p>
        </p:txBody>
      </p:sp>
      <p:sp>
        <p:nvSpPr>
          <p:cNvPr id="31753" name="Rectangle 9"/>
          <p:cNvSpPr>
            <a:spLocks noChangeArrowheads="1"/>
          </p:cNvSpPr>
          <p:nvPr/>
        </p:nvSpPr>
        <p:spPr bwMode="auto">
          <a:xfrm>
            <a:off x="4648200" y="4559606"/>
            <a:ext cx="4622800" cy="1320361"/>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eaLnBrk="1" hangingPunct="1">
              <a:lnSpc>
                <a:spcPct val="45000"/>
              </a:lnSpc>
              <a:buFontTx/>
              <a:buChar char="•"/>
              <a:tabLst>
                <a:tab pos="519113" algn="l"/>
              </a:tabLst>
            </a:pPr>
            <a:r>
              <a:rPr lang="en-US" sz="2400" b="0" dirty="0">
                <a:cs typeface="Arial" charset="0"/>
              </a:rPr>
              <a:t> </a:t>
            </a:r>
            <a:r>
              <a:rPr lang="en-US" sz="2000" b="0" dirty="0">
                <a:cs typeface="Arial" charset="0"/>
              </a:rPr>
              <a:t>Proper handling</a:t>
            </a:r>
            <a:br>
              <a:rPr lang="en-US" sz="2000" b="0" dirty="0">
                <a:cs typeface="Arial" charset="0"/>
              </a:rPr>
            </a:br>
            <a:endParaRPr lang="en-US" sz="2000" b="0" dirty="0">
              <a:cs typeface="Arial" charset="0"/>
            </a:endParaRPr>
          </a:p>
          <a:p>
            <a:pPr eaLnBrk="1" hangingPunct="1">
              <a:buFont typeface="Arial Unicode MS" pitchFamily="34" charset="-128"/>
              <a:buNone/>
              <a:tabLst>
                <a:tab pos="519113" algn="l"/>
              </a:tabLst>
            </a:pPr>
            <a:r>
              <a:rPr lang="en-US" sz="2000" b="0" dirty="0">
                <a:cs typeface="Arial" charset="0"/>
              </a:rPr>
              <a:t>	- hold rotor with both hands</a:t>
            </a:r>
          </a:p>
          <a:p>
            <a:pPr eaLnBrk="1" hangingPunct="1">
              <a:buFont typeface="Arial Unicode MS" pitchFamily="34" charset="-128"/>
              <a:buNone/>
              <a:tabLst>
                <a:tab pos="519113" algn="l"/>
              </a:tabLst>
            </a:pPr>
            <a:r>
              <a:rPr lang="en-US" sz="2000" b="0" dirty="0">
                <a:cs typeface="Arial" charset="0"/>
              </a:rPr>
              <a:t>	- no </a:t>
            </a:r>
            <a:r>
              <a:rPr lang="en-US" sz="2000" b="0" dirty="0" err="1">
                <a:cs typeface="Arial" charset="0"/>
              </a:rPr>
              <a:t>mishooks</a:t>
            </a:r>
            <a:r>
              <a:rPr lang="en-US" sz="2000" b="0" dirty="0">
                <a:cs typeface="Arial" charset="0"/>
              </a:rPr>
              <a:t> </a:t>
            </a:r>
          </a:p>
          <a:p>
            <a:pPr eaLnBrk="1" hangingPunct="1">
              <a:buFont typeface="Arial Unicode MS" pitchFamily="34" charset="-128"/>
              <a:buNone/>
              <a:tabLst>
                <a:tab pos="519113" algn="l"/>
              </a:tabLst>
            </a:pPr>
            <a:r>
              <a:rPr lang="en-US" sz="2000" b="0" dirty="0">
                <a:cs typeface="Arial" charset="0"/>
              </a:rPr>
              <a:t>	- no disturbed samples</a:t>
            </a:r>
          </a:p>
        </p:txBody>
      </p:sp>
    </p:spTree>
    <p:extLst>
      <p:ext uri="{BB962C8B-B14F-4D97-AF65-F5344CB8AC3E}">
        <p14:creationId xmlns:p14="http://schemas.microsoft.com/office/powerpoint/2010/main" val="4129944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080000" y="1581150"/>
            <a:ext cx="31496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sz="4000" b="0">
              <a:solidFill>
                <a:srgbClr val="05285B"/>
              </a:solidFill>
            </a:endParaRPr>
          </a:p>
        </p:txBody>
      </p:sp>
      <p:sp>
        <p:nvSpPr>
          <p:cNvPr id="4" name="Title 3"/>
          <p:cNvSpPr>
            <a:spLocks noGrp="1"/>
          </p:cNvSpPr>
          <p:nvPr>
            <p:ph type="title"/>
          </p:nvPr>
        </p:nvSpPr>
        <p:spPr/>
        <p:txBody>
          <a:bodyPr>
            <a:noAutofit/>
          </a:bodyPr>
          <a:lstStyle/>
          <a:p>
            <a:r>
              <a:rPr lang="en-US" sz="2400" dirty="0"/>
              <a:t>Proper Handling of Optima</a:t>
            </a:r>
            <a:r>
              <a:rPr lang="en-US" sz="2400" baseline="30000" dirty="0"/>
              <a:t>®</a:t>
            </a:r>
            <a:r>
              <a:rPr lang="en-US" sz="2400" dirty="0"/>
              <a:t> Series Swinging Bucket Rotors</a:t>
            </a:r>
            <a:br>
              <a:rPr lang="en-US" sz="2400" dirty="0"/>
            </a:br>
            <a:endParaRPr lang="en-US" sz="2400" dirty="0"/>
          </a:p>
        </p:txBody>
      </p:sp>
      <p:sp>
        <p:nvSpPr>
          <p:cNvPr id="11" name="Content Placeholder 10"/>
          <p:cNvSpPr>
            <a:spLocks noGrp="1"/>
          </p:cNvSpPr>
          <p:nvPr>
            <p:ph sz="half" idx="1"/>
          </p:nvPr>
        </p:nvSpPr>
        <p:spPr/>
        <p:txBody>
          <a:bodyPr/>
          <a:lstStyle/>
          <a:p>
            <a:endParaRPr lang="en-US"/>
          </a:p>
        </p:txBody>
      </p:sp>
      <p:sp>
        <p:nvSpPr>
          <p:cNvPr id="32772" name="Rectangle 4"/>
          <p:cNvSpPr>
            <a:spLocks noGrp="1" noChangeArrowheads="1"/>
          </p:cNvSpPr>
          <p:nvPr>
            <p:ph type="body" sz="half" idx="2"/>
          </p:nvPr>
        </p:nvSpPr>
        <p:spPr/>
        <p:txBody>
          <a:bodyPr/>
          <a:lstStyle/>
          <a:p>
            <a:r>
              <a:rPr lang="en-US" dirty="0" err="1"/>
              <a:t>Mis</a:t>
            </a:r>
            <a:r>
              <a:rPr lang="en-US" dirty="0"/>
              <a:t>-hooked buckets are one of the leading causes of rotor mishaps in Ultracentrifuges</a:t>
            </a:r>
          </a:p>
        </p:txBody>
      </p:sp>
      <p:sp>
        <p:nvSpPr>
          <p:cNvPr id="32774" name="Text Box 6"/>
          <p:cNvSpPr txBox="1">
            <a:spLocks noChangeArrowheads="1"/>
          </p:cNvSpPr>
          <p:nvPr/>
        </p:nvSpPr>
        <p:spPr bwMode="auto">
          <a:xfrm>
            <a:off x="4941476" y="3075957"/>
            <a:ext cx="48595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r>
              <a:rPr lang="en-US" b="0" i="1" dirty="0">
                <a:solidFill>
                  <a:srgbClr val="FF0000"/>
                </a:solidFill>
              </a:rPr>
              <a:t>Inspect buckets prior to the run</a:t>
            </a:r>
          </a:p>
        </p:txBody>
      </p:sp>
      <p:grpSp>
        <p:nvGrpSpPr>
          <p:cNvPr id="3" name="Group 2"/>
          <p:cNvGrpSpPr>
            <a:grpSpLocks noChangeAspect="1"/>
          </p:cNvGrpSpPr>
          <p:nvPr/>
        </p:nvGrpSpPr>
        <p:grpSpPr>
          <a:xfrm>
            <a:off x="30059" y="1532219"/>
            <a:ext cx="4037885" cy="3408949"/>
            <a:chOff x="-14288" y="1477963"/>
            <a:chExt cx="4341813" cy="3665537"/>
          </a:xfrm>
        </p:grpSpPr>
        <p:pic>
          <p:nvPicPr>
            <p:cNvPr id="32773" name="Picture 5" descr="PDH 2006-06-05 14"/>
            <p:cNvPicPr>
              <a:picLocks noChangeAspect="1" noChangeArrowheads="1"/>
            </p:cNvPicPr>
            <p:nvPr/>
          </p:nvPicPr>
          <p:blipFill>
            <a:blip r:embed="rId3" cstate="print">
              <a:extLst>
                <a:ext uri="{28A0092B-C50C-407E-A947-70E740481C1C}">
                  <a14:useLocalDpi xmlns:a14="http://schemas.microsoft.com/office/drawing/2010/main" val="0"/>
                </a:ext>
              </a:extLst>
            </a:blip>
            <a:srcRect l="17200" t="1459" r="4974"/>
            <a:stretch>
              <a:fillRect/>
            </a:stretch>
          </p:blipFill>
          <p:spPr bwMode="auto">
            <a:xfrm>
              <a:off x="-14288" y="1477963"/>
              <a:ext cx="4341813"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7"/>
            <p:cNvSpPr>
              <a:spLocks noChangeArrowheads="1"/>
            </p:cNvSpPr>
            <p:nvPr/>
          </p:nvSpPr>
          <p:spPr bwMode="auto">
            <a:xfrm rot="2005472">
              <a:off x="2298700" y="4002088"/>
              <a:ext cx="1042988" cy="454025"/>
            </a:xfrm>
            <a:prstGeom prst="leftArrow">
              <a:avLst>
                <a:gd name="adj1" fmla="val 50000"/>
                <a:gd name="adj2" fmla="val 57430"/>
              </a:avLst>
            </a:prstGeom>
            <a:solidFill>
              <a:srgbClr val="FFE45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635740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Rotor Installation: Optima</a:t>
            </a:r>
            <a:r>
              <a:rPr lang="en-US" baseline="30000" dirty="0"/>
              <a:t>®</a:t>
            </a:r>
            <a:r>
              <a:rPr lang="en-US" dirty="0"/>
              <a:t> Series</a:t>
            </a:r>
          </a:p>
        </p:txBody>
      </p:sp>
      <p:sp>
        <p:nvSpPr>
          <p:cNvPr id="5" name="Content Placeholder 4"/>
          <p:cNvSpPr>
            <a:spLocks noGrp="1"/>
          </p:cNvSpPr>
          <p:nvPr>
            <p:ph sz="half" idx="1"/>
          </p:nvPr>
        </p:nvSpPr>
        <p:spPr/>
        <p:txBody>
          <a:bodyPr/>
          <a:lstStyle/>
          <a:p>
            <a:endParaRPr lang="en-US"/>
          </a:p>
        </p:txBody>
      </p:sp>
      <p:sp>
        <p:nvSpPr>
          <p:cNvPr id="30723" name="Rectangle 3"/>
          <p:cNvSpPr>
            <a:spLocks noGrp="1" noChangeArrowheads="1"/>
          </p:cNvSpPr>
          <p:nvPr>
            <p:ph type="body" sz="half" idx="2"/>
          </p:nvPr>
        </p:nvSpPr>
        <p:spPr/>
        <p:txBody>
          <a:bodyPr/>
          <a:lstStyle/>
          <a:p>
            <a:r>
              <a:rPr lang="en-US"/>
              <a:t>Place the rotor straight down onto the spindle</a:t>
            </a:r>
          </a:p>
          <a:p>
            <a:r>
              <a:rPr lang="en-US"/>
              <a:t>There is no tie-down device- run in a vacuum</a:t>
            </a:r>
          </a:p>
          <a:p>
            <a:r>
              <a:rPr lang="en-US"/>
              <a:t>Some swinging bucket rotors have pins – ensure these are at a 90-degree angle to the drive hub pins</a:t>
            </a:r>
            <a:endParaRPr lang="en-US" dirty="0"/>
          </a:p>
        </p:txBody>
      </p:sp>
      <p:pic>
        <p:nvPicPr>
          <p:cNvPr id="30724" name="Picture 4" descr="PDH 2006-06-06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2276872"/>
            <a:ext cx="3808413"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963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type="title"/>
          </p:nvPr>
        </p:nvSpPr>
        <p:spPr/>
        <p:txBody>
          <a:bodyPr/>
          <a:lstStyle/>
          <a:p>
            <a:r>
              <a:rPr lang="en-US"/>
              <a:t>Use &amp; Care of Rotors</a:t>
            </a:r>
            <a:endParaRPr lang="en-US" dirty="0"/>
          </a:p>
        </p:txBody>
      </p:sp>
      <p:sp>
        <p:nvSpPr>
          <p:cNvPr id="4" name="Text Placeholder 3"/>
          <p:cNvSpPr>
            <a:spLocks noGrp="1"/>
          </p:cNvSpPr>
          <p:nvPr>
            <p:ph type="body" idx="1"/>
          </p:nvPr>
        </p:nvSpPr>
        <p:spPr/>
        <p:txBody>
          <a:bodyPr/>
          <a:lstStyle/>
          <a:p>
            <a:endParaRPr lang="en-US"/>
          </a:p>
        </p:txBody>
      </p:sp>
      <p:pic>
        <p:nvPicPr>
          <p:cNvPr id="39940" name="Picture 7" descr="b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8400" y="6072188"/>
            <a:ext cx="146526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829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Rotors Fail</a:t>
            </a:r>
            <a:endParaRPr lang="en-US" dirty="0"/>
          </a:p>
        </p:txBody>
      </p:sp>
      <p:sp>
        <p:nvSpPr>
          <p:cNvPr id="3" name="Content Placeholder 2"/>
          <p:cNvSpPr>
            <a:spLocks noGrp="1"/>
          </p:cNvSpPr>
          <p:nvPr>
            <p:ph idx="1"/>
          </p:nvPr>
        </p:nvSpPr>
        <p:spPr/>
        <p:txBody>
          <a:bodyPr/>
          <a:lstStyle/>
          <a:p>
            <a:r>
              <a:rPr lang="en-GB"/>
              <a:t>Human Error</a:t>
            </a:r>
            <a:endParaRPr lang="en-US"/>
          </a:p>
          <a:p>
            <a:r>
              <a:rPr lang="en-US"/>
              <a:t>Stress</a:t>
            </a:r>
          </a:p>
          <a:p>
            <a:r>
              <a:rPr lang="en-US"/>
              <a:t>Metal Fatigue</a:t>
            </a:r>
          </a:p>
          <a:p>
            <a:r>
              <a:rPr lang="en-US"/>
              <a:t>Stress Corrosion</a:t>
            </a:r>
          </a:p>
          <a:p>
            <a:endParaRPr lang="en-US"/>
          </a:p>
          <a:p>
            <a:endParaRPr lang="en-US" dirty="0"/>
          </a:p>
        </p:txBody>
      </p:sp>
      <p:sp>
        <p:nvSpPr>
          <p:cNvPr id="4" name="Date Placeholder 3"/>
          <p:cNvSpPr>
            <a:spLocks noGrp="1"/>
          </p:cNvSpPr>
          <p:nvPr>
            <p:ph type="dt" sz="half" idx="2"/>
          </p:nvPr>
        </p:nvSpPr>
        <p:spPr/>
        <p:txBody>
          <a:bodyPr/>
          <a:lstStyle/>
          <a:p>
            <a:fld id="{C321B243-D2C2-EC42-A70B-DE3AB248D144}" type="datetime4">
              <a:rPr lang="en-US" smtClean="0"/>
              <a:pPr/>
              <a:t>October 11, 2021</a:t>
            </a:fld>
            <a:endParaRPr lang="en-US" dirty="0"/>
          </a:p>
        </p:txBody>
      </p:sp>
      <p:sp>
        <p:nvSpPr>
          <p:cNvPr id="5" name="Slide Number Placeholder 4"/>
          <p:cNvSpPr>
            <a:spLocks noGrp="1"/>
          </p:cNvSpPr>
          <p:nvPr>
            <p:ph type="sldNum" sz="quarter" idx="4"/>
          </p:nvPr>
        </p:nvSpPr>
        <p:spPr/>
        <p:txBody>
          <a:bodyPr/>
          <a:lstStyle/>
          <a:p>
            <a:fld id="{1AE8B8DA-8C0F-554B-AE60-4D34451881FD}" type="slidenum">
              <a:rPr lang="en-US" smtClean="0"/>
              <a:pPr/>
              <a:t>28</a:t>
            </a:fld>
            <a:endParaRPr lang="en-US" dirty="0"/>
          </a:p>
        </p:txBody>
      </p:sp>
    </p:spTree>
    <p:extLst>
      <p:ext uri="{BB962C8B-B14F-4D97-AF65-F5344CB8AC3E}">
        <p14:creationId xmlns:p14="http://schemas.microsoft.com/office/powerpoint/2010/main" val="190949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3663" y="1847850"/>
            <a:ext cx="6975475" cy="4094163"/>
            <a:chOff x="966788" y="1847850"/>
            <a:chExt cx="6975475" cy="4094163"/>
          </a:xfrm>
        </p:grpSpPr>
        <p:pic>
          <p:nvPicPr>
            <p:cNvPr id="5122" name="Picture 7" descr="old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847850"/>
              <a:ext cx="6824663" cy="40941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7" name="Text Box 3"/>
            <p:cNvSpPr txBox="1">
              <a:spLocks noChangeArrowheads="1"/>
            </p:cNvSpPr>
            <p:nvPr/>
          </p:nvSpPr>
          <p:spPr bwMode="auto">
            <a:xfrm>
              <a:off x="966788" y="3930650"/>
              <a:ext cx="2984500" cy="946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dirty="0">
                  <a:solidFill>
                    <a:schemeClr val="bg1"/>
                  </a:solidFill>
                  <a:effectLst>
                    <a:outerShdw blurRad="38100" dist="38100" dir="2700000" algn="tl">
                      <a:srgbClr val="C0C0C0"/>
                    </a:outerShdw>
                  </a:effectLst>
                </a:rPr>
                <a:t>The First Ultracentrifuge</a:t>
              </a:r>
              <a:endParaRPr lang="en-US" sz="2800" dirty="0">
                <a:solidFill>
                  <a:schemeClr val="bg1"/>
                </a:solidFill>
                <a:effectLst>
                  <a:outerShdw blurRad="38100" dist="38100" dir="2700000" algn="tl">
                    <a:srgbClr val="C0C0C0"/>
                  </a:outerShdw>
                </a:effectLst>
                <a:latin typeface="Times New Roman" pitchFamily="18" charset="0"/>
              </a:endParaRPr>
            </a:p>
          </p:txBody>
        </p:sp>
        <p:sp>
          <p:nvSpPr>
            <p:cNvPr id="666632" name="Text Box 8"/>
            <p:cNvSpPr txBox="1">
              <a:spLocks noChangeArrowheads="1"/>
            </p:cNvSpPr>
            <p:nvPr/>
          </p:nvSpPr>
          <p:spPr bwMode="auto">
            <a:xfrm>
              <a:off x="5292080" y="3930650"/>
              <a:ext cx="2650183" cy="5232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2800">
                  <a:solidFill>
                    <a:schemeClr val="bg1"/>
                  </a:solidFill>
                  <a:effectLst>
                    <a:outerShdw blurRad="38100" dist="38100" dir="2700000" algn="tl">
                      <a:srgbClr val="C0C0C0"/>
                    </a:outerShdw>
                  </a:effectLst>
                </a:rPr>
                <a:t>Spinco Model L</a:t>
              </a:r>
            </a:p>
          </p:txBody>
        </p:sp>
      </p:grpSp>
      <p:sp>
        <p:nvSpPr>
          <p:cNvPr id="3" name="Title 2"/>
          <p:cNvSpPr>
            <a:spLocks noGrp="1"/>
          </p:cNvSpPr>
          <p:nvPr>
            <p:ph type="title"/>
          </p:nvPr>
        </p:nvSpPr>
        <p:spPr/>
        <p:txBody>
          <a:bodyPr>
            <a:normAutofit fontScale="90000"/>
          </a:bodyPr>
          <a:lstStyle/>
          <a:p>
            <a:r>
              <a:rPr lang="en-US" dirty="0"/>
              <a:t>Beckman: World Leader in Centrifugation Since 1947</a:t>
            </a:r>
            <a:endParaRPr lang="en-GB" dirty="0"/>
          </a:p>
        </p:txBody>
      </p:sp>
    </p:spTree>
    <p:extLst>
      <p:ext uri="{BB962C8B-B14F-4D97-AF65-F5344CB8AC3E}">
        <p14:creationId xmlns:p14="http://schemas.microsoft.com/office/powerpoint/2010/main" val="1237621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GB" dirty="0"/>
              <a:t>Why Rotors Fail</a:t>
            </a:r>
          </a:p>
        </p:txBody>
      </p:sp>
      <p:sp>
        <p:nvSpPr>
          <p:cNvPr id="43011" name="Rectangle 3"/>
          <p:cNvSpPr>
            <a:spLocks noGrp="1" noChangeArrowheads="1"/>
          </p:cNvSpPr>
          <p:nvPr>
            <p:ph idx="1"/>
          </p:nvPr>
        </p:nvSpPr>
        <p:spPr/>
        <p:txBody>
          <a:bodyPr/>
          <a:lstStyle/>
          <a:p>
            <a:r>
              <a:rPr lang="en-GB" dirty="0"/>
              <a:t>No.1 - Human Error!</a:t>
            </a:r>
          </a:p>
          <a:p>
            <a:pPr lvl="1"/>
            <a:r>
              <a:rPr lang="en-GB" dirty="0"/>
              <a:t>Failing to tie-down rotors correctly, mismatched rotor parts, </a:t>
            </a:r>
            <a:r>
              <a:rPr lang="en-GB" dirty="0" err="1"/>
              <a:t>mis</a:t>
            </a:r>
            <a:r>
              <a:rPr lang="en-GB" dirty="0"/>
              <a:t>-hooking swinging buckets, using inappropriate or failed </a:t>
            </a:r>
            <a:r>
              <a:rPr lang="en-GB" dirty="0" err="1"/>
              <a:t>labware</a:t>
            </a:r>
            <a:r>
              <a:rPr lang="en-GB" dirty="0"/>
              <a:t>, overload (running at faster speed than recommended) and fatigue (metal) –failing to retire a stressed, out of date rotor!</a:t>
            </a:r>
          </a:p>
          <a:p>
            <a:pPr lvl="1"/>
            <a:r>
              <a:rPr lang="en-GB" dirty="0"/>
              <a:t>Never rush!</a:t>
            </a:r>
          </a:p>
          <a:p>
            <a:endParaRPr lang="en-GB" dirty="0"/>
          </a:p>
        </p:txBody>
      </p:sp>
    </p:spTree>
    <p:extLst>
      <p:ext uri="{BB962C8B-B14F-4D97-AF65-F5344CB8AC3E}">
        <p14:creationId xmlns:p14="http://schemas.microsoft.com/office/powerpoint/2010/main" val="393987788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Why Rotors Fail</a:t>
            </a:r>
            <a:endParaRPr lang="en-US" dirty="0"/>
          </a:p>
        </p:txBody>
      </p:sp>
      <p:sp>
        <p:nvSpPr>
          <p:cNvPr id="3" name="Content Placeholder 2"/>
          <p:cNvSpPr>
            <a:spLocks noGrp="1"/>
          </p:cNvSpPr>
          <p:nvPr>
            <p:ph idx="1"/>
          </p:nvPr>
        </p:nvSpPr>
        <p:spPr/>
        <p:txBody>
          <a:bodyPr/>
          <a:lstStyle/>
          <a:p>
            <a:r>
              <a:rPr lang="en-GB"/>
              <a:t>Stress - </a:t>
            </a:r>
            <a:r>
              <a:rPr lang="en-US"/>
              <a:t>The centrifugal force created by high rotational speeds generates the load or stress on the metal of the rotor, which causes it to stretch and change in size</a:t>
            </a:r>
          </a:p>
          <a:p>
            <a:endParaRPr lang="en-US" dirty="0"/>
          </a:p>
        </p:txBody>
      </p:sp>
      <p:sp>
        <p:nvSpPr>
          <p:cNvPr id="4" name="Date Placeholder 3"/>
          <p:cNvSpPr>
            <a:spLocks noGrp="1"/>
          </p:cNvSpPr>
          <p:nvPr>
            <p:ph type="dt" sz="half" idx="2"/>
          </p:nvPr>
        </p:nvSpPr>
        <p:spPr/>
        <p:txBody>
          <a:bodyPr/>
          <a:lstStyle/>
          <a:p>
            <a:fld id="{C321B243-D2C2-EC42-A70B-DE3AB248D144}" type="datetime4">
              <a:rPr lang="en-US" smtClean="0"/>
              <a:pPr/>
              <a:t>October 11, 2021</a:t>
            </a:fld>
            <a:endParaRPr lang="en-US" dirty="0"/>
          </a:p>
        </p:txBody>
      </p:sp>
      <p:sp>
        <p:nvSpPr>
          <p:cNvPr id="5" name="Slide Number Placeholder 4"/>
          <p:cNvSpPr>
            <a:spLocks noGrp="1"/>
          </p:cNvSpPr>
          <p:nvPr>
            <p:ph type="sldNum" sz="quarter" idx="4"/>
          </p:nvPr>
        </p:nvSpPr>
        <p:spPr/>
        <p:txBody>
          <a:bodyPr/>
          <a:lstStyle/>
          <a:p>
            <a:fld id="{1AE8B8DA-8C0F-554B-AE60-4D34451881FD}" type="slidenum">
              <a:rPr lang="en-US" smtClean="0"/>
              <a:pPr/>
              <a:t>30</a:t>
            </a:fld>
            <a:endParaRPr lang="en-US" dirty="0"/>
          </a:p>
        </p:txBody>
      </p:sp>
      <p:pic>
        <p:nvPicPr>
          <p:cNvPr id="6" name="Picture 5"/>
          <p:cNvPicPr>
            <a:picLocks noChangeAspect="1"/>
          </p:cNvPicPr>
          <p:nvPr/>
        </p:nvPicPr>
        <p:blipFill>
          <a:blip r:embed="rId2"/>
          <a:stretch>
            <a:fillRect/>
          </a:stretch>
        </p:blipFill>
        <p:spPr>
          <a:xfrm>
            <a:off x="3158186" y="2678906"/>
            <a:ext cx="3061382" cy="3402574"/>
          </a:xfrm>
          <a:prstGeom prst="rect">
            <a:avLst/>
          </a:prstGeom>
        </p:spPr>
      </p:pic>
    </p:spTree>
    <p:extLst>
      <p:ext uri="{BB962C8B-B14F-4D97-AF65-F5344CB8AC3E}">
        <p14:creationId xmlns:p14="http://schemas.microsoft.com/office/powerpoint/2010/main" val="388308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Why Rotors Fail</a:t>
            </a:r>
            <a:endParaRPr lang="en-US" dirty="0"/>
          </a:p>
        </p:txBody>
      </p:sp>
      <p:sp>
        <p:nvSpPr>
          <p:cNvPr id="3" name="Content Placeholder 2"/>
          <p:cNvSpPr>
            <a:spLocks noGrp="1"/>
          </p:cNvSpPr>
          <p:nvPr>
            <p:ph idx="1"/>
          </p:nvPr>
        </p:nvSpPr>
        <p:spPr/>
        <p:txBody>
          <a:bodyPr/>
          <a:lstStyle/>
          <a:p>
            <a:r>
              <a:rPr lang="en-US"/>
              <a:t>Metal Fatigue</a:t>
            </a:r>
          </a:p>
          <a:p>
            <a:r>
              <a:rPr lang="en-US"/>
              <a:t>Any metal structure, following a certain number of stress cycles, will eventually suffer fatigue</a:t>
            </a:r>
          </a:p>
          <a:p>
            <a:r>
              <a:rPr lang="en-US"/>
              <a:t>When a rotor is repeatedly run up to operating speed and then decelerated, the cyclic stretching and relaxing of the metal cause changes in its microstructure</a:t>
            </a:r>
          </a:p>
          <a:p>
            <a:r>
              <a:rPr lang="en-US"/>
              <a:t>Depending on how close the rotor is operated to the elastic limit of the metal, and how many alternating stress cycles it experiences, these small changes will eventually become microscopic cracks</a:t>
            </a:r>
          </a:p>
          <a:p>
            <a:r>
              <a:rPr lang="en-US"/>
              <a:t>With continued use, the cracks will enlarge, and failure of the rotor will ultimately occur.</a:t>
            </a:r>
            <a:endParaRPr lang="en-US" dirty="0"/>
          </a:p>
        </p:txBody>
      </p:sp>
      <p:sp>
        <p:nvSpPr>
          <p:cNvPr id="4" name="Date Placeholder 3"/>
          <p:cNvSpPr>
            <a:spLocks noGrp="1"/>
          </p:cNvSpPr>
          <p:nvPr>
            <p:ph type="dt" sz="half" idx="2"/>
          </p:nvPr>
        </p:nvSpPr>
        <p:spPr/>
        <p:txBody>
          <a:bodyPr/>
          <a:lstStyle/>
          <a:p>
            <a:fld id="{C321B243-D2C2-EC42-A70B-DE3AB248D144}" type="datetime4">
              <a:rPr lang="en-US" smtClean="0"/>
              <a:pPr/>
              <a:t>October 11, 2021</a:t>
            </a:fld>
            <a:endParaRPr lang="en-US" dirty="0"/>
          </a:p>
        </p:txBody>
      </p:sp>
      <p:sp>
        <p:nvSpPr>
          <p:cNvPr id="5" name="Slide Number Placeholder 4"/>
          <p:cNvSpPr>
            <a:spLocks noGrp="1"/>
          </p:cNvSpPr>
          <p:nvPr>
            <p:ph type="sldNum" sz="quarter" idx="4"/>
          </p:nvPr>
        </p:nvSpPr>
        <p:spPr/>
        <p:txBody>
          <a:bodyPr/>
          <a:lstStyle/>
          <a:p>
            <a:fld id="{1AE8B8DA-8C0F-554B-AE60-4D34451881FD}" type="slidenum">
              <a:rPr lang="en-US" smtClean="0"/>
              <a:pPr/>
              <a:t>31</a:t>
            </a:fld>
            <a:endParaRPr lang="en-US" dirty="0"/>
          </a:p>
        </p:txBody>
      </p:sp>
    </p:spTree>
    <p:extLst>
      <p:ext uri="{BB962C8B-B14F-4D97-AF65-F5344CB8AC3E}">
        <p14:creationId xmlns:p14="http://schemas.microsoft.com/office/powerpoint/2010/main" val="4137742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Why Rotors Fail</a:t>
            </a:r>
            <a:endParaRPr lang="en-US" dirty="0"/>
          </a:p>
        </p:txBody>
      </p:sp>
      <p:sp>
        <p:nvSpPr>
          <p:cNvPr id="7" name="Content Placeholder 6"/>
          <p:cNvSpPr>
            <a:spLocks noGrp="1"/>
          </p:cNvSpPr>
          <p:nvPr>
            <p:ph idx="1"/>
          </p:nvPr>
        </p:nvSpPr>
        <p:spPr/>
        <p:txBody>
          <a:bodyPr>
            <a:normAutofit lnSpcReduction="10000"/>
          </a:bodyPr>
          <a:lstStyle/>
          <a:p>
            <a:r>
              <a:rPr lang="en-US" dirty="0"/>
              <a:t>Corrosion—the attack on metal surfaces by moisture, chemicals, or alkaline solutions such as cesium chloride or other salts—is an aluminum rotor’s worst enemy</a:t>
            </a:r>
          </a:p>
          <a:p>
            <a:r>
              <a:rPr lang="en-US" dirty="0"/>
              <a:t>The resultant pitting reduces the amount of metal available to bear stress during operation at speed</a:t>
            </a:r>
          </a:p>
          <a:p>
            <a:r>
              <a:rPr lang="en-US" dirty="0"/>
              <a:t>When this occurs in a highly stressed area, such as the bottom of a cell hole in a fixed angle rotor the increased load on the remaining metal results in a so-called stressed concentrator</a:t>
            </a:r>
          </a:p>
          <a:p>
            <a:r>
              <a:rPr lang="en-GB" dirty="0"/>
              <a:t>Repeated use will cause cracks to develop, and failure of the rotor will result</a:t>
            </a:r>
          </a:p>
          <a:p>
            <a:r>
              <a:rPr lang="en-US" dirty="0"/>
              <a:t>This combination of stress and corrosion is called stress corrosion</a:t>
            </a:r>
          </a:p>
          <a:p>
            <a:r>
              <a:rPr lang="en-US" dirty="0"/>
              <a:t>Stress corrosion is the primary cause of failure of aluminum rotors, especially as they age.</a:t>
            </a:r>
            <a:endParaRPr lang="en-GB" dirty="0"/>
          </a:p>
          <a:p>
            <a:endParaRPr lang="en-GB" dirty="0"/>
          </a:p>
        </p:txBody>
      </p:sp>
      <p:sp>
        <p:nvSpPr>
          <p:cNvPr id="4" name="Date Placeholder 3"/>
          <p:cNvSpPr>
            <a:spLocks noGrp="1"/>
          </p:cNvSpPr>
          <p:nvPr>
            <p:ph type="dt" sz="half" idx="2"/>
          </p:nvPr>
        </p:nvSpPr>
        <p:spPr/>
        <p:txBody>
          <a:bodyPr/>
          <a:lstStyle/>
          <a:p>
            <a:fld id="{C321B243-D2C2-EC42-A70B-DE3AB248D144}" type="datetime4">
              <a:rPr lang="en-US" smtClean="0"/>
              <a:pPr/>
              <a:t>October 11, 2021</a:t>
            </a:fld>
            <a:endParaRPr lang="en-US" dirty="0"/>
          </a:p>
        </p:txBody>
      </p:sp>
      <p:sp>
        <p:nvSpPr>
          <p:cNvPr id="5" name="Slide Number Placeholder 4"/>
          <p:cNvSpPr>
            <a:spLocks noGrp="1"/>
          </p:cNvSpPr>
          <p:nvPr>
            <p:ph type="sldNum" sz="quarter" idx="4"/>
          </p:nvPr>
        </p:nvSpPr>
        <p:spPr/>
        <p:txBody>
          <a:bodyPr/>
          <a:lstStyle/>
          <a:p>
            <a:fld id="{1AE8B8DA-8C0F-554B-AE60-4D34451881FD}" type="slidenum">
              <a:rPr lang="en-US" smtClean="0"/>
              <a:pPr/>
              <a:t>32</a:t>
            </a:fld>
            <a:endParaRPr lang="en-US" dirty="0"/>
          </a:p>
        </p:txBody>
      </p:sp>
    </p:spTree>
    <p:extLst>
      <p:ext uri="{BB962C8B-B14F-4D97-AF65-F5344CB8AC3E}">
        <p14:creationId xmlns:p14="http://schemas.microsoft.com/office/powerpoint/2010/main" val="147288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Stress corrosion can destroy a rotor</a:t>
            </a:r>
            <a:endParaRPr lang="en-US" dirty="0"/>
          </a:p>
        </p:txBody>
      </p:sp>
      <p:sp>
        <p:nvSpPr>
          <p:cNvPr id="52226" name="Rectangle 3"/>
          <p:cNvSpPr>
            <a:spLocks noGrp="1" noChangeArrowheads="1"/>
          </p:cNvSpPr>
          <p:nvPr>
            <p:ph idx="1"/>
          </p:nvPr>
        </p:nvSpPr>
        <p:spPr/>
        <p:txBody>
          <a:bodyPr/>
          <a:lstStyle/>
          <a:p>
            <a:r>
              <a:rPr lang="en-US" altLang="en-US" dirty="0"/>
              <a:t>Over time, the combination of tensile load and environment creates stress corrosion in aluminum rotors, significantly reducing the service life rotor</a:t>
            </a:r>
          </a:p>
        </p:txBody>
      </p:sp>
      <p:pic>
        <p:nvPicPr>
          <p:cNvPr id="32772" name="Picture 23" descr="cleaning2"/>
          <p:cNvPicPr>
            <a:picLocks noChangeAspect="1" noChangeArrowheads="1"/>
          </p:cNvPicPr>
          <p:nvPr/>
        </p:nvPicPr>
        <p:blipFill>
          <a:blip r:embed="rId3"/>
          <a:srcRect t="1736" r="-2110" b="1083"/>
          <a:stretch>
            <a:fillRect/>
          </a:stretch>
        </p:blipFill>
        <p:spPr bwMode="auto">
          <a:xfrm>
            <a:off x="374650" y="2900754"/>
            <a:ext cx="1843088" cy="1389063"/>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p:spPr>
      </p:pic>
      <p:pic>
        <p:nvPicPr>
          <p:cNvPr id="32773" name="Picture 24" descr="cleaning1"/>
          <p:cNvPicPr>
            <a:picLocks noChangeAspect="1" noChangeArrowheads="1"/>
          </p:cNvPicPr>
          <p:nvPr/>
        </p:nvPicPr>
        <p:blipFill>
          <a:blip r:embed="rId4"/>
          <a:srcRect r="1962" b="1109"/>
          <a:stretch>
            <a:fillRect/>
          </a:stretch>
        </p:blipFill>
        <p:spPr bwMode="auto">
          <a:xfrm>
            <a:off x="2608263" y="2900754"/>
            <a:ext cx="1912937" cy="1389063"/>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p:spPr>
      </p:pic>
      <p:sp>
        <p:nvSpPr>
          <p:cNvPr id="2" name="TextBox 1"/>
          <p:cNvSpPr txBox="1"/>
          <p:nvPr/>
        </p:nvSpPr>
        <p:spPr>
          <a:xfrm>
            <a:off x="1091643" y="2489239"/>
            <a:ext cx="2873375" cy="307777"/>
          </a:xfrm>
          <a:prstGeom prst="rect">
            <a:avLst/>
          </a:prstGeom>
          <a:noFill/>
          <a:effectLst/>
        </p:spPr>
        <p:txBody>
          <a:bodyPr>
            <a:spAutoFit/>
          </a:bodyPr>
          <a:lstStyle/>
          <a:p>
            <a:pPr algn="l">
              <a:defRPr/>
            </a:pPr>
            <a:r>
              <a:rPr lang="en-US" sz="1400" dirty="0">
                <a:solidFill>
                  <a:schemeClr val="tx2"/>
                </a:solidFill>
                <a:effectLst>
                  <a:outerShdw blurRad="38100" dist="38100" dir="2700000" algn="tl">
                    <a:srgbClr val="000000">
                      <a:alpha val="43137"/>
                    </a:srgbClr>
                  </a:outerShdw>
                </a:effectLst>
                <a:latin typeface="Arial" charset="0"/>
                <a:cs typeface="Arial" charset="0"/>
              </a:rPr>
              <a:t>Examples of stress corrosion</a:t>
            </a:r>
          </a:p>
        </p:txBody>
      </p:sp>
      <p:sp>
        <p:nvSpPr>
          <p:cNvPr id="9" name="TextBox 8"/>
          <p:cNvSpPr txBox="1"/>
          <p:nvPr/>
        </p:nvSpPr>
        <p:spPr>
          <a:xfrm>
            <a:off x="5080000" y="3061350"/>
            <a:ext cx="3997325" cy="307777"/>
          </a:xfrm>
          <a:prstGeom prst="rect">
            <a:avLst/>
          </a:prstGeom>
          <a:noFill/>
          <a:effectLst/>
        </p:spPr>
        <p:txBody>
          <a:bodyPr wrap="square">
            <a:spAutoFit/>
          </a:bodyPr>
          <a:lstStyle/>
          <a:p>
            <a:pPr algn="l">
              <a:defRPr/>
            </a:pPr>
            <a:r>
              <a:rPr lang="en-US" sz="1400" dirty="0">
                <a:solidFill>
                  <a:schemeClr val="tx2"/>
                </a:solidFill>
                <a:effectLst>
                  <a:outerShdw blurRad="38100" dist="38100" dir="2700000" algn="tl">
                    <a:srgbClr val="000000">
                      <a:alpha val="43137"/>
                    </a:srgbClr>
                  </a:outerShdw>
                </a:effectLst>
                <a:latin typeface="Arial" charset="0"/>
                <a:cs typeface="Arial" charset="0"/>
              </a:rPr>
              <a:t>Examples of potential results of stress corrosion</a:t>
            </a:r>
          </a:p>
        </p:txBody>
      </p:sp>
      <p:pic>
        <p:nvPicPr>
          <p:cNvPr id="52231" name="Picture 5" descr="rotor failure_1"/>
          <p:cNvPicPr>
            <a:picLocks noChangeAspect="1" noChangeArrowheads="1"/>
          </p:cNvPicPr>
          <p:nvPr/>
        </p:nvPicPr>
        <p:blipFill>
          <a:blip r:embed="rId5">
            <a:extLst>
              <a:ext uri="{28A0092B-C50C-407E-A947-70E740481C1C}">
                <a14:useLocalDpi xmlns:a14="http://schemas.microsoft.com/office/drawing/2010/main" val="0"/>
              </a:ext>
            </a:extLst>
          </a:blip>
          <a:srcRect l="3780" t="14656" r="3780" b="21985"/>
          <a:stretch>
            <a:fillRect/>
          </a:stretch>
        </p:blipFill>
        <p:spPr bwMode="auto">
          <a:xfrm>
            <a:off x="347663" y="4414282"/>
            <a:ext cx="2627312" cy="1857375"/>
          </a:xfrm>
          <a:prstGeom prst="rect">
            <a:avLst/>
          </a:prstGeom>
          <a:noFill/>
          <a:ln w="2222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6"/>
          <a:srcRect/>
          <a:stretch>
            <a:fillRect/>
          </a:stretch>
        </p:blipFill>
        <p:spPr bwMode="auto">
          <a:xfrm>
            <a:off x="5616575" y="3445907"/>
            <a:ext cx="3067050" cy="2047875"/>
          </a:xfrm>
          <a:prstGeom prst="rect">
            <a:avLst/>
          </a:prstGeom>
          <a:noFill/>
          <a:ln w="19050" algn="ctr">
            <a:solidFill>
              <a:schemeClr val="accent3">
                <a:lumMod val="75000"/>
              </a:schemeClr>
            </a:solidFill>
            <a:miter lim="800000"/>
            <a:headEnd/>
            <a:tailEnd/>
          </a:ln>
          <a:effectLst/>
          <a:extLst/>
        </p:spPr>
      </p:pic>
      <p:sp>
        <p:nvSpPr>
          <p:cNvPr id="52233" name="TextBox 2"/>
          <p:cNvSpPr txBox="1">
            <a:spLocks noChangeArrowheads="1"/>
          </p:cNvSpPr>
          <p:nvPr/>
        </p:nvSpPr>
        <p:spPr bwMode="auto">
          <a:xfrm>
            <a:off x="3040063" y="4438095"/>
            <a:ext cx="20399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r>
              <a:rPr lang="en-US" altLang="en-US" sz="1400" dirty="0">
                <a:solidFill>
                  <a:schemeClr val="tx2"/>
                </a:solidFill>
                <a:latin typeface="Calibri" panose="020F0502020204030204" pitchFamily="34" charset="0"/>
              </a:rPr>
              <a:t>Note the anodize protecting the aluminum alloy is completely missing, allowing corrosion to form.</a:t>
            </a:r>
          </a:p>
        </p:txBody>
      </p:sp>
    </p:spTree>
    <p:extLst>
      <p:ext uri="{BB962C8B-B14F-4D97-AF65-F5344CB8AC3E}">
        <p14:creationId xmlns:p14="http://schemas.microsoft.com/office/powerpoint/2010/main" val="127896065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Points to Remember</a:t>
            </a:r>
            <a:endParaRPr lang="en-US" dirty="0"/>
          </a:p>
        </p:txBody>
      </p:sp>
      <p:sp>
        <p:nvSpPr>
          <p:cNvPr id="44035" name="Rectangle 3"/>
          <p:cNvSpPr>
            <a:spLocks noGrp="1" noChangeArrowheads="1"/>
          </p:cNvSpPr>
          <p:nvPr>
            <p:ph idx="1"/>
          </p:nvPr>
        </p:nvSpPr>
        <p:spPr/>
        <p:txBody>
          <a:bodyPr/>
          <a:lstStyle/>
          <a:p>
            <a:r>
              <a:rPr lang="en-US"/>
              <a:t>Anodized aluminum is corrosion resistant, not corrosion proof</a:t>
            </a:r>
          </a:p>
          <a:p>
            <a:r>
              <a:rPr lang="en-US"/>
              <a:t>Although titanium and carbon composite rotors are highly corrosion resistant, these rotors will typically include anodized aluminum and other components	</a:t>
            </a:r>
            <a:endParaRPr lang="en-US" dirty="0"/>
          </a:p>
        </p:txBody>
      </p:sp>
    </p:spTree>
    <p:extLst>
      <p:ext uri="{BB962C8B-B14F-4D97-AF65-F5344CB8AC3E}">
        <p14:creationId xmlns:p14="http://schemas.microsoft.com/office/powerpoint/2010/main" val="21314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Inspect Regularly</a:t>
            </a:r>
            <a:endParaRPr lang="en-US" dirty="0"/>
          </a:p>
        </p:txBody>
      </p:sp>
      <p:sp>
        <p:nvSpPr>
          <p:cNvPr id="45059" name="Rectangle 3"/>
          <p:cNvSpPr>
            <a:spLocks noGrp="1" noChangeArrowheads="1"/>
          </p:cNvSpPr>
          <p:nvPr>
            <p:ph idx="1"/>
          </p:nvPr>
        </p:nvSpPr>
        <p:spPr/>
        <p:txBody>
          <a:bodyPr/>
          <a:lstStyle/>
          <a:p>
            <a:r>
              <a:rPr lang="en-US" dirty="0"/>
              <a:t>Inspect rotor body and tube cavities </a:t>
            </a:r>
          </a:p>
          <a:p>
            <a:pPr lvl="1"/>
            <a:r>
              <a:rPr lang="en-US" dirty="0"/>
              <a:t>Pitting, rough spots, cracks or any obvious damage</a:t>
            </a:r>
          </a:p>
          <a:p>
            <a:pPr lvl="1"/>
            <a:r>
              <a:rPr lang="en-US" dirty="0"/>
              <a:t>Discoloration</a:t>
            </a:r>
          </a:p>
          <a:p>
            <a:pPr lvl="1"/>
            <a:r>
              <a:rPr lang="en-US" dirty="0"/>
              <a:t>Presence of water</a:t>
            </a:r>
          </a:p>
          <a:p>
            <a:r>
              <a:rPr lang="en-US" dirty="0"/>
              <a:t>Inspect O-rings for cuts, abrasions or perishing and replace if damaged</a:t>
            </a:r>
          </a:p>
          <a:p>
            <a:r>
              <a:rPr lang="en-US" dirty="0"/>
              <a:t>Inspect the overspeed disk and replace if damaged</a:t>
            </a:r>
          </a:p>
          <a:p>
            <a:r>
              <a:rPr lang="en-US" altLang="en-US" dirty="0"/>
              <a:t>Lubricate rotor and components as indicated in rotor manual</a:t>
            </a:r>
          </a:p>
          <a:p>
            <a:r>
              <a:rPr lang="en-US" altLang="en-US" dirty="0"/>
              <a:t>Contact Beckman Coulter Field Service if you have questions</a:t>
            </a:r>
          </a:p>
          <a:p>
            <a:endParaRPr lang="en-US" altLang="en-US" dirty="0"/>
          </a:p>
          <a:p>
            <a:endParaRPr lang="en-US" dirty="0"/>
          </a:p>
        </p:txBody>
      </p:sp>
      <p:sp>
        <p:nvSpPr>
          <p:cNvPr id="45060" name="Rectangle 4"/>
          <p:cNvSpPr>
            <a:spLocks noChangeArrowheads="1"/>
          </p:cNvSpPr>
          <p:nvPr/>
        </p:nvSpPr>
        <p:spPr bwMode="auto">
          <a:xfrm>
            <a:off x="2325688" y="5872163"/>
            <a:ext cx="4097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i="1" dirty="0">
                <a:solidFill>
                  <a:srgbClr val="CC0000"/>
                </a:solidFill>
                <a:latin typeface="Arial Black" pitchFamily="34" charset="0"/>
              </a:rPr>
              <a:t>Consult your Operators Manual</a:t>
            </a:r>
          </a:p>
        </p:txBody>
      </p:sp>
    </p:spTree>
    <p:extLst>
      <p:ext uri="{BB962C8B-B14F-4D97-AF65-F5344CB8AC3E}">
        <p14:creationId xmlns:p14="http://schemas.microsoft.com/office/powerpoint/2010/main" val="3360145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Cleaning procedure</a:t>
            </a:r>
            <a:endParaRPr lang="en-US" dirty="0"/>
          </a:p>
        </p:txBody>
      </p:sp>
      <p:sp>
        <p:nvSpPr>
          <p:cNvPr id="46083" name="Rectangle 3"/>
          <p:cNvSpPr>
            <a:spLocks noGrp="1" noChangeArrowheads="1"/>
          </p:cNvSpPr>
          <p:nvPr>
            <p:ph idx="1"/>
          </p:nvPr>
        </p:nvSpPr>
        <p:spPr/>
        <p:txBody>
          <a:bodyPr/>
          <a:lstStyle/>
          <a:p>
            <a:r>
              <a:rPr lang="en-US"/>
              <a:t>Wash rotor frequently</a:t>
            </a:r>
          </a:p>
          <a:p>
            <a:r>
              <a:rPr lang="en-US"/>
              <a:t>Remove O-rings before washing</a:t>
            </a:r>
          </a:p>
          <a:p>
            <a:r>
              <a:rPr lang="en-US"/>
              <a:t>Use mild detergent, such as Solution 555, and soft brushes (both are available in the BCI Rotor Cleaning Kit)</a:t>
            </a:r>
          </a:p>
          <a:p>
            <a:r>
              <a:rPr lang="en-US"/>
              <a:t>Thoroughly rinse with distilled water</a:t>
            </a:r>
          </a:p>
          <a:p>
            <a:r>
              <a:rPr lang="en-US"/>
              <a:t>Air-dry upside down - Swinging bucket rotors should be stored with bucket caps removed.</a:t>
            </a:r>
          </a:p>
          <a:p>
            <a:r>
              <a:rPr lang="en-US"/>
              <a:t>Re-lubricate O-rings with vacuum grease </a:t>
            </a:r>
          </a:p>
          <a:p>
            <a:r>
              <a:rPr lang="en-US"/>
              <a:t>Re-lubricate metal threads with Spinkote</a:t>
            </a:r>
          </a:p>
          <a:p>
            <a:endParaRPr lang="en-US" dirty="0"/>
          </a:p>
        </p:txBody>
      </p:sp>
      <p:sp>
        <p:nvSpPr>
          <p:cNvPr id="46084" name="Rectangle 4"/>
          <p:cNvSpPr>
            <a:spLocks noChangeArrowheads="1"/>
          </p:cNvSpPr>
          <p:nvPr/>
        </p:nvSpPr>
        <p:spPr bwMode="auto">
          <a:xfrm>
            <a:off x="2325688" y="5961062"/>
            <a:ext cx="4492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i="1" dirty="0">
                <a:solidFill>
                  <a:srgbClr val="CC0000"/>
                </a:solidFill>
                <a:latin typeface="Arial Black" pitchFamily="34" charset="0"/>
              </a:rPr>
              <a:t>Consult your Operators Manual</a:t>
            </a:r>
          </a:p>
        </p:txBody>
      </p:sp>
    </p:spTree>
    <p:extLst>
      <p:ext uri="{BB962C8B-B14F-4D97-AF65-F5344CB8AC3E}">
        <p14:creationId xmlns:p14="http://schemas.microsoft.com/office/powerpoint/2010/main" val="1632307453"/>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rrowheads="1"/>
          </p:cNvPicPr>
          <p:nvPr/>
        </p:nvPicPr>
        <p:blipFill>
          <a:blip r:embed="rId3">
            <a:extLst>
              <a:ext uri="{28A0092B-C50C-407E-A947-70E740481C1C}">
                <a14:useLocalDpi xmlns:a14="http://schemas.microsoft.com/office/drawing/2010/main" val="0"/>
              </a:ext>
            </a:extLst>
          </a:blip>
          <a:srcRect l="8835" t="2467" r="13148"/>
          <a:stretch>
            <a:fillRect/>
          </a:stretch>
        </p:blipFill>
        <p:spPr bwMode="auto">
          <a:xfrm>
            <a:off x="2160588" y="1817688"/>
            <a:ext cx="4822825" cy="4016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7" name="Rectangle 3"/>
          <p:cNvSpPr>
            <a:spLocks noGrp="1" noChangeArrowheads="1"/>
          </p:cNvSpPr>
          <p:nvPr>
            <p:ph type="title"/>
          </p:nvPr>
        </p:nvSpPr>
        <p:spPr/>
        <p:txBody>
          <a:bodyPr/>
          <a:lstStyle/>
          <a:p>
            <a:r>
              <a:rPr lang="en-US"/>
              <a:t>Proper Cleaning Utensils</a:t>
            </a:r>
            <a:endParaRPr lang="en-US" dirty="0"/>
          </a:p>
        </p:txBody>
      </p:sp>
      <p:sp>
        <p:nvSpPr>
          <p:cNvPr id="4" name="Content Placeholder 3"/>
          <p:cNvSpPr>
            <a:spLocks noGrp="1"/>
          </p:cNvSpPr>
          <p:nvPr>
            <p:ph idx="1"/>
          </p:nvPr>
        </p:nvSpPr>
        <p:spPr/>
        <p:txBody>
          <a:bodyPr/>
          <a:lstStyle/>
          <a:p>
            <a:endParaRPr lang="en-US"/>
          </a:p>
        </p:txBody>
      </p:sp>
      <p:sp>
        <p:nvSpPr>
          <p:cNvPr id="47108" name="Text Box 4"/>
          <p:cNvSpPr txBox="1">
            <a:spLocks noChangeArrowheads="1"/>
          </p:cNvSpPr>
          <p:nvPr/>
        </p:nvSpPr>
        <p:spPr bwMode="auto">
          <a:xfrm>
            <a:off x="3074988" y="5957888"/>
            <a:ext cx="292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a:r>
              <a:rPr lang="en-US"/>
              <a:t>BCI Rotor Cleaning Kit</a:t>
            </a:r>
          </a:p>
        </p:txBody>
      </p:sp>
    </p:spTree>
    <p:extLst>
      <p:ext uri="{BB962C8B-B14F-4D97-AF65-F5344CB8AC3E}">
        <p14:creationId xmlns:p14="http://schemas.microsoft.com/office/powerpoint/2010/main" val="50555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080000" y="1581150"/>
            <a:ext cx="31496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sz="4000" b="0">
              <a:solidFill>
                <a:srgbClr val="05285B"/>
              </a:solidFill>
            </a:endParaRPr>
          </a:p>
        </p:txBody>
      </p:sp>
      <p:sp>
        <p:nvSpPr>
          <p:cNvPr id="48131" name="Rectangle 3"/>
          <p:cNvSpPr>
            <a:spLocks noGrp="1" noChangeArrowheads="1"/>
          </p:cNvSpPr>
          <p:nvPr>
            <p:ph type="title"/>
          </p:nvPr>
        </p:nvSpPr>
        <p:spPr/>
        <p:txBody>
          <a:bodyPr/>
          <a:lstStyle/>
          <a:p>
            <a:r>
              <a:rPr lang="en-US" dirty="0"/>
              <a:t>Correct Brushes</a:t>
            </a:r>
          </a:p>
        </p:txBody>
      </p:sp>
      <p:sp>
        <p:nvSpPr>
          <p:cNvPr id="5" name="Content Placeholder 4"/>
          <p:cNvSpPr>
            <a:spLocks noGrp="1"/>
          </p:cNvSpPr>
          <p:nvPr>
            <p:ph sz="half" idx="1"/>
          </p:nvPr>
        </p:nvSpPr>
        <p:spPr/>
        <p:txBody>
          <a:bodyPr/>
          <a:lstStyle/>
          <a:p>
            <a:endParaRPr lang="en-US"/>
          </a:p>
        </p:txBody>
      </p:sp>
      <p:sp>
        <p:nvSpPr>
          <p:cNvPr id="48132" name="Rectangle 4"/>
          <p:cNvSpPr>
            <a:spLocks noGrp="1" noChangeArrowheads="1"/>
          </p:cNvSpPr>
          <p:nvPr>
            <p:ph type="body" sz="half" idx="2"/>
          </p:nvPr>
        </p:nvSpPr>
        <p:spPr/>
        <p:txBody>
          <a:bodyPr/>
          <a:lstStyle/>
          <a:p>
            <a:r>
              <a:rPr lang="en-US"/>
              <a:t>Improper bushes (e.g. brushes with a metal core) can scratch and damage rotor tube cavities.</a:t>
            </a:r>
          </a:p>
          <a:p>
            <a:r>
              <a:rPr lang="en-US"/>
              <a:t>The brush on the right has a plastic core.</a:t>
            </a:r>
          </a:p>
          <a:p>
            <a:endParaRPr lang="en-US" dirty="0"/>
          </a:p>
        </p:txBody>
      </p:sp>
      <p:pic>
        <p:nvPicPr>
          <p:cNvPr id="481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2027238"/>
            <a:ext cx="3990975"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6" descr="Objects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2692400"/>
            <a:ext cx="223043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90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Centrifuge Classification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743" y="1436299"/>
            <a:ext cx="6264514" cy="469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316626"/>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AF2B-3B19-4537-B839-9ED02E595671}"/>
              </a:ext>
            </a:extLst>
          </p:cNvPr>
          <p:cNvSpPr>
            <a:spLocks noGrp="1"/>
          </p:cNvSpPr>
          <p:nvPr>
            <p:ph type="title"/>
          </p:nvPr>
        </p:nvSpPr>
        <p:spPr/>
        <p:txBody>
          <a:bodyPr/>
          <a:lstStyle/>
          <a:p>
            <a:r>
              <a:rPr lang="en-GB" dirty="0"/>
              <a:t>Correct Brushes</a:t>
            </a:r>
          </a:p>
        </p:txBody>
      </p:sp>
      <p:pic>
        <p:nvPicPr>
          <p:cNvPr id="9" name="Content Placeholder 8">
            <a:extLst>
              <a:ext uri="{FF2B5EF4-FFF2-40B4-BE49-F238E27FC236}">
                <a16:creationId xmlns:a16="http://schemas.microsoft.com/office/drawing/2014/main" id="{88E8C95E-D656-4BAA-BCB5-648D792F0606}"/>
              </a:ext>
            </a:extLst>
          </p:cNvPr>
          <p:cNvPicPr>
            <a:picLocks noGrp="1" noChangeAspect="1"/>
          </p:cNvPicPr>
          <p:nvPr>
            <p:ph idx="1"/>
          </p:nvPr>
        </p:nvPicPr>
        <p:blipFill>
          <a:blip r:embed="rId2"/>
          <a:stretch>
            <a:fillRect/>
          </a:stretch>
        </p:blipFill>
        <p:spPr>
          <a:xfrm>
            <a:off x="1694392" y="1500188"/>
            <a:ext cx="5755216" cy="4316412"/>
          </a:xfrm>
        </p:spPr>
      </p:pic>
      <p:sp>
        <p:nvSpPr>
          <p:cNvPr id="5" name="Date Placeholder 4">
            <a:extLst>
              <a:ext uri="{FF2B5EF4-FFF2-40B4-BE49-F238E27FC236}">
                <a16:creationId xmlns:a16="http://schemas.microsoft.com/office/drawing/2014/main" id="{9AABB60A-189F-48EA-A6A6-790D11831E86}"/>
              </a:ext>
            </a:extLst>
          </p:cNvPr>
          <p:cNvSpPr>
            <a:spLocks noGrp="1"/>
          </p:cNvSpPr>
          <p:nvPr>
            <p:ph type="dt" sz="half" idx="2"/>
          </p:nvPr>
        </p:nvSpPr>
        <p:spPr/>
        <p:txBody>
          <a:bodyPr/>
          <a:lstStyle/>
          <a:p>
            <a:fld id="{C321B243-D2C2-EC42-A70B-DE3AB248D144}" type="datetime4">
              <a:rPr lang="en-US" smtClean="0"/>
              <a:t>October 11, 2021</a:t>
            </a:fld>
            <a:endParaRPr lang="en-US" dirty="0"/>
          </a:p>
        </p:txBody>
      </p:sp>
      <p:sp>
        <p:nvSpPr>
          <p:cNvPr id="6" name="Slide Number Placeholder 5">
            <a:extLst>
              <a:ext uri="{FF2B5EF4-FFF2-40B4-BE49-F238E27FC236}">
                <a16:creationId xmlns:a16="http://schemas.microsoft.com/office/drawing/2014/main" id="{F0020220-7B8D-463A-869D-171329BE2973}"/>
              </a:ext>
            </a:extLst>
          </p:cNvPr>
          <p:cNvSpPr>
            <a:spLocks noGrp="1"/>
          </p:cNvSpPr>
          <p:nvPr>
            <p:ph type="sldNum" sz="quarter" idx="4"/>
          </p:nvPr>
        </p:nvSpPr>
        <p:spPr/>
        <p:txBody>
          <a:bodyPr/>
          <a:lstStyle/>
          <a:p>
            <a:fld id="{1AE8B8DA-8C0F-554B-AE60-4D34451881FD}" type="slidenum">
              <a:rPr lang="en-US" smtClean="0"/>
              <a:pPr/>
              <a:t>39</a:t>
            </a:fld>
            <a:endParaRPr lang="en-US" dirty="0"/>
          </a:p>
        </p:txBody>
      </p:sp>
    </p:spTree>
    <p:extLst>
      <p:ext uri="{BB962C8B-B14F-4D97-AF65-F5344CB8AC3E}">
        <p14:creationId xmlns:p14="http://schemas.microsoft.com/office/powerpoint/2010/main" val="214596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FBA31-D0B7-4EC5-A3F7-A2CE012E81E3}"/>
              </a:ext>
            </a:extLst>
          </p:cNvPr>
          <p:cNvSpPr>
            <a:spLocks noGrp="1"/>
          </p:cNvSpPr>
          <p:nvPr>
            <p:ph type="title"/>
          </p:nvPr>
        </p:nvSpPr>
        <p:spPr/>
        <p:txBody>
          <a:bodyPr/>
          <a:lstStyle/>
          <a:p>
            <a:r>
              <a:rPr lang="en-GB" dirty="0"/>
              <a:t>Respect for Others</a:t>
            </a:r>
          </a:p>
        </p:txBody>
      </p:sp>
      <p:pic>
        <p:nvPicPr>
          <p:cNvPr id="7" name="Content Placeholder 6">
            <a:extLst>
              <a:ext uri="{FF2B5EF4-FFF2-40B4-BE49-F238E27FC236}">
                <a16:creationId xmlns:a16="http://schemas.microsoft.com/office/drawing/2014/main" id="{B5B1356C-A794-429F-9641-ED70F2DA2514}"/>
              </a:ext>
            </a:extLst>
          </p:cNvPr>
          <p:cNvPicPr>
            <a:picLocks noGrp="1" noChangeAspect="1"/>
          </p:cNvPicPr>
          <p:nvPr>
            <p:ph idx="1"/>
          </p:nvPr>
        </p:nvPicPr>
        <p:blipFill>
          <a:blip r:embed="rId2"/>
          <a:stretch>
            <a:fillRect/>
          </a:stretch>
        </p:blipFill>
        <p:spPr>
          <a:xfrm rot="5400000">
            <a:off x="2414588" y="2041128"/>
            <a:ext cx="4314825" cy="3236118"/>
          </a:xfrm>
        </p:spPr>
      </p:pic>
      <p:sp>
        <p:nvSpPr>
          <p:cNvPr id="4" name="Date Placeholder 3">
            <a:extLst>
              <a:ext uri="{FF2B5EF4-FFF2-40B4-BE49-F238E27FC236}">
                <a16:creationId xmlns:a16="http://schemas.microsoft.com/office/drawing/2014/main" id="{A25E2263-4DAF-48E5-B309-B82BD1CDE77F}"/>
              </a:ext>
            </a:extLst>
          </p:cNvPr>
          <p:cNvSpPr>
            <a:spLocks noGrp="1"/>
          </p:cNvSpPr>
          <p:nvPr>
            <p:ph type="dt" sz="half" idx="2"/>
          </p:nvPr>
        </p:nvSpPr>
        <p:spPr/>
        <p:txBody>
          <a:bodyPr/>
          <a:lstStyle/>
          <a:p>
            <a:fld id="{C321B243-D2C2-EC42-A70B-DE3AB248D144}" type="datetime4">
              <a:rPr lang="en-US" smtClean="0"/>
              <a:t>October 11, 2021</a:t>
            </a:fld>
            <a:endParaRPr lang="en-US" dirty="0"/>
          </a:p>
        </p:txBody>
      </p:sp>
      <p:sp>
        <p:nvSpPr>
          <p:cNvPr id="5" name="Slide Number Placeholder 4">
            <a:extLst>
              <a:ext uri="{FF2B5EF4-FFF2-40B4-BE49-F238E27FC236}">
                <a16:creationId xmlns:a16="http://schemas.microsoft.com/office/drawing/2014/main" id="{0C5E3ECD-9E04-4816-BCF6-DAFA171B7D67}"/>
              </a:ext>
            </a:extLst>
          </p:cNvPr>
          <p:cNvSpPr>
            <a:spLocks noGrp="1"/>
          </p:cNvSpPr>
          <p:nvPr>
            <p:ph type="sldNum" sz="quarter" idx="4"/>
          </p:nvPr>
        </p:nvSpPr>
        <p:spPr/>
        <p:txBody>
          <a:bodyPr/>
          <a:lstStyle/>
          <a:p>
            <a:fld id="{1AE8B8DA-8C0F-554B-AE60-4D34451881FD}" type="slidenum">
              <a:rPr lang="en-US" smtClean="0"/>
              <a:pPr/>
              <a:t>40</a:t>
            </a:fld>
            <a:endParaRPr lang="en-US" dirty="0"/>
          </a:p>
        </p:txBody>
      </p:sp>
    </p:spTree>
    <p:extLst>
      <p:ext uri="{BB962C8B-B14F-4D97-AF65-F5344CB8AC3E}">
        <p14:creationId xmlns:p14="http://schemas.microsoft.com/office/powerpoint/2010/main" val="136407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827C5-EA45-410A-B457-15E594CFB246}"/>
              </a:ext>
            </a:extLst>
          </p:cNvPr>
          <p:cNvSpPr>
            <a:spLocks noGrp="1"/>
          </p:cNvSpPr>
          <p:nvPr>
            <p:ph type="title"/>
          </p:nvPr>
        </p:nvSpPr>
        <p:spPr/>
        <p:txBody>
          <a:bodyPr/>
          <a:lstStyle/>
          <a:p>
            <a:r>
              <a:rPr lang="en-GB" dirty="0"/>
              <a:t>Spindle care</a:t>
            </a:r>
          </a:p>
        </p:txBody>
      </p:sp>
      <p:pic>
        <p:nvPicPr>
          <p:cNvPr id="6" name="Wobbly spindle">
            <a:hlinkClick r:id="" action="ppaction://media"/>
            <a:extLst>
              <a:ext uri="{FF2B5EF4-FFF2-40B4-BE49-F238E27FC236}">
                <a16:creationId xmlns:a16="http://schemas.microsoft.com/office/drawing/2014/main" id="{D342DB59-74E3-42FF-8ADE-EEA28376E1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49625" y="1500188"/>
            <a:ext cx="3262190" cy="4316412"/>
          </a:xfrm>
        </p:spPr>
      </p:pic>
      <p:sp>
        <p:nvSpPr>
          <p:cNvPr id="4" name="Date Placeholder 3">
            <a:extLst>
              <a:ext uri="{FF2B5EF4-FFF2-40B4-BE49-F238E27FC236}">
                <a16:creationId xmlns:a16="http://schemas.microsoft.com/office/drawing/2014/main" id="{D959E0AC-24FA-45C5-A1D5-0353C5305423}"/>
              </a:ext>
            </a:extLst>
          </p:cNvPr>
          <p:cNvSpPr>
            <a:spLocks noGrp="1"/>
          </p:cNvSpPr>
          <p:nvPr>
            <p:ph type="dt" sz="half" idx="2"/>
          </p:nvPr>
        </p:nvSpPr>
        <p:spPr/>
        <p:txBody>
          <a:bodyPr/>
          <a:lstStyle/>
          <a:p>
            <a:fld id="{C321B243-D2C2-EC42-A70B-DE3AB248D144}" type="datetime4">
              <a:rPr lang="en-US" smtClean="0"/>
              <a:t>October 11, 2021</a:t>
            </a:fld>
            <a:endParaRPr lang="en-US" dirty="0"/>
          </a:p>
        </p:txBody>
      </p:sp>
      <p:sp>
        <p:nvSpPr>
          <p:cNvPr id="5" name="Slide Number Placeholder 4">
            <a:extLst>
              <a:ext uri="{FF2B5EF4-FFF2-40B4-BE49-F238E27FC236}">
                <a16:creationId xmlns:a16="http://schemas.microsoft.com/office/drawing/2014/main" id="{1EE3E382-A7AE-40EB-B872-7FA9093A3028}"/>
              </a:ext>
            </a:extLst>
          </p:cNvPr>
          <p:cNvSpPr>
            <a:spLocks noGrp="1"/>
          </p:cNvSpPr>
          <p:nvPr>
            <p:ph type="sldNum" sz="quarter" idx="4"/>
          </p:nvPr>
        </p:nvSpPr>
        <p:spPr/>
        <p:txBody>
          <a:bodyPr/>
          <a:lstStyle/>
          <a:p>
            <a:fld id="{1AE8B8DA-8C0F-554B-AE60-4D34451881FD}" type="slidenum">
              <a:rPr lang="en-US" smtClean="0"/>
              <a:pPr/>
              <a:t>41</a:t>
            </a:fld>
            <a:endParaRPr lang="en-US" dirty="0"/>
          </a:p>
        </p:txBody>
      </p:sp>
    </p:spTree>
    <p:extLst>
      <p:ext uri="{BB962C8B-B14F-4D97-AF65-F5344CB8AC3E}">
        <p14:creationId xmlns:p14="http://schemas.microsoft.com/office/powerpoint/2010/main" val="36674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Decontamination &amp; Sterilization</a:t>
            </a:r>
            <a:endParaRPr lang="en-US" dirty="0"/>
          </a:p>
        </p:txBody>
      </p:sp>
      <p:sp>
        <p:nvSpPr>
          <p:cNvPr id="49155" name="Rectangle 3"/>
          <p:cNvSpPr>
            <a:spLocks noGrp="1" noChangeArrowheads="1"/>
          </p:cNvSpPr>
          <p:nvPr>
            <p:ph idx="1"/>
          </p:nvPr>
        </p:nvSpPr>
        <p:spPr/>
        <p:txBody>
          <a:bodyPr/>
          <a:lstStyle/>
          <a:p>
            <a:r>
              <a:rPr lang="en-US"/>
              <a:t>Radioactive material</a:t>
            </a:r>
          </a:p>
          <a:p>
            <a:pPr lvl="1"/>
            <a:r>
              <a:rPr lang="en-US"/>
              <a:t>Use a cleaning agent that will not harm anodized aluminum</a:t>
            </a:r>
          </a:p>
          <a:p>
            <a:r>
              <a:rPr lang="en-US"/>
              <a:t>Biohazardous or Pathogenic contamination</a:t>
            </a:r>
          </a:p>
          <a:p>
            <a:pPr lvl="1"/>
            <a:r>
              <a:rPr lang="en-US"/>
              <a:t>Follow appropriate procedures outlined by your Laboratory Safety Officer</a:t>
            </a:r>
          </a:p>
          <a:p>
            <a:pPr lvl="1"/>
            <a:r>
              <a:rPr lang="en-US"/>
              <a:t>Metal rotors and their constituent components can be autoclaved for up to 1 hour at 121◦C</a:t>
            </a:r>
          </a:p>
          <a:p>
            <a:pPr lvl="1"/>
            <a:r>
              <a:rPr lang="en-US"/>
              <a:t>Cold methods – 70% ethanol and 6% hydrogen peroxide – can be used. Bleach (sodium hypochlorite) may be used but may discolour anodized surfaces.</a:t>
            </a:r>
            <a:endParaRPr lang="en-US" dirty="0"/>
          </a:p>
        </p:txBody>
      </p:sp>
    </p:spTree>
    <p:extLst>
      <p:ext uri="{BB962C8B-B14F-4D97-AF65-F5344CB8AC3E}">
        <p14:creationId xmlns:p14="http://schemas.microsoft.com/office/powerpoint/2010/main" val="1504445050"/>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a:t>O-Rings</a:t>
            </a:r>
            <a:endParaRPr lang="en-GB" dirty="0"/>
          </a:p>
        </p:txBody>
      </p:sp>
      <p:sp>
        <p:nvSpPr>
          <p:cNvPr id="4" name="Content Placeholder 3"/>
          <p:cNvSpPr>
            <a:spLocks noGrp="1"/>
          </p:cNvSpPr>
          <p:nvPr>
            <p:ph idx="1"/>
          </p:nvPr>
        </p:nvSpPr>
        <p:spPr/>
        <p:txBody>
          <a:bodyPr/>
          <a:lstStyle/>
          <a:p>
            <a:endParaRPr lang="en-US"/>
          </a:p>
        </p:txBody>
      </p:sp>
      <p:grpSp>
        <p:nvGrpSpPr>
          <p:cNvPr id="10" name="Group 9"/>
          <p:cNvGrpSpPr/>
          <p:nvPr/>
        </p:nvGrpSpPr>
        <p:grpSpPr>
          <a:xfrm>
            <a:off x="599582" y="2073275"/>
            <a:ext cx="7939087" cy="3435350"/>
            <a:chOff x="536876" y="2073275"/>
            <a:chExt cx="7939087" cy="3435350"/>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901" y="3079750"/>
              <a:ext cx="21812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976" y="3328988"/>
              <a:ext cx="1804987" cy="174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188" y="2073275"/>
              <a:ext cx="1654175"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76" y="2276475"/>
              <a:ext cx="1781175"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678396"/>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t>O-Rings</a:t>
            </a:r>
            <a:endParaRPr lang="en-GB" dirty="0"/>
          </a:p>
        </p:txBody>
      </p:sp>
      <p:sp>
        <p:nvSpPr>
          <p:cNvPr id="51203" name="Rectangle 3"/>
          <p:cNvSpPr>
            <a:spLocks noGrp="1" noChangeArrowheads="1"/>
          </p:cNvSpPr>
          <p:nvPr>
            <p:ph idx="1"/>
          </p:nvPr>
        </p:nvSpPr>
        <p:spPr/>
        <p:txBody>
          <a:bodyPr/>
          <a:lstStyle/>
          <a:p>
            <a:r>
              <a:rPr lang="en-GB"/>
              <a:t>Reasons for O-rings</a:t>
            </a:r>
          </a:p>
          <a:p>
            <a:endParaRPr lang="en-GB"/>
          </a:p>
          <a:p>
            <a:pPr lvl="1"/>
            <a:r>
              <a:rPr lang="en-GB"/>
              <a:t>Provide frictional resistance to prevent components from separating</a:t>
            </a:r>
          </a:p>
          <a:p>
            <a:pPr lvl="1"/>
            <a:endParaRPr lang="en-GB"/>
          </a:p>
          <a:p>
            <a:pPr lvl="1"/>
            <a:r>
              <a:rPr lang="en-GB"/>
              <a:t>Act as liquid tight seal to prevent leaked contents escaping from rotor</a:t>
            </a:r>
          </a:p>
          <a:p>
            <a:pPr lvl="1"/>
            <a:endParaRPr lang="en-GB"/>
          </a:p>
          <a:p>
            <a:pPr lvl="1"/>
            <a:r>
              <a:rPr lang="en-GB"/>
              <a:t>Provide vacuum tight seal-ensures atmospheric pressure within rotor and tube cavities</a:t>
            </a:r>
            <a:endParaRPr lang="en-GB" dirty="0"/>
          </a:p>
        </p:txBody>
      </p:sp>
    </p:spTree>
    <p:extLst>
      <p:ext uri="{BB962C8B-B14F-4D97-AF65-F5344CB8AC3E}">
        <p14:creationId xmlns:p14="http://schemas.microsoft.com/office/powerpoint/2010/main" val="798980754"/>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GB"/>
              <a:t>Only Effective Though If Present</a:t>
            </a:r>
            <a:endParaRPr lang="en-GB" dirty="0"/>
          </a:p>
        </p:txBody>
      </p:sp>
      <p:sp>
        <p:nvSpPr>
          <p:cNvPr id="52227" name="Rectangle 3"/>
          <p:cNvSpPr>
            <a:spLocks noGrp="1" noChangeArrowheads="1"/>
          </p:cNvSpPr>
          <p:nvPr>
            <p:ph idx="1"/>
          </p:nvPr>
        </p:nvSpPr>
        <p:spPr/>
        <p:txBody>
          <a:bodyPr/>
          <a:lstStyle/>
          <a:p>
            <a:r>
              <a:rPr lang="en-GB"/>
              <a:t>Need to be in good condition, clean and greased</a:t>
            </a:r>
          </a:p>
          <a:p>
            <a:r>
              <a:rPr lang="en-GB"/>
              <a:t>Cleaning and Greasing</a:t>
            </a:r>
          </a:p>
          <a:p>
            <a:pPr lvl="1"/>
            <a:r>
              <a:rPr lang="en-GB"/>
              <a:t>Remove with a non-metallic tool</a:t>
            </a:r>
          </a:p>
          <a:p>
            <a:pPr lvl="1"/>
            <a:r>
              <a:rPr lang="en-GB"/>
              <a:t>Wash with mild detergent</a:t>
            </a:r>
          </a:p>
          <a:p>
            <a:pPr lvl="1"/>
            <a:r>
              <a:rPr lang="en-GB"/>
              <a:t>Dry and apply thin layer vacuum grease</a:t>
            </a:r>
          </a:p>
          <a:p>
            <a:r>
              <a:rPr lang="en-GB"/>
              <a:t>Don’t forget to protect metal threads with Spinkote</a:t>
            </a:r>
            <a:endParaRPr lang="en-GB" dirty="0"/>
          </a:p>
        </p:txBody>
      </p:sp>
    </p:spTree>
    <p:extLst>
      <p:ext uri="{BB962C8B-B14F-4D97-AF65-F5344CB8AC3E}">
        <p14:creationId xmlns:p14="http://schemas.microsoft.com/office/powerpoint/2010/main" val="711056514"/>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450C-0554-483F-942E-4264868417D8}"/>
              </a:ext>
            </a:extLst>
          </p:cNvPr>
          <p:cNvSpPr>
            <a:spLocks noGrp="1"/>
          </p:cNvSpPr>
          <p:nvPr>
            <p:ph type="title"/>
          </p:nvPr>
        </p:nvSpPr>
        <p:spPr/>
        <p:txBody>
          <a:bodyPr/>
          <a:lstStyle/>
          <a:p>
            <a:r>
              <a:rPr lang="en-GB" dirty="0"/>
              <a:t>O Ring Failure</a:t>
            </a:r>
          </a:p>
        </p:txBody>
      </p:sp>
      <p:pic>
        <p:nvPicPr>
          <p:cNvPr id="7" name="Content Placeholder 6">
            <a:extLst>
              <a:ext uri="{FF2B5EF4-FFF2-40B4-BE49-F238E27FC236}">
                <a16:creationId xmlns:a16="http://schemas.microsoft.com/office/drawing/2014/main" id="{B639CF46-8F88-48DC-8CBD-16D7AD0799E0}"/>
              </a:ext>
            </a:extLst>
          </p:cNvPr>
          <p:cNvPicPr>
            <a:picLocks noGrp="1" noChangeAspect="1"/>
          </p:cNvPicPr>
          <p:nvPr>
            <p:ph idx="1"/>
          </p:nvPr>
        </p:nvPicPr>
        <p:blipFill>
          <a:blip r:embed="rId2"/>
          <a:stretch>
            <a:fillRect/>
          </a:stretch>
        </p:blipFill>
        <p:spPr>
          <a:xfrm>
            <a:off x="1693714" y="1500188"/>
            <a:ext cx="5756572" cy="4316412"/>
          </a:xfrm>
        </p:spPr>
      </p:pic>
      <p:sp>
        <p:nvSpPr>
          <p:cNvPr id="4" name="Date Placeholder 3">
            <a:extLst>
              <a:ext uri="{FF2B5EF4-FFF2-40B4-BE49-F238E27FC236}">
                <a16:creationId xmlns:a16="http://schemas.microsoft.com/office/drawing/2014/main" id="{158E892E-1721-4A98-AD4F-70AB08C0655A}"/>
              </a:ext>
            </a:extLst>
          </p:cNvPr>
          <p:cNvSpPr>
            <a:spLocks noGrp="1"/>
          </p:cNvSpPr>
          <p:nvPr>
            <p:ph type="dt" sz="half" idx="2"/>
          </p:nvPr>
        </p:nvSpPr>
        <p:spPr/>
        <p:txBody>
          <a:bodyPr/>
          <a:lstStyle/>
          <a:p>
            <a:fld id="{C321B243-D2C2-EC42-A70B-DE3AB248D144}" type="datetime4">
              <a:rPr lang="en-US" smtClean="0"/>
              <a:t>October 11, 2021</a:t>
            </a:fld>
            <a:endParaRPr lang="en-US" dirty="0"/>
          </a:p>
        </p:txBody>
      </p:sp>
      <p:sp>
        <p:nvSpPr>
          <p:cNvPr id="5" name="Slide Number Placeholder 4">
            <a:extLst>
              <a:ext uri="{FF2B5EF4-FFF2-40B4-BE49-F238E27FC236}">
                <a16:creationId xmlns:a16="http://schemas.microsoft.com/office/drawing/2014/main" id="{3BB2B9D7-8A5C-45C5-A1AB-74C41B2E28DA}"/>
              </a:ext>
            </a:extLst>
          </p:cNvPr>
          <p:cNvSpPr>
            <a:spLocks noGrp="1"/>
          </p:cNvSpPr>
          <p:nvPr>
            <p:ph type="sldNum" sz="quarter" idx="4"/>
          </p:nvPr>
        </p:nvSpPr>
        <p:spPr/>
        <p:txBody>
          <a:bodyPr/>
          <a:lstStyle/>
          <a:p>
            <a:fld id="{1AE8B8DA-8C0F-554B-AE60-4D34451881FD}" type="slidenum">
              <a:rPr lang="en-US" smtClean="0"/>
              <a:pPr/>
              <a:t>46</a:t>
            </a:fld>
            <a:endParaRPr lang="en-US" dirty="0"/>
          </a:p>
        </p:txBody>
      </p:sp>
    </p:spTree>
    <p:extLst>
      <p:ext uri="{BB962C8B-B14F-4D97-AF65-F5344CB8AC3E}">
        <p14:creationId xmlns:p14="http://schemas.microsoft.com/office/powerpoint/2010/main" val="4115103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GB"/>
              <a:t>Loading</a:t>
            </a:r>
            <a:endParaRPr lang="en-GB" dirty="0"/>
          </a:p>
        </p:txBody>
      </p:sp>
      <p:sp>
        <p:nvSpPr>
          <p:cNvPr id="53251" name="Rectangle 3"/>
          <p:cNvSpPr>
            <a:spLocks noGrp="1" noChangeArrowheads="1"/>
          </p:cNvSpPr>
          <p:nvPr>
            <p:ph idx="1"/>
          </p:nvPr>
        </p:nvSpPr>
        <p:spPr/>
        <p:txBody>
          <a:bodyPr/>
          <a:lstStyle/>
          <a:p>
            <a:r>
              <a:rPr lang="en-GB"/>
              <a:t>Having assured yourself you have a clean, dry and serviceable rotor – consider carefully what you’re going to put into it!</a:t>
            </a:r>
            <a:endParaRPr lang="en-GB" dirty="0"/>
          </a:p>
        </p:txBody>
      </p:sp>
    </p:spTree>
    <p:extLst>
      <p:ext uri="{BB962C8B-B14F-4D97-AF65-F5344CB8AC3E}">
        <p14:creationId xmlns:p14="http://schemas.microsoft.com/office/powerpoint/2010/main" val="1431340504"/>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GB"/>
              <a:t>Labware Selection &amp; Sample Loading</a:t>
            </a:r>
            <a:endParaRPr lang="en-GB"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87066651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a:t>SAFETY INFORMATION</a:t>
            </a:r>
            <a:br>
              <a:rPr lang="en-US"/>
            </a:b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477683152"/>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080000" y="1581150"/>
            <a:ext cx="31496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sz="4000" b="0">
              <a:solidFill>
                <a:srgbClr val="05285B"/>
              </a:solidFill>
            </a:endParaRPr>
          </a:p>
        </p:txBody>
      </p:sp>
      <p:sp>
        <p:nvSpPr>
          <p:cNvPr id="55299" name="Rectangle 3"/>
          <p:cNvSpPr>
            <a:spLocks noGrp="1" noChangeArrowheads="1"/>
          </p:cNvSpPr>
          <p:nvPr>
            <p:ph type="title"/>
          </p:nvPr>
        </p:nvSpPr>
        <p:spPr/>
        <p:txBody>
          <a:bodyPr/>
          <a:lstStyle/>
          <a:p>
            <a:r>
              <a:rPr lang="en-US"/>
              <a:t>Tubes, Bottles and Adapters</a:t>
            </a:r>
            <a:endParaRPr lang="en-US" dirty="0"/>
          </a:p>
        </p:txBody>
      </p:sp>
      <p:sp>
        <p:nvSpPr>
          <p:cNvPr id="5" name="Content Placeholder 4"/>
          <p:cNvSpPr>
            <a:spLocks noGrp="1"/>
          </p:cNvSpPr>
          <p:nvPr>
            <p:ph sz="half" idx="1"/>
          </p:nvPr>
        </p:nvSpPr>
        <p:spPr/>
        <p:txBody>
          <a:bodyPr/>
          <a:lstStyle/>
          <a:p>
            <a:endParaRPr lang="en-US"/>
          </a:p>
        </p:txBody>
      </p:sp>
      <p:sp>
        <p:nvSpPr>
          <p:cNvPr id="55300" name="Rectangle 4"/>
          <p:cNvSpPr>
            <a:spLocks noGrp="1" noChangeArrowheads="1"/>
          </p:cNvSpPr>
          <p:nvPr>
            <p:ph type="body" sz="half" idx="2"/>
          </p:nvPr>
        </p:nvSpPr>
        <p:spPr/>
        <p:txBody>
          <a:bodyPr/>
          <a:lstStyle/>
          <a:p>
            <a:r>
              <a:rPr lang="en-US" dirty="0"/>
              <a:t>A vast selection of tubes, bottles, adapters and other accessories are available for use in centrifuges</a:t>
            </a:r>
          </a:p>
          <a:p>
            <a:r>
              <a:rPr lang="en-US" dirty="0"/>
              <a:t>Consult the rotor manual for correct use of tubes, bottles, and adapters</a:t>
            </a:r>
          </a:p>
          <a:p>
            <a:r>
              <a:rPr lang="en-US" dirty="0"/>
              <a:t>Improper </a:t>
            </a:r>
            <a:r>
              <a:rPr lang="en-US" dirty="0" err="1"/>
              <a:t>labware</a:t>
            </a:r>
            <a:r>
              <a:rPr lang="en-US" dirty="0"/>
              <a:t> use is a leading cause of rotor malfunction</a:t>
            </a:r>
          </a:p>
        </p:txBody>
      </p:sp>
      <p:pic>
        <p:nvPicPr>
          <p:cNvPr id="553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317625"/>
            <a:ext cx="2000250" cy="1733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75" y="1855788"/>
            <a:ext cx="1143000" cy="1209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2" y="3142144"/>
            <a:ext cx="1162050" cy="12001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8" y="3380461"/>
            <a:ext cx="2043112" cy="20637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5" name="Picture 12" descr="Harvest Liner 1"/>
          <p:cNvPicPr>
            <a:picLocks noChangeAspect="1"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812801" y="4371518"/>
            <a:ext cx="1154112" cy="1455737"/>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30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GB"/>
              <a:t>Tubes and Samples</a:t>
            </a:r>
            <a:endParaRPr lang="en-GB" dirty="0"/>
          </a:p>
        </p:txBody>
      </p:sp>
      <p:sp>
        <p:nvSpPr>
          <p:cNvPr id="58371" name="Rectangle 3"/>
          <p:cNvSpPr>
            <a:spLocks noGrp="1" noChangeArrowheads="1"/>
          </p:cNvSpPr>
          <p:nvPr>
            <p:ph idx="1"/>
          </p:nvPr>
        </p:nvSpPr>
        <p:spPr/>
        <p:txBody>
          <a:bodyPr/>
          <a:lstStyle/>
          <a:p>
            <a:r>
              <a:rPr lang="en-GB"/>
              <a:t>Do your tubes fit?</a:t>
            </a:r>
          </a:p>
          <a:p>
            <a:pPr lvl="1"/>
            <a:r>
              <a:rPr lang="en-GB"/>
              <a:t>do you need caps / sealing mechanism?</a:t>
            </a:r>
          </a:p>
          <a:p>
            <a:pPr lvl="2"/>
            <a:r>
              <a:rPr lang="en-GB"/>
              <a:t>are they assembled / sealed correctly?</a:t>
            </a:r>
          </a:p>
          <a:p>
            <a:pPr lvl="1"/>
            <a:r>
              <a:rPr lang="en-GB"/>
              <a:t>do you need adapters?</a:t>
            </a:r>
          </a:p>
          <a:p>
            <a:pPr lvl="2"/>
            <a:r>
              <a:rPr lang="en-GB"/>
              <a:t>are they loaded correctly?</a:t>
            </a:r>
          </a:p>
          <a:p>
            <a:r>
              <a:rPr lang="en-GB"/>
              <a:t>Do you need to de-rate the speed?</a:t>
            </a:r>
          </a:p>
          <a:p>
            <a:pPr lvl="1"/>
            <a:r>
              <a:rPr lang="en-GB"/>
              <a:t>because of tube material?</a:t>
            </a:r>
          </a:p>
          <a:p>
            <a:pPr lvl="1"/>
            <a:r>
              <a:rPr lang="en-GB"/>
              <a:t>sample volume? </a:t>
            </a:r>
          </a:p>
          <a:p>
            <a:pPr lvl="1"/>
            <a:r>
              <a:rPr lang="en-GB"/>
              <a:t>density of sample/gradient media?</a:t>
            </a:r>
          </a:p>
          <a:p>
            <a:pPr lvl="1"/>
            <a:r>
              <a:rPr lang="en-GB"/>
              <a:t>adapters?</a:t>
            </a:r>
          </a:p>
          <a:p>
            <a:pPr lvl="1"/>
            <a:r>
              <a:rPr lang="en-GB"/>
              <a:t>run temperature?</a:t>
            </a:r>
          </a:p>
          <a:p>
            <a:endParaRPr lang="en-GB" dirty="0"/>
          </a:p>
        </p:txBody>
      </p:sp>
    </p:spTree>
    <p:extLst>
      <p:ext uri="{BB962C8B-B14F-4D97-AF65-F5344CB8AC3E}">
        <p14:creationId xmlns:p14="http://schemas.microsoft.com/office/powerpoint/2010/main" val="4249297266"/>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title"/>
          </p:nvPr>
        </p:nvSpPr>
        <p:spPr/>
        <p:txBody>
          <a:bodyPr/>
          <a:lstStyle/>
          <a:p>
            <a:r>
              <a:rPr lang="en-US"/>
              <a:t>Correctly Balance Rotor Loads</a:t>
            </a:r>
            <a:endParaRPr lang="en-US" dirty="0"/>
          </a:p>
        </p:txBody>
      </p:sp>
      <p:sp>
        <p:nvSpPr>
          <p:cNvPr id="59395" name="Rectangle 2"/>
          <p:cNvSpPr>
            <a:spLocks noGrp="1" noChangeArrowheads="1"/>
          </p:cNvSpPr>
          <p:nvPr>
            <p:ph type="subTitle" idx="4294967295"/>
          </p:nvPr>
        </p:nvSpPr>
        <p:spPr>
          <a:xfrm>
            <a:off x="0" y="2554288"/>
            <a:ext cx="6400800" cy="1192212"/>
          </a:xfrm>
          <a:noFill/>
        </p:spPr>
        <p:txBody>
          <a:bodyPr lIns="92075" tIns="46038" rIns="92075" bIns="46038">
            <a:normAutofit fontScale="70000" lnSpcReduction="20000"/>
          </a:bodyPr>
          <a:lstStyle/>
          <a:p>
            <a:pPr indent="4763" algn="ctr">
              <a:buFont typeface="Times" pitchFamily="18" charset="0"/>
              <a:buNone/>
            </a:pPr>
            <a:r>
              <a:rPr lang="en-US" b="1" dirty="0"/>
              <a:t>At 1,000,000 x </a:t>
            </a:r>
            <a:r>
              <a:rPr lang="en-US" b="1" i="1" dirty="0"/>
              <a:t>g</a:t>
            </a:r>
            <a:r>
              <a:rPr lang="en-US" b="1" dirty="0"/>
              <a:t>,</a:t>
            </a:r>
            <a:endParaRPr lang="en-US" sz="1000" dirty="0"/>
          </a:p>
          <a:p>
            <a:pPr indent="4763" algn="ctr">
              <a:spcBef>
                <a:spcPct val="10000"/>
              </a:spcBef>
              <a:buFont typeface="Times" pitchFamily="18" charset="0"/>
              <a:buNone/>
            </a:pPr>
            <a:r>
              <a:rPr lang="en-US" b="1" dirty="0"/>
              <a:t>1 gram weighs 1,000 kg</a:t>
            </a:r>
          </a:p>
          <a:p>
            <a:pPr indent="4763">
              <a:spcBef>
                <a:spcPct val="50000"/>
              </a:spcBef>
              <a:buFont typeface="Times" pitchFamily="18" charset="0"/>
              <a:buNone/>
            </a:pPr>
            <a:r>
              <a:rPr lang="en-US" dirty="0"/>
              <a:t>	</a:t>
            </a:r>
          </a:p>
        </p:txBody>
      </p:sp>
      <p:sp>
        <p:nvSpPr>
          <p:cNvPr id="730123" name="Text Box 11"/>
          <p:cNvSpPr txBox="1">
            <a:spLocks noChangeArrowheads="1"/>
          </p:cNvSpPr>
          <p:nvPr/>
        </p:nvSpPr>
        <p:spPr bwMode="auto">
          <a:xfrm>
            <a:off x="3807656" y="3803104"/>
            <a:ext cx="47371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50000"/>
              </a:spcBef>
            </a:pPr>
            <a:r>
              <a:rPr lang="en-US" sz="2600" i="1">
                <a:solidFill>
                  <a:srgbClr val="990033"/>
                </a:solidFill>
              </a:rPr>
              <a:t>The Weight of a Mini Cooper</a:t>
            </a:r>
            <a:endParaRPr lang="en-US" sz="2400" b="0">
              <a:latin typeface="Times New Roman" pitchFamily="18" charset="0"/>
            </a:endParaRPr>
          </a:p>
        </p:txBody>
      </p:sp>
      <p:sp>
        <p:nvSpPr>
          <p:cNvPr id="730124" name="Text Box 12"/>
          <p:cNvSpPr txBox="1">
            <a:spLocks noChangeArrowheads="1"/>
          </p:cNvSpPr>
          <p:nvPr/>
        </p:nvSpPr>
        <p:spPr bwMode="auto">
          <a:xfrm>
            <a:off x="1058106" y="3803104"/>
            <a:ext cx="2914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50000"/>
              </a:spcBef>
            </a:pPr>
            <a:r>
              <a:rPr lang="en-US" sz="2600" i="1"/>
              <a:t>Which Equals . . .</a:t>
            </a:r>
            <a:endParaRPr lang="en-US" sz="2800" i="1">
              <a:latin typeface="Times New Roman" pitchFamily="18" charset="0"/>
            </a:endParaRPr>
          </a:p>
        </p:txBody>
      </p:sp>
      <p:pic>
        <p:nvPicPr>
          <p:cNvPr id="730129" name="Picture 17" descr="mini_cooper_s_2006_exterior_4_346x270"/>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16154" b="13077"/>
          <a:stretch>
            <a:fillRect/>
          </a:stretch>
        </p:blipFill>
        <p:spPr bwMode="auto">
          <a:xfrm>
            <a:off x="4969706" y="4412704"/>
            <a:ext cx="3295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96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0124"/>
                                        </p:tgtEl>
                                        <p:attrNameLst>
                                          <p:attrName>style.visibility</p:attrName>
                                        </p:attrNameLst>
                                      </p:cBhvr>
                                      <p:to>
                                        <p:strVal val="visible"/>
                                      </p:to>
                                    </p:set>
                                    <p:animEffect transition="in" filter="wipe(left)">
                                      <p:cBhvr>
                                        <p:cTn id="7" dur="500"/>
                                        <p:tgtEl>
                                          <p:spTgt spid="730124"/>
                                        </p:tgtEl>
                                      </p:cBhvr>
                                    </p:animEffect>
                                  </p:childTnLst>
                                </p:cTn>
                              </p:par>
                            </p:childTnLst>
                          </p:cTn>
                        </p:par>
                        <p:par>
                          <p:cTn id="8" fill="hold" nodeType="afterGroup">
                            <p:stCondLst>
                              <p:cond delay="500"/>
                            </p:stCondLst>
                            <p:childTnLst>
                              <p:par>
                                <p:cTn id="9" presetID="2" presetClass="entr" presetSubtype="8" fill="hold" grpId="0" nodeType="afterEffect">
                                  <p:stCondLst>
                                    <p:cond delay="2000"/>
                                  </p:stCondLst>
                                  <p:childTnLst>
                                    <p:set>
                                      <p:cBhvr>
                                        <p:cTn id="10" dur="1" fill="hold">
                                          <p:stCondLst>
                                            <p:cond delay="0"/>
                                          </p:stCondLst>
                                        </p:cTn>
                                        <p:tgtEl>
                                          <p:spTgt spid="730123"/>
                                        </p:tgtEl>
                                        <p:attrNameLst>
                                          <p:attrName>style.visibility</p:attrName>
                                        </p:attrNameLst>
                                      </p:cBhvr>
                                      <p:to>
                                        <p:strVal val="visible"/>
                                      </p:to>
                                    </p:set>
                                    <p:anim calcmode="lin" valueType="num">
                                      <p:cBhvr additive="base">
                                        <p:cTn id="11" dur="500" fill="hold"/>
                                        <p:tgtEl>
                                          <p:spTgt spid="730123"/>
                                        </p:tgtEl>
                                        <p:attrNameLst>
                                          <p:attrName>ppt_x</p:attrName>
                                        </p:attrNameLst>
                                      </p:cBhvr>
                                      <p:tavLst>
                                        <p:tav tm="0">
                                          <p:val>
                                            <p:strVal val="0-#ppt_w/2"/>
                                          </p:val>
                                        </p:tav>
                                        <p:tav tm="100000">
                                          <p:val>
                                            <p:strVal val="#ppt_x"/>
                                          </p:val>
                                        </p:tav>
                                      </p:tavLst>
                                    </p:anim>
                                    <p:anim calcmode="lin" valueType="num">
                                      <p:cBhvr additive="base">
                                        <p:cTn id="12" dur="500" fill="hold"/>
                                        <p:tgtEl>
                                          <p:spTgt spid="73012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30129"/>
                                        </p:tgtEl>
                                        <p:attrNameLst>
                                          <p:attrName>style.visibility</p:attrName>
                                        </p:attrNameLst>
                                      </p:cBhvr>
                                      <p:to>
                                        <p:strVal val="visible"/>
                                      </p:to>
                                    </p:set>
                                    <p:anim calcmode="lin" valueType="num">
                                      <p:cBhvr additive="base">
                                        <p:cTn id="17" dur="500" fill="hold"/>
                                        <p:tgtEl>
                                          <p:spTgt spid="730129"/>
                                        </p:tgtEl>
                                        <p:attrNameLst>
                                          <p:attrName>ppt_x</p:attrName>
                                        </p:attrNameLst>
                                      </p:cBhvr>
                                      <p:tavLst>
                                        <p:tav tm="0">
                                          <p:val>
                                            <p:strVal val="0-#ppt_w/2"/>
                                          </p:val>
                                        </p:tav>
                                        <p:tav tm="100000">
                                          <p:val>
                                            <p:strVal val="#ppt_x"/>
                                          </p:val>
                                        </p:tav>
                                      </p:tavLst>
                                    </p:anim>
                                    <p:anim calcmode="lin" valueType="num">
                                      <p:cBhvr additive="base">
                                        <p:cTn id="18" dur="500" fill="hold"/>
                                        <p:tgtEl>
                                          <p:spTgt spid="730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23" grpId="0" autoUpdateAnimBg="0"/>
      <p:bldP spid="730124"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en-US"/>
              <a:t>For High Performance and General Purpose Benchtop Centrifuges…</a:t>
            </a:r>
            <a:endParaRPr lang="en-US" dirty="0"/>
          </a:p>
        </p:txBody>
      </p:sp>
      <p:sp>
        <p:nvSpPr>
          <p:cNvPr id="60419" name="Rectangle 3"/>
          <p:cNvSpPr>
            <a:spLocks noGrp="1" noChangeArrowheads="1"/>
          </p:cNvSpPr>
          <p:nvPr>
            <p:ph idx="1"/>
          </p:nvPr>
        </p:nvSpPr>
        <p:spPr/>
        <p:txBody>
          <a:bodyPr/>
          <a:lstStyle/>
          <a:p>
            <a:r>
              <a:rPr lang="en-US"/>
              <a:t>Balance opposing sample loads to within 1g for all rotors</a:t>
            </a:r>
          </a:p>
          <a:p>
            <a:endParaRPr lang="en-US" dirty="0"/>
          </a:p>
        </p:txBody>
      </p:sp>
    </p:spTree>
    <p:extLst>
      <p:ext uri="{BB962C8B-B14F-4D97-AF65-F5344CB8AC3E}">
        <p14:creationId xmlns:p14="http://schemas.microsoft.com/office/powerpoint/2010/main" val="3898387551"/>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9"/>
          <p:cNvSpPr>
            <a:spLocks noGrp="1" noChangeArrowheads="1"/>
          </p:cNvSpPr>
          <p:nvPr>
            <p:ph type="title"/>
          </p:nvPr>
        </p:nvSpPr>
        <p:spPr/>
        <p:txBody>
          <a:bodyPr/>
          <a:lstStyle/>
          <a:p>
            <a:r>
              <a:rPr lang="en-US"/>
              <a:t>For Ultracentrifuges...</a:t>
            </a:r>
            <a:endParaRPr lang="en-US" dirty="0"/>
          </a:p>
        </p:txBody>
      </p:sp>
      <p:sp>
        <p:nvSpPr>
          <p:cNvPr id="61443" name="Rectangle 10"/>
          <p:cNvSpPr>
            <a:spLocks noGrp="1" noChangeArrowheads="1"/>
          </p:cNvSpPr>
          <p:nvPr>
            <p:ph idx="1"/>
          </p:nvPr>
        </p:nvSpPr>
        <p:spPr/>
        <p:txBody>
          <a:bodyPr/>
          <a:lstStyle/>
          <a:p>
            <a:r>
              <a:rPr lang="en-US"/>
              <a:t>Balance opposing sample loads to within 0.01g for all rotors</a:t>
            </a:r>
          </a:p>
          <a:p>
            <a:endParaRPr lang="en-US"/>
          </a:p>
          <a:p>
            <a:endParaRPr lang="en-US" dirty="0"/>
          </a:p>
        </p:txBody>
      </p:sp>
    </p:spTree>
    <p:extLst>
      <p:ext uri="{BB962C8B-B14F-4D97-AF65-F5344CB8AC3E}">
        <p14:creationId xmlns:p14="http://schemas.microsoft.com/office/powerpoint/2010/main" val="1482416036"/>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Unusual balancing methods</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273206" y="2071930"/>
            <a:ext cx="4510430" cy="3382822"/>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464204" y="2071929"/>
            <a:ext cx="4510431" cy="3382823"/>
          </a:xfrm>
        </p:spPr>
      </p:pic>
      <p:sp>
        <p:nvSpPr>
          <p:cNvPr id="4" name="Date Placeholder 3"/>
          <p:cNvSpPr>
            <a:spLocks noGrp="1"/>
          </p:cNvSpPr>
          <p:nvPr>
            <p:ph type="dt" sz="half" idx="10"/>
          </p:nvPr>
        </p:nvSpPr>
        <p:spPr/>
        <p:txBody>
          <a:bodyPr/>
          <a:lstStyle/>
          <a:p>
            <a:fld id="{C321B243-D2C2-EC42-A70B-DE3AB248D144}" type="datetime4">
              <a:rPr lang="en-US" smtClean="0"/>
              <a:t>October 11, 2021</a:t>
            </a:fld>
            <a:endParaRPr lang="en-US" dirty="0"/>
          </a:p>
        </p:txBody>
      </p:sp>
      <p:sp>
        <p:nvSpPr>
          <p:cNvPr id="5" name="Slide Number Placeholder 4"/>
          <p:cNvSpPr>
            <a:spLocks noGrp="1"/>
          </p:cNvSpPr>
          <p:nvPr>
            <p:ph type="sldNum" sz="quarter" idx="4"/>
          </p:nvPr>
        </p:nvSpPr>
        <p:spPr/>
        <p:txBody>
          <a:bodyPr/>
          <a:lstStyle/>
          <a:p>
            <a:fld id="{1AE8B8DA-8C0F-554B-AE60-4D34451881FD}" type="slidenum">
              <a:rPr lang="en-US" smtClean="0"/>
              <a:pPr/>
              <a:t>54</a:t>
            </a:fld>
            <a:endParaRPr lang="en-US" dirty="0"/>
          </a:p>
        </p:txBody>
      </p:sp>
    </p:spTree>
    <p:extLst>
      <p:ext uri="{BB962C8B-B14F-4D97-AF65-F5344CB8AC3E}">
        <p14:creationId xmlns:p14="http://schemas.microsoft.com/office/powerpoint/2010/main" val="1011319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10"/>
          <p:cNvSpPr txBox="1">
            <a:spLocks noChangeArrowheads="1"/>
          </p:cNvSpPr>
          <p:nvPr/>
        </p:nvSpPr>
        <p:spPr bwMode="auto">
          <a:xfrm>
            <a:off x="645856" y="2499469"/>
            <a:ext cx="8143875" cy="1464231"/>
          </a:xfrm>
          <a:prstGeom prst="roundRect">
            <a:avLst/>
          </a:prstGeom>
          <a:noFill/>
          <a:ln w="12700">
            <a:solidFill>
              <a:srgbClr val="2752B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a:r>
              <a:rPr lang="en-US" altLang="en-US" sz="2000" i="1" dirty="0">
                <a:solidFill>
                  <a:srgbClr val="CC0000"/>
                </a:solidFill>
              </a:rPr>
              <a:t>Consult your Operator Manual</a:t>
            </a:r>
            <a:r>
              <a:rPr lang="en-US" altLang="en-US" sz="2000" b="1" dirty="0"/>
              <a:t> </a:t>
            </a:r>
            <a:r>
              <a:rPr lang="en-US" altLang="en-US" sz="2000" dirty="0"/>
              <a:t>for information on precipitating gradients. </a:t>
            </a:r>
            <a:r>
              <a:rPr lang="en-US" altLang="en-US" sz="2000" dirty="0" err="1"/>
              <a:t>Overspeeding</a:t>
            </a:r>
            <a:r>
              <a:rPr lang="en-US" altLang="en-US" sz="2000" dirty="0"/>
              <a:t> self-forming gradients can cause salt to come out of solution with a high density pellet that will settle at the highest force portion of the rotor.  </a:t>
            </a:r>
          </a:p>
        </p:txBody>
      </p:sp>
      <p:sp>
        <p:nvSpPr>
          <p:cNvPr id="23557" name="Rectangle 11"/>
          <p:cNvSpPr>
            <a:spLocks noGrp="1" noChangeArrowheads="1"/>
          </p:cNvSpPr>
          <p:nvPr>
            <p:ph type="title"/>
          </p:nvPr>
        </p:nvSpPr>
        <p:spPr/>
        <p:txBody>
          <a:bodyPr/>
          <a:lstStyle/>
          <a:p>
            <a:r>
              <a:rPr lang="en-US" altLang="en-US"/>
              <a:t>Maximum sample density for most rotors is...</a:t>
            </a:r>
            <a:endParaRPr lang="en-US" altLang="en-US" dirty="0"/>
          </a:p>
        </p:txBody>
      </p:sp>
      <p:sp>
        <p:nvSpPr>
          <p:cNvPr id="3" name="Content Placeholder 2"/>
          <p:cNvSpPr>
            <a:spLocks noGrp="1"/>
          </p:cNvSpPr>
          <p:nvPr>
            <p:ph idx="1"/>
          </p:nvPr>
        </p:nvSpPr>
        <p:spPr/>
        <p:txBody>
          <a:bodyPr/>
          <a:lstStyle/>
          <a:p>
            <a:r>
              <a:rPr lang="en-US" altLang="en-US" dirty="0"/>
              <a:t>1.2 g/mL for most rotors</a:t>
            </a:r>
          </a:p>
          <a:p>
            <a:r>
              <a:rPr lang="en-US" altLang="en-US" dirty="0"/>
              <a:t>1.7 g/mL for </a:t>
            </a:r>
            <a:r>
              <a:rPr lang="en-US" altLang="en-US" dirty="0" err="1"/>
              <a:t>VTi</a:t>
            </a:r>
            <a:r>
              <a:rPr lang="en-US" altLang="en-US" dirty="0"/>
              <a:t> and NVT rotors</a:t>
            </a:r>
          </a:p>
          <a:p>
            <a:endParaRPr lang="en-US" dirty="0"/>
          </a:p>
        </p:txBody>
      </p:sp>
      <p:pic>
        <p:nvPicPr>
          <p:cNvPr id="6" name="Picture 5"/>
          <p:cNvPicPr>
            <a:picLocks noChangeArrowheads="1"/>
          </p:cNvPicPr>
          <p:nvPr/>
        </p:nvPicPr>
        <p:blipFill rotWithShape="1">
          <a:blip r:embed="rId3">
            <a:extLst/>
          </a:blip>
          <a:srcRect l="10574" t="2661" r="8863" b="31939"/>
          <a:stretch/>
        </p:blipFill>
        <p:spPr bwMode="auto">
          <a:xfrm>
            <a:off x="5334433" y="4273811"/>
            <a:ext cx="3231818" cy="1811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15792802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2"/>
          <p:cNvSpPr txBox="1">
            <a:spLocks noChangeArrowheads="1"/>
          </p:cNvSpPr>
          <p:nvPr/>
        </p:nvSpPr>
        <p:spPr bwMode="auto">
          <a:xfrm>
            <a:off x="6915150" y="32385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spcBef>
                <a:spcPct val="50000"/>
              </a:spcBef>
            </a:pPr>
            <a:endParaRPr lang="en-GB" sz="2400" b="0">
              <a:latin typeface="Times New Roman" pitchFamily="18" charset="0"/>
            </a:endParaRPr>
          </a:p>
        </p:txBody>
      </p:sp>
      <p:sp>
        <p:nvSpPr>
          <p:cNvPr id="62467" name="Rectangle 35"/>
          <p:cNvSpPr>
            <a:spLocks noGrp="1" noChangeArrowheads="1"/>
          </p:cNvSpPr>
          <p:nvPr>
            <p:ph type="title"/>
          </p:nvPr>
        </p:nvSpPr>
        <p:spPr/>
        <p:txBody>
          <a:bodyPr/>
          <a:lstStyle/>
          <a:p>
            <a:r>
              <a:rPr lang="en-US"/>
              <a:t>Correct Rotor Use depends on Several Factors</a:t>
            </a:r>
            <a:endParaRPr lang="en-US" dirty="0"/>
          </a:p>
        </p:txBody>
      </p:sp>
      <p:sp>
        <p:nvSpPr>
          <p:cNvPr id="62468" name="Rectangle 37"/>
          <p:cNvSpPr>
            <a:spLocks noGrp="1" noChangeArrowheads="1"/>
          </p:cNvSpPr>
          <p:nvPr>
            <p:ph idx="1"/>
          </p:nvPr>
        </p:nvSpPr>
        <p:spPr/>
        <p:txBody>
          <a:bodyPr/>
          <a:lstStyle/>
          <a:p>
            <a:r>
              <a:rPr lang="en-US"/>
              <a:t>Use only as part of approved systems</a:t>
            </a:r>
          </a:p>
          <a:p>
            <a:r>
              <a:rPr lang="en-US"/>
              <a:t>Correct rotor assembly &amp; installation</a:t>
            </a:r>
          </a:p>
          <a:p>
            <a:r>
              <a:rPr lang="en-US"/>
              <a:t>Routine inspection &amp; maintenance</a:t>
            </a:r>
          </a:p>
          <a:p>
            <a:r>
              <a:rPr lang="en-US"/>
              <a:t>Proper use of tubes, adapters, accessories, and tools</a:t>
            </a:r>
          </a:p>
          <a:p>
            <a:r>
              <a:rPr lang="en-US"/>
              <a:t>Properly balanced loads</a:t>
            </a:r>
          </a:p>
          <a:p>
            <a:endParaRPr lang="en-US"/>
          </a:p>
          <a:p>
            <a:endParaRPr lang="en-US" dirty="0"/>
          </a:p>
        </p:txBody>
      </p:sp>
      <p:sp>
        <p:nvSpPr>
          <p:cNvPr id="62469" name="Rectangle 38"/>
          <p:cNvSpPr>
            <a:spLocks noChangeArrowheads="1"/>
          </p:cNvSpPr>
          <p:nvPr/>
        </p:nvSpPr>
        <p:spPr bwMode="auto">
          <a:xfrm>
            <a:off x="2325688" y="5926138"/>
            <a:ext cx="4492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solidFill>
                  <a:srgbClr val="CC0000"/>
                </a:solidFill>
                <a:latin typeface="Arial Black" pitchFamily="34" charset="0"/>
              </a:rPr>
              <a:t>Consult your Operators Manual</a:t>
            </a:r>
          </a:p>
        </p:txBody>
      </p:sp>
    </p:spTree>
    <p:extLst>
      <p:ext uri="{BB962C8B-B14F-4D97-AF65-F5344CB8AC3E}">
        <p14:creationId xmlns:p14="http://schemas.microsoft.com/office/powerpoint/2010/main" val="3689967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Questions ?</a:t>
            </a:r>
            <a:endParaRPr lang="en-GB"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6976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719921"/>
            <a:ext cx="8611014" cy="591819"/>
          </a:xfrm>
        </p:spPr>
        <p:txBody>
          <a:bodyPr/>
          <a:lstStyle/>
          <a:p>
            <a:r>
              <a:rPr lang="en-GB" sz="2800" dirty="0"/>
              <a:t>Centrifuge accidents produce tremendous amounts of energy</a:t>
            </a:r>
            <a:endParaRPr lang="en-US" sz="2800" dirty="0"/>
          </a:p>
        </p:txBody>
      </p:sp>
      <p:sp>
        <p:nvSpPr>
          <p:cNvPr id="9" name="Content Placeholder 8"/>
          <p:cNvSpPr>
            <a:spLocks noGrp="1"/>
          </p:cNvSpPr>
          <p:nvPr>
            <p:ph idx="1"/>
          </p:nvPr>
        </p:nvSpPr>
        <p:spPr>
          <a:xfrm>
            <a:off x="3575050" y="5140411"/>
            <a:ext cx="5111750" cy="676836"/>
          </a:xfrm>
        </p:spPr>
        <p:txBody>
          <a:bodyPr/>
          <a:lstStyle/>
          <a:p>
            <a:endParaRPr lang="en-US" dirty="0"/>
          </a:p>
        </p:txBody>
      </p:sp>
      <p:pic>
        <p:nvPicPr>
          <p:cNvPr id="11" name="Picture 10"/>
          <p:cNvPicPr>
            <a:picLocks noChangeAspect="1"/>
          </p:cNvPicPr>
          <p:nvPr/>
        </p:nvPicPr>
        <p:blipFill>
          <a:blip r:embed="rId2"/>
          <a:stretch>
            <a:fillRect/>
          </a:stretch>
        </p:blipFill>
        <p:spPr>
          <a:xfrm>
            <a:off x="457200" y="1672281"/>
            <a:ext cx="2164268" cy="1560711"/>
          </a:xfrm>
          <a:prstGeom prst="rect">
            <a:avLst/>
          </a:prstGeom>
        </p:spPr>
      </p:pic>
      <p:pic>
        <p:nvPicPr>
          <p:cNvPr id="12" name="Picture 11"/>
          <p:cNvPicPr>
            <a:picLocks noChangeAspect="1"/>
          </p:cNvPicPr>
          <p:nvPr/>
        </p:nvPicPr>
        <p:blipFill>
          <a:blip r:embed="rId3"/>
          <a:stretch>
            <a:fillRect/>
          </a:stretch>
        </p:blipFill>
        <p:spPr>
          <a:xfrm>
            <a:off x="428369" y="3939516"/>
            <a:ext cx="2475191" cy="1877731"/>
          </a:xfrm>
          <a:prstGeom prst="rect">
            <a:avLst/>
          </a:prstGeom>
        </p:spPr>
      </p:pic>
      <p:sp>
        <p:nvSpPr>
          <p:cNvPr id="10" name="Text Placeholder 9"/>
          <p:cNvSpPr>
            <a:spLocks noGrp="1"/>
          </p:cNvSpPr>
          <p:nvPr>
            <p:ph type="body" sz="half" idx="2"/>
          </p:nvPr>
        </p:nvSpPr>
        <p:spPr>
          <a:xfrm>
            <a:off x="457201" y="1595121"/>
            <a:ext cx="2164267" cy="3545290"/>
          </a:xfrm>
        </p:spPr>
        <p:txBody>
          <a:bodyPr/>
          <a:lstStyle/>
          <a:p>
            <a:endParaRPr lang="en-US" dirty="0"/>
          </a:p>
        </p:txBody>
      </p:sp>
      <p:pic>
        <p:nvPicPr>
          <p:cNvPr id="13" name="Picture 12"/>
          <p:cNvPicPr>
            <a:picLocks noChangeAspect="1"/>
          </p:cNvPicPr>
          <p:nvPr/>
        </p:nvPicPr>
        <p:blipFill>
          <a:blip r:embed="rId4"/>
          <a:stretch>
            <a:fillRect/>
          </a:stretch>
        </p:blipFill>
        <p:spPr>
          <a:xfrm>
            <a:off x="1742164" y="2608735"/>
            <a:ext cx="1940150" cy="1457550"/>
          </a:xfrm>
          <a:prstGeom prst="rect">
            <a:avLst/>
          </a:prstGeom>
        </p:spPr>
      </p:pic>
      <p:sp>
        <p:nvSpPr>
          <p:cNvPr id="14" name="Rectangle 13"/>
          <p:cNvSpPr/>
          <p:nvPr/>
        </p:nvSpPr>
        <p:spPr>
          <a:xfrm>
            <a:off x="4496214" y="2452636"/>
            <a:ext cx="4572000" cy="2031325"/>
          </a:xfrm>
          <a:prstGeom prst="rect">
            <a:avLst/>
          </a:prstGeom>
        </p:spPr>
        <p:txBody>
          <a:bodyPr>
            <a:spAutoFit/>
          </a:bodyPr>
          <a:lstStyle/>
          <a:p>
            <a:r>
              <a:rPr lang="en-US" dirty="0"/>
              <a:t>Centrifuges are designed to meet rigorous safety standards. Proper use of rotors and </a:t>
            </a:r>
            <a:r>
              <a:rPr lang="en-US" dirty="0" err="1"/>
              <a:t>labware</a:t>
            </a:r>
            <a:r>
              <a:rPr lang="en-US" dirty="0"/>
              <a:t>, as well as following recommended care procedures found in the Operator Manual, will ensure years of safe operation while avoiding costly accidents</a:t>
            </a:r>
          </a:p>
        </p:txBody>
      </p:sp>
    </p:spTree>
    <p:extLst>
      <p:ext uri="{BB962C8B-B14F-4D97-AF65-F5344CB8AC3E}">
        <p14:creationId xmlns:p14="http://schemas.microsoft.com/office/powerpoint/2010/main" val="403565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r>
              <a:rPr lang="en-GB" dirty="0"/>
              <a:t>…hopefully, the last time we’ll see this!</a:t>
            </a:r>
          </a:p>
        </p:txBody>
      </p:sp>
      <p:pic>
        <p:nvPicPr>
          <p:cNvPr id="13315" name="Picture 7" descr="cornell"/>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62897" y="1417637"/>
            <a:ext cx="5180013" cy="472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330578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Approved Systems</a:t>
            </a:r>
          </a:p>
        </p:txBody>
      </p:sp>
      <p:sp>
        <p:nvSpPr>
          <p:cNvPr id="12291" name="Rectangle 3"/>
          <p:cNvSpPr>
            <a:spLocks noGrp="1" noChangeArrowheads="1"/>
          </p:cNvSpPr>
          <p:nvPr>
            <p:ph idx="1"/>
          </p:nvPr>
        </p:nvSpPr>
        <p:spPr>
          <a:xfrm>
            <a:off x="457200" y="1500910"/>
            <a:ext cx="8472616" cy="4316336"/>
          </a:xfrm>
        </p:spPr>
        <p:txBody>
          <a:bodyPr/>
          <a:lstStyle/>
          <a:p>
            <a:r>
              <a:rPr lang="en-US"/>
              <a:t>Centrifuges and rotors are tested as a System (IEC-1010-2-020) – </a:t>
            </a:r>
            <a:br>
              <a:rPr lang="en-US"/>
            </a:br>
            <a:r>
              <a:rPr lang="en-US"/>
              <a:t>CE Marking</a:t>
            </a:r>
            <a:br>
              <a:rPr lang="en-US"/>
            </a:br>
            <a:r>
              <a:rPr lang="en-US"/>
              <a:t>IEC – International Electrical Equipment safety regulations</a:t>
            </a:r>
          </a:p>
          <a:p>
            <a:r>
              <a:rPr lang="en-US"/>
              <a:t>Only approved Rotor-Centrifuge Systems are proven to be safe</a:t>
            </a:r>
          </a:p>
          <a:p>
            <a:r>
              <a:rPr lang="en-US"/>
              <a:t>Using non-approved components (including accessories) can result in:</a:t>
            </a:r>
          </a:p>
          <a:p>
            <a:pPr lvl="1"/>
            <a:r>
              <a:rPr lang="en-US"/>
              <a:t>Centrifuge and/or rotor damage</a:t>
            </a:r>
          </a:p>
          <a:p>
            <a:pPr lvl="1"/>
            <a:r>
              <a:rPr lang="en-US"/>
              <a:t>Unbudgeted expense</a:t>
            </a:r>
          </a:p>
          <a:p>
            <a:pPr lvl="1"/>
            <a:r>
              <a:rPr lang="en-US"/>
              <a:t>Personal injury</a:t>
            </a:r>
            <a:endParaRPr lang="en-US" dirty="0"/>
          </a:p>
        </p:txBody>
      </p:sp>
    </p:spTree>
    <p:extLst>
      <p:ext uri="{BB962C8B-B14F-4D97-AF65-F5344CB8AC3E}">
        <p14:creationId xmlns:p14="http://schemas.microsoft.com/office/powerpoint/2010/main" val="1354495338"/>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Safety Features</a:t>
            </a:r>
            <a:endParaRPr lang="en-US" dirty="0"/>
          </a:p>
        </p:txBody>
      </p:sp>
      <p:sp>
        <p:nvSpPr>
          <p:cNvPr id="3" name="Content Placeholder 2"/>
          <p:cNvSpPr>
            <a:spLocks noGrp="1"/>
          </p:cNvSpPr>
          <p:nvPr>
            <p:ph idx="1"/>
          </p:nvPr>
        </p:nvSpPr>
        <p:spPr/>
        <p:txBody>
          <a:bodyPr/>
          <a:lstStyle/>
          <a:p>
            <a:r>
              <a:rPr lang="en-GB"/>
              <a:t>Imbalance Detectors</a:t>
            </a:r>
          </a:p>
          <a:p>
            <a:r>
              <a:rPr lang="en-GB"/>
              <a:t>Magnets </a:t>
            </a:r>
          </a:p>
          <a:p>
            <a:r>
              <a:rPr lang="en-GB"/>
              <a:t>Overspeed Disk System</a:t>
            </a:r>
          </a:p>
          <a:p>
            <a:r>
              <a:rPr lang="en-GB"/>
              <a:t>DRIC (Dynamic Rotor Inertia Check)</a:t>
            </a:r>
          </a:p>
          <a:p>
            <a:endParaRPr lang="en-GB"/>
          </a:p>
          <a:p>
            <a:endParaRPr lang="en-US" dirty="0"/>
          </a:p>
        </p:txBody>
      </p:sp>
    </p:spTree>
    <p:extLst>
      <p:ext uri="{BB962C8B-B14F-4D97-AF65-F5344CB8AC3E}">
        <p14:creationId xmlns:p14="http://schemas.microsoft.com/office/powerpoint/2010/main" val="215129100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theme/theme1.xml><?xml version="1.0" encoding="utf-8"?>
<a:theme xmlns:a="http://schemas.openxmlformats.org/drawingml/2006/main" name="Centrifugation_Int_St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C5253E8-0F02-40F6-B699-2B2AD320DE32}" vid="{6F5ED4FF-7513-4D99-ABB1-7A9F0ACAB6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B886A2884E5B49837DD187C115E2A5" ma:contentTypeVersion="13" ma:contentTypeDescription="Create a new document." ma:contentTypeScope="" ma:versionID="6e6cd172d7b1a761770af72cd87b536b">
  <xsd:schema xmlns:xsd="http://www.w3.org/2001/XMLSchema" xmlns:xs="http://www.w3.org/2001/XMLSchema" xmlns:p="http://schemas.microsoft.com/office/2006/metadata/properties" xmlns:ns3="e8b85b40-cf63-42a2-b88d-01add3ac64cd" xmlns:ns4="14e79d6a-af71-4ae7-9aa5-3e2cdb94cee0" targetNamespace="http://schemas.microsoft.com/office/2006/metadata/properties" ma:root="true" ma:fieldsID="6c20529c31949cf92138e2797c25388b" ns3:_="" ns4:_="">
    <xsd:import namespace="e8b85b40-cf63-42a2-b88d-01add3ac64cd"/>
    <xsd:import namespace="14e79d6a-af71-4ae7-9aa5-3e2cdb94cee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b85b40-cf63-42a2-b88d-01add3ac64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e79d6a-af71-4ae7-9aa5-3e2cdb94cee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0F7D48-E2B8-4C31-9C96-10EA85AB1B49}">
  <ds:schemaRefs>
    <ds:schemaRef ds:uri="http://purl.org/dc/terms/"/>
    <ds:schemaRef ds:uri="e8b85b40-cf63-42a2-b88d-01add3ac64cd"/>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4e79d6a-af71-4ae7-9aa5-3e2cdb94cee0"/>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AE490C6-9EA3-4091-A475-A6D3332FE39F}">
  <ds:schemaRefs>
    <ds:schemaRef ds:uri="http://schemas.microsoft.com/sharepoint/v3/contenttype/forms"/>
  </ds:schemaRefs>
</ds:datastoreItem>
</file>

<file path=customXml/itemProps3.xml><?xml version="1.0" encoding="utf-8"?>
<ds:datastoreItem xmlns:ds="http://schemas.openxmlformats.org/officeDocument/2006/customXml" ds:itemID="{D91D61A3-FCB1-4E95-9EB1-8D274C7D3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b85b40-cf63-42a2-b88d-01add3ac64cd"/>
    <ds:schemaRef ds:uri="14e79d6a-af71-4ae7-9aa5-3e2cdb94c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Centrifugation_BCLS_PowerPoint_Template</Template>
  <TotalTime>3202</TotalTime>
  <Words>1814</Words>
  <Application>Microsoft Office PowerPoint</Application>
  <PresentationFormat>On-screen Show (4:3)</PresentationFormat>
  <Paragraphs>254</Paragraphs>
  <Slides>58</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 Unicode MS</vt:lpstr>
      <vt:lpstr>Arial</vt:lpstr>
      <vt:lpstr>Arial Black</vt:lpstr>
      <vt:lpstr>Calibri</vt:lpstr>
      <vt:lpstr>Times</vt:lpstr>
      <vt:lpstr>Times New Roman</vt:lpstr>
      <vt:lpstr>Wingdings</vt:lpstr>
      <vt:lpstr>Centrifugation_Int_Stnd</vt:lpstr>
      <vt:lpstr>Safe Use and Care of Centrifuges &amp; Rotors</vt:lpstr>
      <vt:lpstr>Presentation Objectives</vt:lpstr>
      <vt:lpstr>Beckman: World Leader in Centrifugation Since 1947</vt:lpstr>
      <vt:lpstr>Centrifuge Classification</vt:lpstr>
      <vt:lpstr>SAFETY INFORMATION </vt:lpstr>
      <vt:lpstr>Centrifuge accidents produce tremendous amounts of energy</vt:lpstr>
      <vt:lpstr>…hopefully, the last time we’ll see this!</vt:lpstr>
      <vt:lpstr>Approved Systems</vt:lpstr>
      <vt:lpstr>Safety Features</vt:lpstr>
      <vt:lpstr>Magnets</vt:lpstr>
      <vt:lpstr>Overspeed Disk</vt:lpstr>
      <vt:lpstr>Overspeed Disk System</vt:lpstr>
      <vt:lpstr>Dynamic Rotor Inertia Check</vt:lpstr>
      <vt:lpstr>Pre-Cooling of Rotors</vt:lpstr>
      <vt:lpstr>Installation of rotors</vt:lpstr>
      <vt:lpstr>Rotor attachment: Avanti J-15R</vt:lpstr>
      <vt:lpstr>PowerPoint Presentation</vt:lpstr>
      <vt:lpstr>PowerPoint Presentation</vt:lpstr>
      <vt:lpstr>PowerPoint Presentation</vt:lpstr>
      <vt:lpstr>PowerPoint Presentation</vt:lpstr>
      <vt:lpstr>PowerPoint Presentation</vt:lpstr>
      <vt:lpstr>PowerPoint Presentation</vt:lpstr>
      <vt:lpstr>Lid attachment: Avanti® Series</vt:lpstr>
      <vt:lpstr>Lid Attachment: Optima® Series Fixed Angle Rotors</vt:lpstr>
      <vt:lpstr>Proper Handling of Optima® Series Swinging Bucket Rotors </vt:lpstr>
      <vt:lpstr>Proper Handling of Optima® Series Swinging Bucket Rotors </vt:lpstr>
      <vt:lpstr>Rotor Installation: Optima® Series</vt:lpstr>
      <vt:lpstr>Use &amp; Care of Rotors</vt:lpstr>
      <vt:lpstr>Why Rotors Fail</vt:lpstr>
      <vt:lpstr>Why Rotors Fail</vt:lpstr>
      <vt:lpstr>Why Rotors Fail</vt:lpstr>
      <vt:lpstr>Why Rotors Fail</vt:lpstr>
      <vt:lpstr>Why Rotors Fail</vt:lpstr>
      <vt:lpstr>Stress corrosion can destroy a rotor</vt:lpstr>
      <vt:lpstr>Points to Remember</vt:lpstr>
      <vt:lpstr>Inspect Regularly</vt:lpstr>
      <vt:lpstr>Cleaning procedure</vt:lpstr>
      <vt:lpstr>Proper Cleaning Utensils</vt:lpstr>
      <vt:lpstr>Correct Brushes</vt:lpstr>
      <vt:lpstr>Correct Brushes</vt:lpstr>
      <vt:lpstr>Respect for Others</vt:lpstr>
      <vt:lpstr>Spindle care</vt:lpstr>
      <vt:lpstr>Decontamination &amp; Sterilization</vt:lpstr>
      <vt:lpstr>O-Rings</vt:lpstr>
      <vt:lpstr>O-Rings</vt:lpstr>
      <vt:lpstr>Only Effective Though If Present</vt:lpstr>
      <vt:lpstr>O Ring Failure</vt:lpstr>
      <vt:lpstr>Loading</vt:lpstr>
      <vt:lpstr>Labware Selection &amp; Sample Loading</vt:lpstr>
      <vt:lpstr>Tubes, Bottles and Adapters</vt:lpstr>
      <vt:lpstr>Tubes and Samples</vt:lpstr>
      <vt:lpstr>Correctly Balance Rotor Loads</vt:lpstr>
      <vt:lpstr>For High Performance and General Purpose Benchtop Centrifuges…</vt:lpstr>
      <vt:lpstr>For Ultracentrifuges...</vt:lpstr>
      <vt:lpstr>Unusual balancing methods</vt:lpstr>
      <vt:lpstr>Maximum sample density for most rotors is...</vt:lpstr>
      <vt:lpstr>Correct Rotor Use depends on Several Factors</vt:lpstr>
      <vt:lpstr>Questions ?</vt:lpstr>
    </vt:vector>
  </TitlesOfParts>
  <Company>Beckman Coulter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Curran, Anthony P</dc:creator>
  <cp:lastModifiedBy>Curran, Anthony P</cp:lastModifiedBy>
  <cp:revision>137</cp:revision>
  <cp:lastPrinted>2018-03-21T11:20:09Z</cp:lastPrinted>
  <dcterms:created xsi:type="dcterms:W3CDTF">2016-06-28T12:46:07Z</dcterms:created>
  <dcterms:modified xsi:type="dcterms:W3CDTF">2021-10-11T14:57:23Z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0x0101007CB886A2884E5B49837DD187C115E2A5</vt:lpwstr>
  </property>
  <property fmtid="{D5CDD505-2E9C-101B-9397-08002B2CF9AE}" pid="3" name="MSIP_Label_f48041ff-f5de-4583-8841-e2a1851ee5d2_Enabled">
    <vt:lpwstr>true</vt:lpwstr>
  </property>
  <property fmtid="{D5CDD505-2E9C-101B-9397-08002B2CF9AE}" pid="4" name="MSIP_Label_f48041ff-f5de-4583-8841-e2a1851ee5d2_SetDate">
    <vt:lpwstr>2021-10-11T14:57:23Z</vt:lpwstr>
  </property>
  <property fmtid="{D5CDD505-2E9C-101B-9397-08002B2CF9AE}" pid="5" name="MSIP_Label_f48041ff-f5de-4583-8841-e2a1851ee5d2_Method">
    <vt:lpwstr>Privileged</vt:lpwstr>
  </property>
  <property fmtid="{D5CDD505-2E9C-101B-9397-08002B2CF9AE}" pid="6" name="MSIP_Label_f48041ff-f5de-4583-8841-e2a1851ee5d2_Name">
    <vt:lpwstr>Confidential</vt:lpwstr>
  </property>
  <property fmtid="{D5CDD505-2E9C-101B-9397-08002B2CF9AE}" pid="7" name="MSIP_Label_f48041ff-f5de-4583-8841-e2a1851ee5d2_SiteId">
    <vt:lpwstr>771c9c47-7f24-44dc-958e-34f8713a8394</vt:lpwstr>
  </property>
  <property fmtid="{D5CDD505-2E9C-101B-9397-08002B2CF9AE}" pid="8" name="MSIP_Label_f48041ff-f5de-4583-8841-e2a1851ee5d2_ActionId">
    <vt:lpwstr>946cbd31-a587-483f-8ec9-9f65f3e84e9e</vt:lpwstr>
  </property>
  <property fmtid="{D5CDD505-2E9C-101B-9397-08002B2CF9AE}" pid="9" name="MSIP_Label_f48041ff-f5de-4583-8841-e2a1851ee5d2_ContentBits">
    <vt:lpwstr>2</vt:lpwstr>
  </property>
</Properties>
</file>